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vml" ContentType="application/vnd.openxmlformats-officedocument.vmlDrawing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6"/>
  </p:notesMasterIdLst>
  <p:sldIdLst>
    <p:sldId id="278" r:id="rId2"/>
    <p:sldId id="320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71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72" r:id="rId19"/>
    <p:sldId id="328" r:id="rId20"/>
    <p:sldId id="368" r:id="rId21"/>
    <p:sldId id="369" r:id="rId22"/>
    <p:sldId id="370" r:id="rId23"/>
    <p:sldId id="329" r:id="rId24"/>
    <p:sldId id="373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76" r:id="rId34"/>
    <p:sldId id="374" r:id="rId35"/>
    <p:sldId id="339" r:id="rId36"/>
    <p:sldId id="340" r:id="rId37"/>
    <p:sldId id="378" r:id="rId38"/>
    <p:sldId id="341" r:id="rId39"/>
    <p:sldId id="342" r:id="rId40"/>
    <p:sldId id="343" r:id="rId41"/>
    <p:sldId id="345" r:id="rId42"/>
    <p:sldId id="346" r:id="rId43"/>
    <p:sldId id="347" r:id="rId44"/>
    <p:sldId id="344" r:id="rId45"/>
    <p:sldId id="375" r:id="rId46"/>
    <p:sldId id="348" r:id="rId47"/>
    <p:sldId id="349" r:id="rId48"/>
    <p:sldId id="350" r:id="rId49"/>
    <p:sldId id="351" r:id="rId50"/>
    <p:sldId id="352" r:id="rId51"/>
    <p:sldId id="353" r:id="rId52"/>
    <p:sldId id="354" r:id="rId53"/>
    <p:sldId id="355" r:id="rId54"/>
    <p:sldId id="377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ECFF"/>
    <a:srgbClr val="99CCFF"/>
    <a:srgbClr val="FFCCCC"/>
    <a:srgbClr val="FFFF99"/>
    <a:srgbClr val="FFCCFF"/>
    <a:srgbClr val="CCFFFF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84384" autoAdjust="0"/>
  </p:normalViewPr>
  <p:slideViewPr>
    <p:cSldViewPr>
      <p:cViewPr varScale="1">
        <p:scale>
          <a:sx n="39" d="100"/>
          <a:sy n="39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08E35B-06C1-4E05-AB3B-41B995CF696A}" type="datetimeFigureOut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B9F01D-0670-4212-9BEF-B35AA668D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4146EA-828D-443D-9DB2-8A6F7F23669D}" type="slidenum">
              <a:rPr lang="en-US"/>
              <a:pPr/>
              <a:t>3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91E83-D47B-4A86-950E-2DE143A5A2AF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FF81A-E466-495C-84AD-A0F5BB33ACE4}" type="slidenum">
              <a:rPr lang="en-US"/>
              <a:pPr/>
              <a:t>4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2C10A2-9FDA-4ABD-97AB-3B73FA5311B8}" type="slidenum">
              <a:rPr lang="en-US"/>
              <a:pPr/>
              <a:t>5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F84E8-22DF-4958-8A96-A94C652796D2}" type="slidenum">
              <a:rPr lang="en-US"/>
              <a:pPr/>
              <a:t>6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1B7B2-1158-4321-940A-AE7338A91F3E}" type="slidenum">
              <a:rPr lang="en-US"/>
              <a:pPr/>
              <a:t>7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4BFCB-6445-4273-8338-1C230FD270B6}" type="slidenum">
              <a:rPr lang="en-US"/>
              <a:pPr/>
              <a:t>8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1C750-D1E6-4001-AD94-7BA1F155D708}" type="slidenum">
              <a:rPr lang="en-US"/>
              <a:pPr/>
              <a:t>9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91E83-D47B-4A86-950E-2DE143A5A2AF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91E83-D47B-4A86-950E-2DE143A5A2AF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49575" y="3709988"/>
            <a:ext cx="5508625" cy="69850"/>
          </a:xfrm>
          <a:prstGeom prst="rect">
            <a:avLst/>
          </a:prstGeom>
          <a:solidFill>
            <a:srgbClr val="99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charset="0"/>
              <a:cs typeface="+mn-cs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7250" y="6191250"/>
            <a:ext cx="628650" cy="628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35113"/>
            <a:ext cx="7772400" cy="2065337"/>
          </a:xfrm>
        </p:spPr>
        <p:txBody>
          <a:bodyPr/>
          <a:lstStyle>
            <a:lvl1pPr algn="r">
              <a:defRPr>
                <a:solidFill>
                  <a:srgbClr val="8080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4300" y="3886200"/>
            <a:ext cx="7073900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808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E708A0-A56E-4890-8614-FCF0F43F16E4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E44F4A-EC26-429F-AB1C-B5DE9AC6D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588" y="793750"/>
            <a:ext cx="5508625" cy="69850"/>
          </a:xfrm>
          <a:prstGeom prst="rect">
            <a:avLst/>
          </a:prstGeom>
          <a:solidFill>
            <a:srgbClr val="99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81D5F4-A090-4A24-B30F-E5729F45D923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03C57CD4-C9B5-4CE2-88DA-00A4F5FD55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639762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BE01-F14C-4C53-BDEC-4754351131E6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0BA-3A35-401B-8E9C-5D70D3E5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80963"/>
            <a:ext cx="8850313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003300"/>
            <a:ext cx="88392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151563" y="626745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6FAF1B3A-AD2F-4EDE-8CFA-164D62346B3D}" type="datetime1">
              <a:rPr lang="en-US"/>
              <a:pPr>
                <a:defRPr/>
              </a:pPr>
              <a:t>4/19/2010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77000"/>
            <a:ext cx="1905000" cy="247650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D6E27D-7D97-46A7-B062-B42424C320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mailto:wmt1@cornell.edu" TargetMode="External"/><Relationship Id="rId2" Type="http://schemas.openxmlformats.org/officeDocument/2006/relationships/hyperlink" Target="http://www.conceptsystem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990000"/>
                </a:solidFill>
              </a:rPr>
              <a:t>Science of Team Science</a:t>
            </a:r>
            <a:br>
              <a:rPr lang="en-US" sz="4000" dirty="0" smtClean="0">
                <a:solidFill>
                  <a:srgbClr val="990000"/>
                </a:solidFill>
              </a:rPr>
            </a:br>
            <a:r>
              <a:rPr lang="en-US" sz="2800" dirty="0" smtClean="0">
                <a:solidFill>
                  <a:srgbClr val="990000"/>
                </a:solidFill>
              </a:rPr>
              <a:t>A Concept Mapping Project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M. Trochim</a:t>
            </a:r>
          </a:p>
          <a:p>
            <a:endParaRPr lang="en-US" sz="1600" dirty="0" smtClean="0"/>
          </a:p>
          <a:p>
            <a:r>
              <a:rPr lang="en-US" sz="1400" dirty="0" smtClean="0"/>
              <a:t>Presentation to First Annual Conference on the Science of Team Science</a:t>
            </a:r>
          </a:p>
          <a:p>
            <a:r>
              <a:rPr lang="en-US" sz="1400" dirty="0" smtClean="0"/>
              <a:t>Northwestern University, Chicago, IL</a:t>
            </a:r>
          </a:p>
          <a:p>
            <a:r>
              <a:rPr lang="en-US" sz="1400" dirty="0" smtClean="0"/>
              <a:t>Thursday, April 22, 2010</a:t>
            </a:r>
            <a:endParaRPr lang="en-US" dirty="0" smtClean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28600" y="5867400"/>
            <a:ext cx="51816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This presentation contains draft results from studies that are still in progress. It may not be reproduced or distributed without written permission from the author.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95600"/>
            <a:ext cx="6858000" cy="639762"/>
          </a:xfrm>
        </p:spPr>
        <p:txBody>
          <a:bodyPr/>
          <a:lstStyle/>
          <a:p>
            <a:pPr algn="ctr"/>
            <a:r>
              <a:rPr lang="en-US" dirty="0" smtClean="0"/>
              <a:t>Who participated?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7396163" cy="308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8534400" cy="3499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Discipline</a:t>
            </a:r>
            <a:endParaRPr lang="en-US" dirty="0"/>
          </a:p>
        </p:txBody>
      </p:sp>
      <p:sp>
        <p:nvSpPr>
          <p:cNvPr id="37892" name="AutoShape 4"/>
          <p:cNvSpPr>
            <a:spLocks noChangeAspect="1" noChangeArrowheads="1" noTextEdit="1"/>
          </p:cNvSpPr>
          <p:nvPr/>
        </p:nvSpPr>
        <p:spPr bwMode="auto">
          <a:xfrm>
            <a:off x="228600" y="1295400"/>
            <a:ext cx="8697913" cy="467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947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</a:t>
            </a:r>
            <a:endParaRPr lang="en-US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786531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Science Focus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27" y="2057400"/>
            <a:ext cx="8714973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with Team Science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686800" cy="377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Experience</a:t>
            </a:r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8534400" cy="35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95600"/>
            <a:ext cx="6858000" cy="639762"/>
          </a:xfrm>
        </p:spPr>
        <p:txBody>
          <a:bodyPr/>
          <a:lstStyle/>
          <a:p>
            <a:pPr algn="ctr"/>
            <a:r>
              <a:rPr lang="en-US" dirty="0" smtClean="0"/>
              <a:t>How did we obtain the results?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This initial map shows all the potential outcomes in relation to one another</a:t>
            </a:r>
            <a:endParaRPr lang="en-US" sz="2400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3414713" y="5443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462338" y="5405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929313" y="1214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5976938" y="11763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577013" y="2014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6624638" y="1976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3452813" y="1690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3500438" y="16525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738313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1785938" y="47196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6491288" y="54625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6538913" y="5424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5948363" y="2938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5995988" y="28908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5681663" y="1281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5729288" y="1233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77581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7805738" y="37861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9"/>
          <p:cNvSpPr>
            <a:spLocks noChangeArrowheads="1"/>
          </p:cNvSpPr>
          <p:nvPr/>
        </p:nvSpPr>
        <p:spPr bwMode="auto">
          <a:xfrm>
            <a:off x="2500313" y="2538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40"/>
          <p:cNvSpPr>
            <a:spLocks noChangeArrowheads="1"/>
          </p:cNvSpPr>
          <p:nvPr/>
        </p:nvSpPr>
        <p:spPr bwMode="auto">
          <a:xfrm>
            <a:off x="2547938" y="2490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6491288" y="31003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>
            <a:off x="6538913" y="3062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tangle 43"/>
          <p:cNvSpPr>
            <a:spLocks noChangeArrowheads="1"/>
          </p:cNvSpPr>
          <p:nvPr/>
        </p:nvSpPr>
        <p:spPr bwMode="auto">
          <a:xfrm>
            <a:off x="14716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44"/>
          <p:cNvSpPr>
            <a:spLocks noChangeArrowheads="1"/>
          </p:cNvSpPr>
          <p:nvPr/>
        </p:nvSpPr>
        <p:spPr bwMode="auto">
          <a:xfrm>
            <a:off x="1519238" y="3786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45"/>
          <p:cNvSpPr>
            <a:spLocks noChangeArrowheads="1"/>
          </p:cNvSpPr>
          <p:nvPr/>
        </p:nvSpPr>
        <p:spPr bwMode="auto">
          <a:xfrm>
            <a:off x="6519863" y="1604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6567488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47"/>
          <p:cNvSpPr>
            <a:spLocks noChangeArrowheads="1"/>
          </p:cNvSpPr>
          <p:nvPr/>
        </p:nvSpPr>
        <p:spPr bwMode="auto">
          <a:xfrm>
            <a:off x="7434263" y="3662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8"/>
          <p:cNvSpPr>
            <a:spLocks noChangeArrowheads="1"/>
          </p:cNvSpPr>
          <p:nvPr/>
        </p:nvSpPr>
        <p:spPr bwMode="auto">
          <a:xfrm>
            <a:off x="7481888" y="3614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Rectangle 49"/>
          <p:cNvSpPr>
            <a:spLocks noChangeArrowheads="1"/>
          </p:cNvSpPr>
          <p:nvPr/>
        </p:nvSpPr>
        <p:spPr bwMode="auto">
          <a:xfrm>
            <a:off x="862013" y="2119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909638" y="2071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2976563" y="5491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3024188" y="544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48339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48815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auto">
          <a:xfrm>
            <a:off x="6234113" y="1938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628173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766763" y="3529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814388" y="3481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7996238" y="37480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8043863" y="3709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5910263" y="5357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62"/>
          <p:cNvSpPr>
            <a:spLocks noChangeArrowheads="1"/>
          </p:cNvSpPr>
          <p:nvPr/>
        </p:nvSpPr>
        <p:spPr bwMode="auto">
          <a:xfrm>
            <a:off x="5957888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tangle 63"/>
          <p:cNvSpPr>
            <a:spLocks noChangeArrowheads="1"/>
          </p:cNvSpPr>
          <p:nvPr/>
        </p:nvSpPr>
        <p:spPr bwMode="auto">
          <a:xfrm>
            <a:off x="3871913" y="22907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4"/>
          <p:cNvSpPr>
            <a:spLocks noChangeArrowheads="1"/>
          </p:cNvSpPr>
          <p:nvPr/>
        </p:nvSpPr>
        <p:spPr bwMode="auto">
          <a:xfrm>
            <a:off x="3919538" y="2243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tangle 65"/>
          <p:cNvSpPr>
            <a:spLocks noChangeArrowheads="1"/>
          </p:cNvSpPr>
          <p:nvPr/>
        </p:nvSpPr>
        <p:spPr bwMode="auto">
          <a:xfrm>
            <a:off x="6672263" y="487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6"/>
          <p:cNvSpPr>
            <a:spLocks noChangeArrowheads="1"/>
          </p:cNvSpPr>
          <p:nvPr/>
        </p:nvSpPr>
        <p:spPr bwMode="auto">
          <a:xfrm>
            <a:off x="6719888" y="483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7215188" y="44719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68"/>
          <p:cNvSpPr>
            <a:spLocks noChangeArrowheads="1"/>
          </p:cNvSpPr>
          <p:nvPr/>
        </p:nvSpPr>
        <p:spPr bwMode="auto">
          <a:xfrm>
            <a:off x="7262813" y="4433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69"/>
          <p:cNvSpPr>
            <a:spLocks noChangeArrowheads="1"/>
          </p:cNvSpPr>
          <p:nvPr/>
        </p:nvSpPr>
        <p:spPr bwMode="auto">
          <a:xfrm>
            <a:off x="2290763" y="4814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70"/>
          <p:cNvSpPr>
            <a:spLocks noChangeArrowheads="1"/>
          </p:cNvSpPr>
          <p:nvPr/>
        </p:nvSpPr>
        <p:spPr bwMode="auto">
          <a:xfrm>
            <a:off x="2338388" y="4776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6872288" y="4986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72"/>
          <p:cNvSpPr>
            <a:spLocks noChangeArrowheads="1"/>
          </p:cNvSpPr>
          <p:nvPr/>
        </p:nvSpPr>
        <p:spPr bwMode="auto">
          <a:xfrm>
            <a:off x="6919913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tangle 73"/>
          <p:cNvSpPr>
            <a:spLocks noChangeArrowheads="1"/>
          </p:cNvSpPr>
          <p:nvPr/>
        </p:nvSpPr>
        <p:spPr bwMode="auto">
          <a:xfrm>
            <a:off x="6176963" y="562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6224588" y="557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7348538" y="2614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76"/>
          <p:cNvSpPr>
            <a:spLocks noChangeArrowheads="1"/>
          </p:cNvSpPr>
          <p:nvPr/>
        </p:nvSpPr>
        <p:spPr bwMode="auto">
          <a:xfrm>
            <a:off x="7396163" y="2566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tangle 77"/>
          <p:cNvSpPr>
            <a:spLocks noChangeArrowheads="1"/>
          </p:cNvSpPr>
          <p:nvPr/>
        </p:nvSpPr>
        <p:spPr bwMode="auto">
          <a:xfrm>
            <a:off x="4767263" y="1900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814888" y="1862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79"/>
          <p:cNvSpPr>
            <a:spLocks noChangeArrowheads="1"/>
          </p:cNvSpPr>
          <p:nvPr/>
        </p:nvSpPr>
        <p:spPr bwMode="auto">
          <a:xfrm>
            <a:off x="5957888" y="2728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80"/>
          <p:cNvSpPr>
            <a:spLocks noChangeArrowheads="1"/>
          </p:cNvSpPr>
          <p:nvPr/>
        </p:nvSpPr>
        <p:spPr bwMode="auto">
          <a:xfrm>
            <a:off x="6005513" y="2681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81"/>
          <p:cNvSpPr>
            <a:spLocks noChangeArrowheads="1"/>
          </p:cNvSpPr>
          <p:nvPr/>
        </p:nvSpPr>
        <p:spPr bwMode="auto">
          <a:xfrm>
            <a:off x="3157538" y="4748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2"/>
          <p:cNvSpPr>
            <a:spLocks noChangeArrowheads="1"/>
          </p:cNvSpPr>
          <p:nvPr/>
        </p:nvSpPr>
        <p:spPr bwMode="auto">
          <a:xfrm>
            <a:off x="3205163" y="4700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83"/>
          <p:cNvSpPr>
            <a:spLocks noChangeArrowheads="1"/>
          </p:cNvSpPr>
          <p:nvPr/>
        </p:nvSpPr>
        <p:spPr bwMode="auto">
          <a:xfrm>
            <a:off x="3309938" y="1223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84"/>
          <p:cNvSpPr>
            <a:spLocks noChangeArrowheads="1"/>
          </p:cNvSpPr>
          <p:nvPr/>
        </p:nvSpPr>
        <p:spPr bwMode="auto">
          <a:xfrm>
            <a:off x="3357563" y="1176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85"/>
          <p:cNvSpPr>
            <a:spLocks noChangeArrowheads="1"/>
          </p:cNvSpPr>
          <p:nvPr/>
        </p:nvSpPr>
        <p:spPr bwMode="auto">
          <a:xfrm>
            <a:off x="1862138" y="2690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86"/>
          <p:cNvSpPr>
            <a:spLocks noChangeArrowheads="1"/>
          </p:cNvSpPr>
          <p:nvPr/>
        </p:nvSpPr>
        <p:spPr bwMode="auto">
          <a:xfrm>
            <a:off x="1909763" y="2643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tangle 87"/>
          <p:cNvSpPr>
            <a:spLocks noChangeArrowheads="1"/>
          </p:cNvSpPr>
          <p:nvPr/>
        </p:nvSpPr>
        <p:spPr bwMode="auto">
          <a:xfrm>
            <a:off x="7243763" y="43957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7291388" y="4357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5" name="Rectangle 89"/>
          <p:cNvSpPr>
            <a:spLocks noChangeArrowheads="1"/>
          </p:cNvSpPr>
          <p:nvPr/>
        </p:nvSpPr>
        <p:spPr bwMode="auto">
          <a:xfrm>
            <a:off x="3614738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90"/>
          <p:cNvSpPr>
            <a:spLocks noChangeArrowheads="1"/>
          </p:cNvSpPr>
          <p:nvPr/>
        </p:nvSpPr>
        <p:spPr bwMode="auto">
          <a:xfrm>
            <a:off x="3662363" y="4719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" name="Rectangle 91"/>
          <p:cNvSpPr>
            <a:spLocks noChangeArrowheads="1"/>
          </p:cNvSpPr>
          <p:nvPr/>
        </p:nvSpPr>
        <p:spPr bwMode="auto">
          <a:xfrm>
            <a:off x="1576388" y="3014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92"/>
          <p:cNvSpPr>
            <a:spLocks noChangeArrowheads="1"/>
          </p:cNvSpPr>
          <p:nvPr/>
        </p:nvSpPr>
        <p:spPr bwMode="auto">
          <a:xfrm>
            <a:off x="1624013" y="2967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Rectangle 93"/>
          <p:cNvSpPr>
            <a:spLocks noChangeArrowheads="1"/>
          </p:cNvSpPr>
          <p:nvPr/>
        </p:nvSpPr>
        <p:spPr bwMode="auto">
          <a:xfrm>
            <a:off x="7920038" y="3195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94"/>
          <p:cNvSpPr>
            <a:spLocks noChangeArrowheads="1"/>
          </p:cNvSpPr>
          <p:nvPr/>
        </p:nvSpPr>
        <p:spPr bwMode="auto">
          <a:xfrm>
            <a:off x="7967663" y="3157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" name="Rectangle 95"/>
          <p:cNvSpPr>
            <a:spLocks noChangeArrowheads="1"/>
          </p:cNvSpPr>
          <p:nvPr/>
        </p:nvSpPr>
        <p:spPr bwMode="auto">
          <a:xfrm>
            <a:off x="1195388" y="3643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96"/>
          <p:cNvSpPr>
            <a:spLocks noChangeArrowheads="1"/>
          </p:cNvSpPr>
          <p:nvPr/>
        </p:nvSpPr>
        <p:spPr bwMode="auto">
          <a:xfrm>
            <a:off x="1243013" y="3595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" name="Rectangle 97"/>
          <p:cNvSpPr>
            <a:spLocks noChangeArrowheads="1"/>
          </p:cNvSpPr>
          <p:nvPr/>
        </p:nvSpPr>
        <p:spPr bwMode="auto">
          <a:xfrm>
            <a:off x="6977063" y="4900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8"/>
          <p:cNvSpPr>
            <a:spLocks noChangeArrowheads="1"/>
          </p:cNvSpPr>
          <p:nvPr/>
        </p:nvSpPr>
        <p:spPr bwMode="auto">
          <a:xfrm>
            <a:off x="7024688" y="4852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Rectangle 99"/>
          <p:cNvSpPr>
            <a:spLocks noChangeArrowheads="1"/>
          </p:cNvSpPr>
          <p:nvPr/>
        </p:nvSpPr>
        <p:spPr bwMode="auto">
          <a:xfrm>
            <a:off x="5195888" y="4100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100"/>
          <p:cNvSpPr>
            <a:spLocks noChangeArrowheads="1"/>
          </p:cNvSpPr>
          <p:nvPr/>
        </p:nvSpPr>
        <p:spPr bwMode="auto">
          <a:xfrm>
            <a:off x="5243513" y="4052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Rectangle 101"/>
          <p:cNvSpPr>
            <a:spLocks noChangeArrowheads="1"/>
          </p:cNvSpPr>
          <p:nvPr/>
        </p:nvSpPr>
        <p:spPr bwMode="auto">
          <a:xfrm>
            <a:off x="4538663" y="37671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102"/>
          <p:cNvSpPr>
            <a:spLocks noChangeArrowheads="1"/>
          </p:cNvSpPr>
          <p:nvPr/>
        </p:nvSpPr>
        <p:spPr bwMode="auto">
          <a:xfrm>
            <a:off x="4586288" y="3729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" name="Rectangle 103"/>
          <p:cNvSpPr>
            <a:spLocks noChangeArrowheads="1"/>
          </p:cNvSpPr>
          <p:nvPr/>
        </p:nvSpPr>
        <p:spPr bwMode="auto">
          <a:xfrm>
            <a:off x="7319963" y="3338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104"/>
          <p:cNvSpPr>
            <a:spLocks noChangeArrowheads="1"/>
          </p:cNvSpPr>
          <p:nvPr/>
        </p:nvSpPr>
        <p:spPr bwMode="auto">
          <a:xfrm>
            <a:off x="7367588" y="3290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" name="Rectangle 105"/>
          <p:cNvSpPr>
            <a:spLocks noChangeArrowheads="1"/>
          </p:cNvSpPr>
          <p:nvPr/>
        </p:nvSpPr>
        <p:spPr bwMode="auto">
          <a:xfrm>
            <a:off x="5948363" y="5634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106"/>
          <p:cNvSpPr>
            <a:spLocks noChangeArrowheads="1"/>
          </p:cNvSpPr>
          <p:nvPr/>
        </p:nvSpPr>
        <p:spPr bwMode="auto">
          <a:xfrm>
            <a:off x="5995988" y="5595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" name="Rectangle 107"/>
          <p:cNvSpPr>
            <a:spLocks noChangeArrowheads="1"/>
          </p:cNvSpPr>
          <p:nvPr/>
        </p:nvSpPr>
        <p:spPr bwMode="auto">
          <a:xfrm>
            <a:off x="6910388" y="5395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108"/>
          <p:cNvSpPr>
            <a:spLocks noChangeArrowheads="1"/>
          </p:cNvSpPr>
          <p:nvPr/>
        </p:nvSpPr>
        <p:spPr bwMode="auto">
          <a:xfrm>
            <a:off x="6958013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" name="Rectangle 109"/>
          <p:cNvSpPr>
            <a:spLocks noChangeArrowheads="1"/>
          </p:cNvSpPr>
          <p:nvPr/>
        </p:nvSpPr>
        <p:spPr bwMode="auto">
          <a:xfrm>
            <a:off x="25003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0"/>
          <p:cNvSpPr>
            <a:spLocks noChangeArrowheads="1"/>
          </p:cNvSpPr>
          <p:nvPr/>
        </p:nvSpPr>
        <p:spPr bwMode="auto">
          <a:xfrm>
            <a:off x="25479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Rectangle 111"/>
          <p:cNvSpPr>
            <a:spLocks noChangeArrowheads="1"/>
          </p:cNvSpPr>
          <p:nvPr/>
        </p:nvSpPr>
        <p:spPr bwMode="auto">
          <a:xfrm>
            <a:off x="5538788" y="1500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12"/>
          <p:cNvSpPr>
            <a:spLocks noChangeArrowheads="1"/>
          </p:cNvSpPr>
          <p:nvPr/>
        </p:nvSpPr>
        <p:spPr bwMode="auto">
          <a:xfrm>
            <a:off x="5586413" y="1462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Rectangle 113"/>
          <p:cNvSpPr>
            <a:spLocks noChangeArrowheads="1"/>
          </p:cNvSpPr>
          <p:nvPr/>
        </p:nvSpPr>
        <p:spPr bwMode="auto">
          <a:xfrm>
            <a:off x="5205413" y="5062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14"/>
          <p:cNvSpPr>
            <a:spLocks noChangeArrowheads="1"/>
          </p:cNvSpPr>
          <p:nvPr/>
        </p:nvSpPr>
        <p:spPr bwMode="auto">
          <a:xfrm>
            <a:off x="5253038" y="5024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" name="Rectangle 115"/>
          <p:cNvSpPr>
            <a:spLocks noChangeArrowheads="1"/>
          </p:cNvSpPr>
          <p:nvPr/>
        </p:nvSpPr>
        <p:spPr bwMode="auto">
          <a:xfrm>
            <a:off x="5300663" y="5224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6"/>
          <p:cNvSpPr>
            <a:spLocks noChangeArrowheads="1"/>
          </p:cNvSpPr>
          <p:nvPr/>
        </p:nvSpPr>
        <p:spPr bwMode="auto">
          <a:xfrm>
            <a:off x="5348288" y="5176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" name="Rectangle 117"/>
          <p:cNvSpPr>
            <a:spLocks noChangeArrowheads="1"/>
          </p:cNvSpPr>
          <p:nvPr/>
        </p:nvSpPr>
        <p:spPr bwMode="auto">
          <a:xfrm>
            <a:off x="5233988" y="4681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18"/>
          <p:cNvSpPr>
            <a:spLocks noChangeArrowheads="1"/>
          </p:cNvSpPr>
          <p:nvPr/>
        </p:nvSpPr>
        <p:spPr bwMode="auto">
          <a:xfrm>
            <a:off x="5281613" y="4643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" name="Rectangle 119"/>
          <p:cNvSpPr>
            <a:spLocks noChangeArrowheads="1"/>
          </p:cNvSpPr>
          <p:nvPr/>
        </p:nvSpPr>
        <p:spPr bwMode="auto">
          <a:xfrm>
            <a:off x="5900738" y="1595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20"/>
          <p:cNvSpPr>
            <a:spLocks noChangeArrowheads="1"/>
          </p:cNvSpPr>
          <p:nvPr/>
        </p:nvSpPr>
        <p:spPr bwMode="auto">
          <a:xfrm>
            <a:off x="5948363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" name="Rectangle 121"/>
          <p:cNvSpPr>
            <a:spLocks noChangeArrowheads="1"/>
          </p:cNvSpPr>
          <p:nvPr/>
        </p:nvSpPr>
        <p:spPr bwMode="auto">
          <a:xfrm>
            <a:off x="7405688" y="4081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22"/>
          <p:cNvSpPr>
            <a:spLocks noChangeArrowheads="1"/>
          </p:cNvSpPr>
          <p:nvPr/>
        </p:nvSpPr>
        <p:spPr bwMode="auto">
          <a:xfrm>
            <a:off x="7453313" y="4033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" name="Rectangle 123"/>
          <p:cNvSpPr>
            <a:spLocks noChangeArrowheads="1"/>
          </p:cNvSpPr>
          <p:nvPr/>
        </p:nvSpPr>
        <p:spPr bwMode="auto">
          <a:xfrm>
            <a:off x="7015163" y="1947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24"/>
          <p:cNvSpPr>
            <a:spLocks noChangeArrowheads="1"/>
          </p:cNvSpPr>
          <p:nvPr/>
        </p:nvSpPr>
        <p:spPr bwMode="auto">
          <a:xfrm>
            <a:off x="706278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" name="Rectangle 125"/>
          <p:cNvSpPr>
            <a:spLocks noChangeArrowheads="1"/>
          </p:cNvSpPr>
          <p:nvPr/>
        </p:nvSpPr>
        <p:spPr bwMode="auto">
          <a:xfrm>
            <a:off x="6415088" y="3443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26"/>
          <p:cNvSpPr>
            <a:spLocks noChangeArrowheads="1"/>
          </p:cNvSpPr>
          <p:nvPr/>
        </p:nvSpPr>
        <p:spPr bwMode="auto">
          <a:xfrm>
            <a:off x="6462713" y="3405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" name="Rectangle 127"/>
          <p:cNvSpPr>
            <a:spLocks noChangeArrowheads="1"/>
          </p:cNvSpPr>
          <p:nvPr/>
        </p:nvSpPr>
        <p:spPr bwMode="auto">
          <a:xfrm>
            <a:off x="4986338" y="33099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128"/>
          <p:cNvSpPr>
            <a:spLocks noChangeArrowheads="1"/>
          </p:cNvSpPr>
          <p:nvPr/>
        </p:nvSpPr>
        <p:spPr bwMode="auto">
          <a:xfrm>
            <a:off x="5033963" y="3271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" name="Rectangle 129"/>
          <p:cNvSpPr>
            <a:spLocks noChangeArrowheads="1"/>
          </p:cNvSpPr>
          <p:nvPr/>
        </p:nvSpPr>
        <p:spPr bwMode="auto">
          <a:xfrm>
            <a:off x="3700463" y="3881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130"/>
          <p:cNvSpPr>
            <a:spLocks noChangeArrowheads="1"/>
          </p:cNvSpPr>
          <p:nvPr/>
        </p:nvSpPr>
        <p:spPr bwMode="auto">
          <a:xfrm>
            <a:off x="3748088" y="3843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" name="Rectangle 131"/>
          <p:cNvSpPr>
            <a:spLocks noChangeArrowheads="1"/>
          </p:cNvSpPr>
          <p:nvPr/>
        </p:nvSpPr>
        <p:spPr bwMode="auto">
          <a:xfrm>
            <a:off x="7367588" y="2862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32"/>
          <p:cNvSpPr>
            <a:spLocks noChangeArrowheads="1"/>
          </p:cNvSpPr>
          <p:nvPr/>
        </p:nvSpPr>
        <p:spPr bwMode="auto">
          <a:xfrm>
            <a:off x="7415213" y="2814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" name="Rectangle 133"/>
          <p:cNvSpPr>
            <a:spLocks noChangeArrowheads="1"/>
          </p:cNvSpPr>
          <p:nvPr/>
        </p:nvSpPr>
        <p:spPr bwMode="auto">
          <a:xfrm>
            <a:off x="7824788" y="2662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34"/>
          <p:cNvSpPr>
            <a:spLocks noChangeArrowheads="1"/>
          </p:cNvSpPr>
          <p:nvPr/>
        </p:nvSpPr>
        <p:spPr bwMode="auto">
          <a:xfrm>
            <a:off x="7872413" y="2624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" name="Rectangle 135"/>
          <p:cNvSpPr>
            <a:spLocks noChangeArrowheads="1"/>
          </p:cNvSpPr>
          <p:nvPr/>
        </p:nvSpPr>
        <p:spPr bwMode="auto">
          <a:xfrm>
            <a:off x="6005513" y="132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36"/>
          <p:cNvSpPr>
            <a:spLocks noChangeArrowheads="1"/>
          </p:cNvSpPr>
          <p:nvPr/>
        </p:nvSpPr>
        <p:spPr bwMode="auto">
          <a:xfrm>
            <a:off x="6053138" y="129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" name="Rectangle 137"/>
          <p:cNvSpPr>
            <a:spLocks noChangeArrowheads="1"/>
          </p:cNvSpPr>
          <p:nvPr/>
        </p:nvSpPr>
        <p:spPr bwMode="auto">
          <a:xfrm>
            <a:off x="747713" y="3167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38"/>
          <p:cNvSpPr>
            <a:spLocks noChangeArrowheads="1"/>
          </p:cNvSpPr>
          <p:nvPr/>
        </p:nvSpPr>
        <p:spPr bwMode="auto">
          <a:xfrm>
            <a:off x="795338" y="3119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5" name="Rectangle 139"/>
          <p:cNvSpPr>
            <a:spLocks noChangeArrowheads="1"/>
          </p:cNvSpPr>
          <p:nvPr/>
        </p:nvSpPr>
        <p:spPr bwMode="auto">
          <a:xfrm>
            <a:off x="7034213" y="5205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40"/>
          <p:cNvSpPr>
            <a:spLocks noChangeArrowheads="1"/>
          </p:cNvSpPr>
          <p:nvPr/>
        </p:nvSpPr>
        <p:spPr bwMode="auto">
          <a:xfrm>
            <a:off x="7081838" y="515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7" name="Rectangle 141"/>
          <p:cNvSpPr>
            <a:spLocks noChangeArrowheads="1"/>
          </p:cNvSpPr>
          <p:nvPr/>
        </p:nvSpPr>
        <p:spPr bwMode="auto">
          <a:xfrm>
            <a:off x="4795838" y="5348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142"/>
          <p:cNvSpPr>
            <a:spLocks noChangeArrowheads="1"/>
          </p:cNvSpPr>
          <p:nvPr/>
        </p:nvSpPr>
        <p:spPr bwMode="auto">
          <a:xfrm>
            <a:off x="4843463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9" name="Rectangle 143"/>
          <p:cNvSpPr>
            <a:spLocks noChangeArrowheads="1"/>
          </p:cNvSpPr>
          <p:nvPr/>
        </p:nvSpPr>
        <p:spPr bwMode="auto">
          <a:xfrm>
            <a:off x="1547813" y="1557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44"/>
          <p:cNvSpPr>
            <a:spLocks noChangeArrowheads="1"/>
          </p:cNvSpPr>
          <p:nvPr/>
        </p:nvSpPr>
        <p:spPr bwMode="auto">
          <a:xfrm>
            <a:off x="1595438" y="1519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1" name="Rectangle 145"/>
          <p:cNvSpPr>
            <a:spLocks noChangeArrowheads="1"/>
          </p:cNvSpPr>
          <p:nvPr/>
        </p:nvSpPr>
        <p:spPr bwMode="auto">
          <a:xfrm>
            <a:off x="6453188" y="181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46"/>
          <p:cNvSpPr>
            <a:spLocks noChangeArrowheads="1"/>
          </p:cNvSpPr>
          <p:nvPr/>
        </p:nvSpPr>
        <p:spPr bwMode="auto">
          <a:xfrm>
            <a:off x="6500813" y="176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" name="Rectangle 147"/>
          <p:cNvSpPr>
            <a:spLocks noChangeArrowheads="1"/>
          </p:cNvSpPr>
          <p:nvPr/>
        </p:nvSpPr>
        <p:spPr bwMode="auto">
          <a:xfrm>
            <a:off x="32242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48"/>
          <p:cNvSpPr>
            <a:spLocks noChangeArrowheads="1"/>
          </p:cNvSpPr>
          <p:nvPr/>
        </p:nvSpPr>
        <p:spPr bwMode="auto">
          <a:xfrm>
            <a:off x="32718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Rectangle 149"/>
          <p:cNvSpPr>
            <a:spLocks noChangeArrowheads="1"/>
          </p:cNvSpPr>
          <p:nvPr/>
        </p:nvSpPr>
        <p:spPr bwMode="auto">
          <a:xfrm>
            <a:off x="5500688" y="118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150"/>
          <p:cNvSpPr>
            <a:spLocks noChangeArrowheads="1"/>
          </p:cNvSpPr>
          <p:nvPr/>
        </p:nvSpPr>
        <p:spPr bwMode="auto">
          <a:xfrm>
            <a:off x="5548313" y="113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7" name="Rectangle 151"/>
          <p:cNvSpPr>
            <a:spLocks noChangeArrowheads="1"/>
          </p:cNvSpPr>
          <p:nvPr/>
        </p:nvSpPr>
        <p:spPr bwMode="auto">
          <a:xfrm>
            <a:off x="3624263" y="499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52"/>
          <p:cNvSpPr>
            <a:spLocks noChangeArrowheads="1"/>
          </p:cNvSpPr>
          <p:nvPr/>
        </p:nvSpPr>
        <p:spPr bwMode="auto">
          <a:xfrm>
            <a:off x="3671888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9" name="Rectangle 153"/>
          <p:cNvSpPr>
            <a:spLocks noChangeArrowheads="1"/>
          </p:cNvSpPr>
          <p:nvPr/>
        </p:nvSpPr>
        <p:spPr bwMode="auto">
          <a:xfrm>
            <a:off x="4872038" y="2900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154"/>
          <p:cNvSpPr>
            <a:spLocks noChangeArrowheads="1"/>
          </p:cNvSpPr>
          <p:nvPr/>
        </p:nvSpPr>
        <p:spPr bwMode="auto">
          <a:xfrm>
            <a:off x="4919663" y="2852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1" name="Rectangle 155"/>
          <p:cNvSpPr>
            <a:spLocks noChangeArrowheads="1"/>
          </p:cNvSpPr>
          <p:nvPr/>
        </p:nvSpPr>
        <p:spPr bwMode="auto">
          <a:xfrm>
            <a:off x="7386638" y="4548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156"/>
          <p:cNvSpPr>
            <a:spLocks noChangeArrowheads="1"/>
          </p:cNvSpPr>
          <p:nvPr/>
        </p:nvSpPr>
        <p:spPr bwMode="auto">
          <a:xfrm>
            <a:off x="7434263" y="4510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5262563" y="106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158"/>
          <p:cNvSpPr>
            <a:spLocks noChangeArrowheads="1"/>
          </p:cNvSpPr>
          <p:nvPr/>
        </p:nvSpPr>
        <p:spPr bwMode="auto">
          <a:xfrm>
            <a:off x="5310188" y="102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5700713" y="3919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60"/>
          <p:cNvSpPr>
            <a:spLocks noChangeArrowheads="1"/>
          </p:cNvSpPr>
          <p:nvPr/>
        </p:nvSpPr>
        <p:spPr bwMode="auto">
          <a:xfrm>
            <a:off x="5748338" y="3881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4367213" y="5834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62"/>
          <p:cNvSpPr>
            <a:spLocks noChangeArrowheads="1"/>
          </p:cNvSpPr>
          <p:nvPr/>
        </p:nvSpPr>
        <p:spPr bwMode="auto">
          <a:xfrm>
            <a:off x="4414838" y="5786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9" name="Rectangle 163"/>
          <p:cNvSpPr>
            <a:spLocks noChangeArrowheads="1"/>
          </p:cNvSpPr>
          <p:nvPr/>
        </p:nvSpPr>
        <p:spPr bwMode="auto">
          <a:xfrm>
            <a:off x="1033463" y="1766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164"/>
          <p:cNvSpPr>
            <a:spLocks noChangeArrowheads="1"/>
          </p:cNvSpPr>
          <p:nvPr/>
        </p:nvSpPr>
        <p:spPr bwMode="auto">
          <a:xfrm>
            <a:off x="1081088" y="1728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1" name="Rectangle 165"/>
          <p:cNvSpPr>
            <a:spLocks noChangeArrowheads="1"/>
          </p:cNvSpPr>
          <p:nvPr/>
        </p:nvSpPr>
        <p:spPr bwMode="auto">
          <a:xfrm>
            <a:off x="2347913" y="14525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166"/>
          <p:cNvSpPr>
            <a:spLocks noChangeArrowheads="1"/>
          </p:cNvSpPr>
          <p:nvPr/>
        </p:nvSpPr>
        <p:spPr bwMode="auto">
          <a:xfrm>
            <a:off x="2395538" y="140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" name="Rectangle 167"/>
          <p:cNvSpPr>
            <a:spLocks noChangeArrowheads="1"/>
          </p:cNvSpPr>
          <p:nvPr/>
        </p:nvSpPr>
        <p:spPr bwMode="auto">
          <a:xfrm>
            <a:off x="1662113" y="42814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168"/>
          <p:cNvSpPr>
            <a:spLocks noChangeArrowheads="1"/>
          </p:cNvSpPr>
          <p:nvPr/>
        </p:nvSpPr>
        <p:spPr bwMode="auto">
          <a:xfrm>
            <a:off x="17097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5" name="Rectangle 169"/>
          <p:cNvSpPr>
            <a:spLocks noChangeArrowheads="1"/>
          </p:cNvSpPr>
          <p:nvPr/>
        </p:nvSpPr>
        <p:spPr bwMode="auto">
          <a:xfrm>
            <a:off x="881063" y="4186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70"/>
          <p:cNvSpPr>
            <a:spLocks noChangeArrowheads="1"/>
          </p:cNvSpPr>
          <p:nvPr/>
        </p:nvSpPr>
        <p:spPr bwMode="auto">
          <a:xfrm>
            <a:off x="928688" y="4148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7" name="Rectangle 171"/>
          <p:cNvSpPr>
            <a:spLocks noChangeArrowheads="1"/>
          </p:cNvSpPr>
          <p:nvPr/>
        </p:nvSpPr>
        <p:spPr bwMode="auto">
          <a:xfrm>
            <a:off x="5138738" y="5472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172"/>
          <p:cNvSpPr>
            <a:spLocks noChangeArrowheads="1"/>
          </p:cNvSpPr>
          <p:nvPr/>
        </p:nvSpPr>
        <p:spPr bwMode="auto">
          <a:xfrm>
            <a:off x="5186363" y="54244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9" name="Rectangle 173"/>
          <p:cNvSpPr>
            <a:spLocks noChangeArrowheads="1"/>
          </p:cNvSpPr>
          <p:nvPr/>
        </p:nvSpPr>
        <p:spPr bwMode="auto">
          <a:xfrm>
            <a:off x="28908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74"/>
          <p:cNvSpPr>
            <a:spLocks noChangeArrowheads="1"/>
          </p:cNvSpPr>
          <p:nvPr/>
        </p:nvSpPr>
        <p:spPr bwMode="auto">
          <a:xfrm>
            <a:off x="29384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1" name="Rectangle 175"/>
          <p:cNvSpPr>
            <a:spLocks noChangeArrowheads="1"/>
          </p:cNvSpPr>
          <p:nvPr/>
        </p:nvSpPr>
        <p:spPr bwMode="auto">
          <a:xfrm>
            <a:off x="4605338" y="4519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76"/>
          <p:cNvSpPr>
            <a:spLocks noChangeArrowheads="1"/>
          </p:cNvSpPr>
          <p:nvPr/>
        </p:nvSpPr>
        <p:spPr bwMode="auto">
          <a:xfrm>
            <a:off x="4652963" y="4471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" name="Rectangle 177"/>
          <p:cNvSpPr>
            <a:spLocks noChangeArrowheads="1"/>
          </p:cNvSpPr>
          <p:nvPr/>
        </p:nvSpPr>
        <p:spPr bwMode="auto">
          <a:xfrm>
            <a:off x="4748213" y="1671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178"/>
          <p:cNvSpPr>
            <a:spLocks noChangeArrowheads="1"/>
          </p:cNvSpPr>
          <p:nvPr/>
        </p:nvSpPr>
        <p:spPr bwMode="auto">
          <a:xfrm>
            <a:off x="4795838" y="163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5" name="Rectangle 179"/>
          <p:cNvSpPr>
            <a:spLocks noChangeArrowheads="1"/>
          </p:cNvSpPr>
          <p:nvPr/>
        </p:nvSpPr>
        <p:spPr bwMode="auto">
          <a:xfrm>
            <a:off x="2728913" y="4672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180"/>
          <p:cNvSpPr>
            <a:spLocks noChangeArrowheads="1"/>
          </p:cNvSpPr>
          <p:nvPr/>
        </p:nvSpPr>
        <p:spPr bwMode="auto">
          <a:xfrm>
            <a:off x="2776538" y="4624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" name="Rectangle 181"/>
          <p:cNvSpPr>
            <a:spLocks noChangeArrowheads="1"/>
          </p:cNvSpPr>
          <p:nvPr/>
        </p:nvSpPr>
        <p:spPr bwMode="auto">
          <a:xfrm>
            <a:off x="1557338" y="4919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82"/>
          <p:cNvSpPr>
            <a:spLocks noChangeArrowheads="1"/>
          </p:cNvSpPr>
          <p:nvPr/>
        </p:nvSpPr>
        <p:spPr bwMode="auto">
          <a:xfrm>
            <a:off x="1604963" y="4872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9" name="Rectangle 183"/>
          <p:cNvSpPr>
            <a:spLocks noChangeArrowheads="1"/>
          </p:cNvSpPr>
          <p:nvPr/>
        </p:nvSpPr>
        <p:spPr bwMode="auto">
          <a:xfrm>
            <a:off x="3767138" y="3224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84"/>
          <p:cNvSpPr>
            <a:spLocks noChangeArrowheads="1"/>
          </p:cNvSpPr>
          <p:nvPr/>
        </p:nvSpPr>
        <p:spPr bwMode="auto">
          <a:xfrm>
            <a:off x="3814763" y="3176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1" name="Rectangle 185"/>
          <p:cNvSpPr>
            <a:spLocks noChangeArrowheads="1"/>
          </p:cNvSpPr>
          <p:nvPr/>
        </p:nvSpPr>
        <p:spPr bwMode="auto">
          <a:xfrm>
            <a:off x="4338638" y="99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86"/>
          <p:cNvSpPr>
            <a:spLocks noChangeArrowheads="1"/>
          </p:cNvSpPr>
          <p:nvPr/>
        </p:nvSpPr>
        <p:spPr bwMode="auto">
          <a:xfrm>
            <a:off x="4386263" y="94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3" name="Rectangle 187"/>
          <p:cNvSpPr>
            <a:spLocks noChangeArrowheads="1"/>
          </p:cNvSpPr>
          <p:nvPr/>
        </p:nvSpPr>
        <p:spPr bwMode="auto">
          <a:xfrm>
            <a:off x="6215063" y="513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88"/>
          <p:cNvSpPr>
            <a:spLocks noChangeArrowheads="1"/>
          </p:cNvSpPr>
          <p:nvPr/>
        </p:nvSpPr>
        <p:spPr bwMode="auto">
          <a:xfrm>
            <a:off x="62626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5" name="Rectangle 189"/>
          <p:cNvSpPr>
            <a:spLocks noChangeArrowheads="1"/>
          </p:cNvSpPr>
          <p:nvPr/>
        </p:nvSpPr>
        <p:spPr bwMode="auto">
          <a:xfrm>
            <a:off x="3414713" y="3700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90"/>
          <p:cNvSpPr>
            <a:spLocks noChangeArrowheads="1"/>
          </p:cNvSpPr>
          <p:nvPr/>
        </p:nvSpPr>
        <p:spPr bwMode="auto">
          <a:xfrm>
            <a:off x="3462338" y="3652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7" name="Rectangle 191"/>
          <p:cNvSpPr>
            <a:spLocks noChangeArrowheads="1"/>
          </p:cNvSpPr>
          <p:nvPr/>
        </p:nvSpPr>
        <p:spPr bwMode="auto">
          <a:xfrm>
            <a:off x="3833813" y="4291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92"/>
          <p:cNvSpPr>
            <a:spLocks noChangeArrowheads="1"/>
          </p:cNvSpPr>
          <p:nvPr/>
        </p:nvSpPr>
        <p:spPr bwMode="auto">
          <a:xfrm>
            <a:off x="38814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Rectangle 193"/>
          <p:cNvSpPr>
            <a:spLocks noChangeArrowheads="1"/>
          </p:cNvSpPr>
          <p:nvPr/>
        </p:nvSpPr>
        <p:spPr bwMode="auto">
          <a:xfrm>
            <a:off x="7424738" y="5014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94"/>
          <p:cNvSpPr>
            <a:spLocks noChangeArrowheads="1"/>
          </p:cNvSpPr>
          <p:nvPr/>
        </p:nvSpPr>
        <p:spPr bwMode="auto">
          <a:xfrm>
            <a:off x="7472363" y="4967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1" name="Rectangle 195"/>
          <p:cNvSpPr>
            <a:spLocks noChangeArrowheads="1"/>
          </p:cNvSpPr>
          <p:nvPr/>
        </p:nvSpPr>
        <p:spPr bwMode="auto">
          <a:xfrm>
            <a:off x="4586288" y="1385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96"/>
          <p:cNvSpPr>
            <a:spLocks noChangeArrowheads="1"/>
          </p:cNvSpPr>
          <p:nvPr/>
        </p:nvSpPr>
        <p:spPr bwMode="auto">
          <a:xfrm>
            <a:off x="4633913" y="134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3" name="Rectangle 197"/>
          <p:cNvSpPr>
            <a:spLocks noChangeArrowheads="1"/>
          </p:cNvSpPr>
          <p:nvPr/>
        </p:nvSpPr>
        <p:spPr bwMode="auto">
          <a:xfrm>
            <a:off x="5386388" y="1033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98"/>
          <p:cNvSpPr>
            <a:spLocks noChangeArrowheads="1"/>
          </p:cNvSpPr>
          <p:nvPr/>
        </p:nvSpPr>
        <p:spPr bwMode="auto">
          <a:xfrm>
            <a:off x="5434013" y="985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5" name="Rectangle 199"/>
          <p:cNvSpPr>
            <a:spLocks noChangeArrowheads="1"/>
          </p:cNvSpPr>
          <p:nvPr/>
        </p:nvSpPr>
        <p:spPr bwMode="auto">
          <a:xfrm>
            <a:off x="1376363" y="480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200"/>
          <p:cNvSpPr>
            <a:spLocks noChangeArrowheads="1"/>
          </p:cNvSpPr>
          <p:nvPr/>
        </p:nvSpPr>
        <p:spPr bwMode="auto">
          <a:xfrm>
            <a:off x="1423988" y="475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7" name="Rectangle 201"/>
          <p:cNvSpPr>
            <a:spLocks noChangeArrowheads="1"/>
          </p:cNvSpPr>
          <p:nvPr/>
        </p:nvSpPr>
        <p:spPr bwMode="auto">
          <a:xfrm>
            <a:off x="6691313" y="5253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202"/>
          <p:cNvSpPr>
            <a:spLocks noChangeArrowheads="1"/>
          </p:cNvSpPr>
          <p:nvPr/>
        </p:nvSpPr>
        <p:spPr bwMode="auto">
          <a:xfrm>
            <a:off x="6738938" y="521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9" name="Rectangle 203"/>
          <p:cNvSpPr>
            <a:spLocks noChangeArrowheads="1"/>
          </p:cNvSpPr>
          <p:nvPr/>
        </p:nvSpPr>
        <p:spPr bwMode="auto">
          <a:xfrm>
            <a:off x="2138363" y="3976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204"/>
          <p:cNvSpPr>
            <a:spLocks noChangeArrowheads="1"/>
          </p:cNvSpPr>
          <p:nvPr/>
        </p:nvSpPr>
        <p:spPr bwMode="auto">
          <a:xfrm>
            <a:off x="2185988" y="3938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1" name="Rectangle 205"/>
          <p:cNvSpPr>
            <a:spLocks noChangeArrowheads="1"/>
          </p:cNvSpPr>
          <p:nvPr/>
        </p:nvSpPr>
        <p:spPr bwMode="auto">
          <a:xfrm>
            <a:off x="4157663" y="5167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Rectangle 206"/>
          <p:cNvSpPr>
            <a:spLocks noChangeArrowheads="1"/>
          </p:cNvSpPr>
          <p:nvPr/>
        </p:nvSpPr>
        <p:spPr bwMode="auto">
          <a:xfrm>
            <a:off x="4205288" y="5119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3" name="Rectangle 208"/>
          <p:cNvSpPr>
            <a:spLocks noChangeArrowheads="1"/>
          </p:cNvSpPr>
          <p:nvPr/>
        </p:nvSpPr>
        <p:spPr bwMode="auto">
          <a:xfrm>
            <a:off x="5491163" y="5148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Rectangle 209"/>
          <p:cNvSpPr>
            <a:spLocks noChangeArrowheads="1"/>
          </p:cNvSpPr>
          <p:nvPr/>
        </p:nvSpPr>
        <p:spPr bwMode="auto">
          <a:xfrm>
            <a:off x="55387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" name="Rectangle 210"/>
          <p:cNvSpPr>
            <a:spLocks noChangeArrowheads="1"/>
          </p:cNvSpPr>
          <p:nvPr/>
        </p:nvSpPr>
        <p:spPr bwMode="auto">
          <a:xfrm>
            <a:off x="7710488" y="4729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Rectangle 211"/>
          <p:cNvSpPr>
            <a:spLocks noChangeArrowheads="1"/>
          </p:cNvSpPr>
          <p:nvPr/>
        </p:nvSpPr>
        <p:spPr bwMode="auto">
          <a:xfrm>
            <a:off x="7758113" y="4681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a </a:t>
            </a:r>
            <a:r>
              <a:rPr lang="en-US" b="1" dirty="0" smtClean="0">
                <a:solidFill>
                  <a:srgbClr val="C00000"/>
                </a:solidFill>
              </a:rPr>
              <a:t>“roadmap” </a:t>
            </a:r>
            <a:r>
              <a:rPr lang="en-US" dirty="0" smtClean="0"/>
              <a:t>of a comprehensive research agenda for the science </a:t>
            </a:r>
            <a:r>
              <a:rPr lang="en-US" smtClean="0"/>
              <a:t>of </a:t>
            </a:r>
            <a:r>
              <a:rPr lang="en-US" smtClean="0"/>
              <a:t>team </a:t>
            </a:r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Help orient participants during the conference</a:t>
            </a:r>
          </a:p>
          <a:p>
            <a:pPr lvl="1"/>
            <a:r>
              <a:rPr lang="en-US" dirty="0" smtClean="0"/>
              <a:t>Provide a framework that can help inform the field</a:t>
            </a:r>
          </a:p>
          <a:p>
            <a:r>
              <a:rPr lang="en-US" dirty="0" smtClean="0"/>
              <a:t>Use a </a:t>
            </a:r>
            <a:r>
              <a:rPr lang="en-US" b="1" dirty="0" smtClean="0">
                <a:solidFill>
                  <a:srgbClr val="C00000"/>
                </a:solidFill>
              </a:rPr>
              <a:t>team science approach </a:t>
            </a:r>
            <a:r>
              <a:rPr lang="en-US" dirty="0" smtClean="0"/>
              <a:t>to mapping team science</a:t>
            </a:r>
          </a:p>
          <a:p>
            <a:pPr lvl="1"/>
            <a:r>
              <a:rPr lang="en-US" dirty="0" smtClean="0"/>
              <a:t>Structured concept mapping</a:t>
            </a:r>
          </a:p>
          <a:p>
            <a:pPr lvl="2"/>
            <a:r>
              <a:rPr lang="en-US" dirty="0" smtClean="0"/>
              <a:t>Integrative mixed methods approach</a:t>
            </a:r>
          </a:p>
          <a:p>
            <a:pPr lvl="2"/>
            <a:r>
              <a:rPr lang="en-US" dirty="0" smtClean="0"/>
              <a:t>Integrates group process with statistical analysis</a:t>
            </a:r>
          </a:p>
          <a:p>
            <a:pPr lvl="2"/>
            <a:r>
              <a:rPr lang="en-US" dirty="0" smtClean="0"/>
              <a:t>Utilizes web technology for distributed participation</a:t>
            </a:r>
          </a:p>
          <a:p>
            <a:pPr lvl="2"/>
            <a:r>
              <a:rPr lang="en-US" dirty="0" smtClean="0"/>
              <a:t>Provides a rigorous visually interpretable result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 213"/>
          <p:cNvGrpSpPr/>
          <p:nvPr/>
        </p:nvGrpSpPr>
        <p:grpSpPr>
          <a:xfrm>
            <a:off x="4800600" y="5343525"/>
            <a:ext cx="2927404" cy="724674"/>
            <a:chOff x="4800600" y="5343525"/>
            <a:chExt cx="2927404" cy="724674"/>
          </a:xfrm>
        </p:grpSpPr>
        <p:sp>
          <p:nvSpPr>
            <p:cNvPr id="211" name="Freeform 210"/>
            <p:cNvSpPr/>
            <p:nvPr/>
          </p:nvSpPr>
          <p:spPr bwMode="auto">
            <a:xfrm>
              <a:off x="6400800" y="5343525"/>
              <a:ext cx="295275" cy="295275"/>
            </a:xfrm>
            <a:custGeom>
              <a:avLst/>
              <a:gdLst>
                <a:gd name="connsiteX0" fmla="*/ 0 w 295275"/>
                <a:gd name="connsiteY0" fmla="*/ 19050 h 295275"/>
                <a:gd name="connsiteX1" fmla="*/ 0 w 295275"/>
                <a:gd name="connsiteY1" fmla="*/ 180975 h 295275"/>
                <a:gd name="connsiteX2" fmla="*/ 133350 w 295275"/>
                <a:gd name="connsiteY2" fmla="*/ 295275 h 295275"/>
                <a:gd name="connsiteX3" fmla="*/ 295275 w 295275"/>
                <a:gd name="connsiteY3" fmla="*/ 228600 h 295275"/>
                <a:gd name="connsiteX4" fmla="*/ 266700 w 295275"/>
                <a:gd name="connsiteY4" fmla="*/ 66675 h 295275"/>
                <a:gd name="connsiteX5" fmla="*/ 142875 w 295275"/>
                <a:gd name="connsiteY5" fmla="*/ 0 h 295275"/>
                <a:gd name="connsiteX6" fmla="*/ 0 w 295275"/>
                <a:gd name="connsiteY6" fmla="*/ 1905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275" h="295275">
                  <a:moveTo>
                    <a:pt x="0" y="19050"/>
                  </a:moveTo>
                  <a:lnTo>
                    <a:pt x="0" y="180975"/>
                  </a:lnTo>
                  <a:lnTo>
                    <a:pt x="133350" y="295275"/>
                  </a:lnTo>
                  <a:lnTo>
                    <a:pt x="295275" y="228600"/>
                  </a:lnTo>
                  <a:lnTo>
                    <a:pt x="266700" y="66675"/>
                  </a:lnTo>
                  <a:lnTo>
                    <a:pt x="142875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800600" y="5791200"/>
              <a:ext cx="2927404" cy="276999"/>
            </a:xfrm>
            <a:prstGeom prst="rect">
              <a:avLst/>
            </a:prstGeom>
            <a:solidFill>
              <a:srgbClr val="FFFF99"/>
            </a:solidFill>
          </p:spPr>
          <p:txBody>
            <a:bodyPr wrap="none"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6	heterogeneity of team membership</a:t>
              </a:r>
            </a:p>
          </p:txBody>
        </p:sp>
        <p:cxnSp>
          <p:nvCxnSpPr>
            <p:cNvPr id="213" name="Straight Connector 212"/>
            <p:cNvCxnSpPr>
              <a:stCxn id="211" idx="2"/>
            </p:cNvCxnSpPr>
            <p:nvPr/>
          </p:nvCxnSpPr>
          <p:spPr bwMode="auto">
            <a:xfrm flipH="1">
              <a:off x="6477000" y="5638800"/>
              <a:ext cx="5715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Each point represents one of the brainstormed outcomes</a:t>
            </a:r>
            <a:endParaRPr lang="en-US" sz="2400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3414713" y="5443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462338" y="5405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929313" y="1214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5976938" y="11763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577013" y="2014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6624638" y="1976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3452813" y="1690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3500438" y="16525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738313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1785938" y="47196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6491288" y="54625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6538913" y="5424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5948363" y="2938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5995988" y="28908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5681663" y="1281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5729288" y="1233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77581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7805738" y="37861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9"/>
          <p:cNvSpPr>
            <a:spLocks noChangeArrowheads="1"/>
          </p:cNvSpPr>
          <p:nvPr/>
        </p:nvSpPr>
        <p:spPr bwMode="auto">
          <a:xfrm>
            <a:off x="2500313" y="2538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40"/>
          <p:cNvSpPr>
            <a:spLocks noChangeArrowheads="1"/>
          </p:cNvSpPr>
          <p:nvPr/>
        </p:nvSpPr>
        <p:spPr bwMode="auto">
          <a:xfrm>
            <a:off x="2547938" y="2490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6491288" y="31003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>
            <a:off x="6538913" y="3062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tangle 43"/>
          <p:cNvSpPr>
            <a:spLocks noChangeArrowheads="1"/>
          </p:cNvSpPr>
          <p:nvPr/>
        </p:nvSpPr>
        <p:spPr bwMode="auto">
          <a:xfrm>
            <a:off x="14716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44"/>
          <p:cNvSpPr>
            <a:spLocks noChangeArrowheads="1"/>
          </p:cNvSpPr>
          <p:nvPr/>
        </p:nvSpPr>
        <p:spPr bwMode="auto">
          <a:xfrm>
            <a:off x="1519238" y="3786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45"/>
          <p:cNvSpPr>
            <a:spLocks noChangeArrowheads="1"/>
          </p:cNvSpPr>
          <p:nvPr/>
        </p:nvSpPr>
        <p:spPr bwMode="auto">
          <a:xfrm>
            <a:off x="6519863" y="1604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6567488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47"/>
          <p:cNvSpPr>
            <a:spLocks noChangeArrowheads="1"/>
          </p:cNvSpPr>
          <p:nvPr/>
        </p:nvSpPr>
        <p:spPr bwMode="auto">
          <a:xfrm>
            <a:off x="7434263" y="3662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8"/>
          <p:cNvSpPr>
            <a:spLocks noChangeArrowheads="1"/>
          </p:cNvSpPr>
          <p:nvPr/>
        </p:nvSpPr>
        <p:spPr bwMode="auto">
          <a:xfrm>
            <a:off x="7481888" y="3614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Rectangle 49"/>
          <p:cNvSpPr>
            <a:spLocks noChangeArrowheads="1"/>
          </p:cNvSpPr>
          <p:nvPr/>
        </p:nvSpPr>
        <p:spPr bwMode="auto">
          <a:xfrm>
            <a:off x="862013" y="2119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909638" y="2071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2976563" y="5491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3024188" y="544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48339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48815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auto">
          <a:xfrm>
            <a:off x="6234113" y="1938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628173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766763" y="3529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814388" y="3481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7996238" y="37480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8043863" y="3709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5910263" y="5357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62"/>
          <p:cNvSpPr>
            <a:spLocks noChangeArrowheads="1"/>
          </p:cNvSpPr>
          <p:nvPr/>
        </p:nvSpPr>
        <p:spPr bwMode="auto">
          <a:xfrm>
            <a:off x="5957888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tangle 63"/>
          <p:cNvSpPr>
            <a:spLocks noChangeArrowheads="1"/>
          </p:cNvSpPr>
          <p:nvPr/>
        </p:nvSpPr>
        <p:spPr bwMode="auto">
          <a:xfrm>
            <a:off x="3871913" y="22907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4"/>
          <p:cNvSpPr>
            <a:spLocks noChangeArrowheads="1"/>
          </p:cNvSpPr>
          <p:nvPr/>
        </p:nvSpPr>
        <p:spPr bwMode="auto">
          <a:xfrm>
            <a:off x="3919538" y="2243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tangle 65"/>
          <p:cNvSpPr>
            <a:spLocks noChangeArrowheads="1"/>
          </p:cNvSpPr>
          <p:nvPr/>
        </p:nvSpPr>
        <p:spPr bwMode="auto">
          <a:xfrm>
            <a:off x="6672263" y="487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6"/>
          <p:cNvSpPr>
            <a:spLocks noChangeArrowheads="1"/>
          </p:cNvSpPr>
          <p:nvPr/>
        </p:nvSpPr>
        <p:spPr bwMode="auto">
          <a:xfrm>
            <a:off x="6719888" y="483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7215188" y="44719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68"/>
          <p:cNvSpPr>
            <a:spLocks noChangeArrowheads="1"/>
          </p:cNvSpPr>
          <p:nvPr/>
        </p:nvSpPr>
        <p:spPr bwMode="auto">
          <a:xfrm>
            <a:off x="7262813" y="4433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69"/>
          <p:cNvSpPr>
            <a:spLocks noChangeArrowheads="1"/>
          </p:cNvSpPr>
          <p:nvPr/>
        </p:nvSpPr>
        <p:spPr bwMode="auto">
          <a:xfrm>
            <a:off x="2290763" y="4814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70"/>
          <p:cNvSpPr>
            <a:spLocks noChangeArrowheads="1"/>
          </p:cNvSpPr>
          <p:nvPr/>
        </p:nvSpPr>
        <p:spPr bwMode="auto">
          <a:xfrm>
            <a:off x="2338388" y="4776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6872288" y="4986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72"/>
          <p:cNvSpPr>
            <a:spLocks noChangeArrowheads="1"/>
          </p:cNvSpPr>
          <p:nvPr/>
        </p:nvSpPr>
        <p:spPr bwMode="auto">
          <a:xfrm>
            <a:off x="6919913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tangle 73"/>
          <p:cNvSpPr>
            <a:spLocks noChangeArrowheads="1"/>
          </p:cNvSpPr>
          <p:nvPr/>
        </p:nvSpPr>
        <p:spPr bwMode="auto">
          <a:xfrm>
            <a:off x="6176963" y="562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6224588" y="557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7348538" y="2614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76"/>
          <p:cNvSpPr>
            <a:spLocks noChangeArrowheads="1"/>
          </p:cNvSpPr>
          <p:nvPr/>
        </p:nvSpPr>
        <p:spPr bwMode="auto">
          <a:xfrm>
            <a:off x="7396163" y="2566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tangle 77"/>
          <p:cNvSpPr>
            <a:spLocks noChangeArrowheads="1"/>
          </p:cNvSpPr>
          <p:nvPr/>
        </p:nvSpPr>
        <p:spPr bwMode="auto">
          <a:xfrm>
            <a:off x="4767263" y="1900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814888" y="1862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79"/>
          <p:cNvSpPr>
            <a:spLocks noChangeArrowheads="1"/>
          </p:cNvSpPr>
          <p:nvPr/>
        </p:nvSpPr>
        <p:spPr bwMode="auto">
          <a:xfrm>
            <a:off x="5957888" y="2728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80"/>
          <p:cNvSpPr>
            <a:spLocks noChangeArrowheads="1"/>
          </p:cNvSpPr>
          <p:nvPr/>
        </p:nvSpPr>
        <p:spPr bwMode="auto">
          <a:xfrm>
            <a:off x="6005513" y="2681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81"/>
          <p:cNvSpPr>
            <a:spLocks noChangeArrowheads="1"/>
          </p:cNvSpPr>
          <p:nvPr/>
        </p:nvSpPr>
        <p:spPr bwMode="auto">
          <a:xfrm>
            <a:off x="3157538" y="4748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2"/>
          <p:cNvSpPr>
            <a:spLocks noChangeArrowheads="1"/>
          </p:cNvSpPr>
          <p:nvPr/>
        </p:nvSpPr>
        <p:spPr bwMode="auto">
          <a:xfrm>
            <a:off x="3205163" y="4700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83"/>
          <p:cNvSpPr>
            <a:spLocks noChangeArrowheads="1"/>
          </p:cNvSpPr>
          <p:nvPr/>
        </p:nvSpPr>
        <p:spPr bwMode="auto">
          <a:xfrm>
            <a:off x="3309938" y="1223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84"/>
          <p:cNvSpPr>
            <a:spLocks noChangeArrowheads="1"/>
          </p:cNvSpPr>
          <p:nvPr/>
        </p:nvSpPr>
        <p:spPr bwMode="auto">
          <a:xfrm>
            <a:off x="3357563" y="1176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85"/>
          <p:cNvSpPr>
            <a:spLocks noChangeArrowheads="1"/>
          </p:cNvSpPr>
          <p:nvPr/>
        </p:nvSpPr>
        <p:spPr bwMode="auto">
          <a:xfrm>
            <a:off x="1862138" y="2690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86"/>
          <p:cNvSpPr>
            <a:spLocks noChangeArrowheads="1"/>
          </p:cNvSpPr>
          <p:nvPr/>
        </p:nvSpPr>
        <p:spPr bwMode="auto">
          <a:xfrm>
            <a:off x="1909763" y="2643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tangle 87"/>
          <p:cNvSpPr>
            <a:spLocks noChangeArrowheads="1"/>
          </p:cNvSpPr>
          <p:nvPr/>
        </p:nvSpPr>
        <p:spPr bwMode="auto">
          <a:xfrm>
            <a:off x="7243763" y="43957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7291388" y="4357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5" name="Rectangle 89"/>
          <p:cNvSpPr>
            <a:spLocks noChangeArrowheads="1"/>
          </p:cNvSpPr>
          <p:nvPr/>
        </p:nvSpPr>
        <p:spPr bwMode="auto">
          <a:xfrm>
            <a:off x="3614738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90"/>
          <p:cNvSpPr>
            <a:spLocks noChangeArrowheads="1"/>
          </p:cNvSpPr>
          <p:nvPr/>
        </p:nvSpPr>
        <p:spPr bwMode="auto">
          <a:xfrm>
            <a:off x="3662363" y="4719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" name="Rectangle 91"/>
          <p:cNvSpPr>
            <a:spLocks noChangeArrowheads="1"/>
          </p:cNvSpPr>
          <p:nvPr/>
        </p:nvSpPr>
        <p:spPr bwMode="auto">
          <a:xfrm>
            <a:off x="1576388" y="3014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92"/>
          <p:cNvSpPr>
            <a:spLocks noChangeArrowheads="1"/>
          </p:cNvSpPr>
          <p:nvPr/>
        </p:nvSpPr>
        <p:spPr bwMode="auto">
          <a:xfrm>
            <a:off x="1624013" y="2967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Rectangle 93"/>
          <p:cNvSpPr>
            <a:spLocks noChangeArrowheads="1"/>
          </p:cNvSpPr>
          <p:nvPr/>
        </p:nvSpPr>
        <p:spPr bwMode="auto">
          <a:xfrm>
            <a:off x="7920038" y="3195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94"/>
          <p:cNvSpPr>
            <a:spLocks noChangeArrowheads="1"/>
          </p:cNvSpPr>
          <p:nvPr/>
        </p:nvSpPr>
        <p:spPr bwMode="auto">
          <a:xfrm>
            <a:off x="7967663" y="3157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" name="Rectangle 95"/>
          <p:cNvSpPr>
            <a:spLocks noChangeArrowheads="1"/>
          </p:cNvSpPr>
          <p:nvPr/>
        </p:nvSpPr>
        <p:spPr bwMode="auto">
          <a:xfrm>
            <a:off x="1195388" y="3643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96"/>
          <p:cNvSpPr>
            <a:spLocks noChangeArrowheads="1"/>
          </p:cNvSpPr>
          <p:nvPr/>
        </p:nvSpPr>
        <p:spPr bwMode="auto">
          <a:xfrm>
            <a:off x="1243013" y="3595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" name="Rectangle 97"/>
          <p:cNvSpPr>
            <a:spLocks noChangeArrowheads="1"/>
          </p:cNvSpPr>
          <p:nvPr/>
        </p:nvSpPr>
        <p:spPr bwMode="auto">
          <a:xfrm>
            <a:off x="6977063" y="4900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8"/>
          <p:cNvSpPr>
            <a:spLocks noChangeArrowheads="1"/>
          </p:cNvSpPr>
          <p:nvPr/>
        </p:nvSpPr>
        <p:spPr bwMode="auto">
          <a:xfrm>
            <a:off x="7024688" y="4852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Rectangle 99"/>
          <p:cNvSpPr>
            <a:spLocks noChangeArrowheads="1"/>
          </p:cNvSpPr>
          <p:nvPr/>
        </p:nvSpPr>
        <p:spPr bwMode="auto">
          <a:xfrm>
            <a:off x="5195888" y="4100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100"/>
          <p:cNvSpPr>
            <a:spLocks noChangeArrowheads="1"/>
          </p:cNvSpPr>
          <p:nvPr/>
        </p:nvSpPr>
        <p:spPr bwMode="auto">
          <a:xfrm>
            <a:off x="5243513" y="4052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Rectangle 101"/>
          <p:cNvSpPr>
            <a:spLocks noChangeArrowheads="1"/>
          </p:cNvSpPr>
          <p:nvPr/>
        </p:nvSpPr>
        <p:spPr bwMode="auto">
          <a:xfrm>
            <a:off x="4538663" y="37671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102"/>
          <p:cNvSpPr>
            <a:spLocks noChangeArrowheads="1"/>
          </p:cNvSpPr>
          <p:nvPr/>
        </p:nvSpPr>
        <p:spPr bwMode="auto">
          <a:xfrm>
            <a:off x="4586288" y="3729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" name="Rectangle 103"/>
          <p:cNvSpPr>
            <a:spLocks noChangeArrowheads="1"/>
          </p:cNvSpPr>
          <p:nvPr/>
        </p:nvSpPr>
        <p:spPr bwMode="auto">
          <a:xfrm>
            <a:off x="7319963" y="3338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104"/>
          <p:cNvSpPr>
            <a:spLocks noChangeArrowheads="1"/>
          </p:cNvSpPr>
          <p:nvPr/>
        </p:nvSpPr>
        <p:spPr bwMode="auto">
          <a:xfrm>
            <a:off x="7367588" y="3290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" name="Rectangle 105"/>
          <p:cNvSpPr>
            <a:spLocks noChangeArrowheads="1"/>
          </p:cNvSpPr>
          <p:nvPr/>
        </p:nvSpPr>
        <p:spPr bwMode="auto">
          <a:xfrm>
            <a:off x="5948363" y="5634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106"/>
          <p:cNvSpPr>
            <a:spLocks noChangeArrowheads="1"/>
          </p:cNvSpPr>
          <p:nvPr/>
        </p:nvSpPr>
        <p:spPr bwMode="auto">
          <a:xfrm>
            <a:off x="5995988" y="5595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" name="Rectangle 107"/>
          <p:cNvSpPr>
            <a:spLocks noChangeArrowheads="1"/>
          </p:cNvSpPr>
          <p:nvPr/>
        </p:nvSpPr>
        <p:spPr bwMode="auto">
          <a:xfrm>
            <a:off x="6910388" y="5395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108"/>
          <p:cNvSpPr>
            <a:spLocks noChangeArrowheads="1"/>
          </p:cNvSpPr>
          <p:nvPr/>
        </p:nvSpPr>
        <p:spPr bwMode="auto">
          <a:xfrm>
            <a:off x="6958013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" name="Rectangle 109"/>
          <p:cNvSpPr>
            <a:spLocks noChangeArrowheads="1"/>
          </p:cNvSpPr>
          <p:nvPr/>
        </p:nvSpPr>
        <p:spPr bwMode="auto">
          <a:xfrm>
            <a:off x="25003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0"/>
          <p:cNvSpPr>
            <a:spLocks noChangeArrowheads="1"/>
          </p:cNvSpPr>
          <p:nvPr/>
        </p:nvSpPr>
        <p:spPr bwMode="auto">
          <a:xfrm>
            <a:off x="25479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Rectangle 111"/>
          <p:cNvSpPr>
            <a:spLocks noChangeArrowheads="1"/>
          </p:cNvSpPr>
          <p:nvPr/>
        </p:nvSpPr>
        <p:spPr bwMode="auto">
          <a:xfrm>
            <a:off x="5538788" y="1500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12"/>
          <p:cNvSpPr>
            <a:spLocks noChangeArrowheads="1"/>
          </p:cNvSpPr>
          <p:nvPr/>
        </p:nvSpPr>
        <p:spPr bwMode="auto">
          <a:xfrm>
            <a:off x="5586413" y="1462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Rectangle 113"/>
          <p:cNvSpPr>
            <a:spLocks noChangeArrowheads="1"/>
          </p:cNvSpPr>
          <p:nvPr/>
        </p:nvSpPr>
        <p:spPr bwMode="auto">
          <a:xfrm>
            <a:off x="5205413" y="5062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14"/>
          <p:cNvSpPr>
            <a:spLocks noChangeArrowheads="1"/>
          </p:cNvSpPr>
          <p:nvPr/>
        </p:nvSpPr>
        <p:spPr bwMode="auto">
          <a:xfrm>
            <a:off x="5253038" y="5024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" name="Rectangle 115"/>
          <p:cNvSpPr>
            <a:spLocks noChangeArrowheads="1"/>
          </p:cNvSpPr>
          <p:nvPr/>
        </p:nvSpPr>
        <p:spPr bwMode="auto">
          <a:xfrm>
            <a:off x="5300663" y="5224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6"/>
          <p:cNvSpPr>
            <a:spLocks noChangeArrowheads="1"/>
          </p:cNvSpPr>
          <p:nvPr/>
        </p:nvSpPr>
        <p:spPr bwMode="auto">
          <a:xfrm>
            <a:off x="5348288" y="5176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" name="Rectangle 117"/>
          <p:cNvSpPr>
            <a:spLocks noChangeArrowheads="1"/>
          </p:cNvSpPr>
          <p:nvPr/>
        </p:nvSpPr>
        <p:spPr bwMode="auto">
          <a:xfrm>
            <a:off x="5233988" y="4681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18"/>
          <p:cNvSpPr>
            <a:spLocks noChangeArrowheads="1"/>
          </p:cNvSpPr>
          <p:nvPr/>
        </p:nvSpPr>
        <p:spPr bwMode="auto">
          <a:xfrm>
            <a:off x="5281613" y="4643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" name="Rectangle 119"/>
          <p:cNvSpPr>
            <a:spLocks noChangeArrowheads="1"/>
          </p:cNvSpPr>
          <p:nvPr/>
        </p:nvSpPr>
        <p:spPr bwMode="auto">
          <a:xfrm>
            <a:off x="5900738" y="1595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20"/>
          <p:cNvSpPr>
            <a:spLocks noChangeArrowheads="1"/>
          </p:cNvSpPr>
          <p:nvPr/>
        </p:nvSpPr>
        <p:spPr bwMode="auto">
          <a:xfrm>
            <a:off x="5948363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" name="Rectangle 121"/>
          <p:cNvSpPr>
            <a:spLocks noChangeArrowheads="1"/>
          </p:cNvSpPr>
          <p:nvPr/>
        </p:nvSpPr>
        <p:spPr bwMode="auto">
          <a:xfrm>
            <a:off x="7405688" y="4081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22"/>
          <p:cNvSpPr>
            <a:spLocks noChangeArrowheads="1"/>
          </p:cNvSpPr>
          <p:nvPr/>
        </p:nvSpPr>
        <p:spPr bwMode="auto">
          <a:xfrm>
            <a:off x="7453313" y="4033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" name="Rectangle 123"/>
          <p:cNvSpPr>
            <a:spLocks noChangeArrowheads="1"/>
          </p:cNvSpPr>
          <p:nvPr/>
        </p:nvSpPr>
        <p:spPr bwMode="auto">
          <a:xfrm>
            <a:off x="7015163" y="1947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24"/>
          <p:cNvSpPr>
            <a:spLocks noChangeArrowheads="1"/>
          </p:cNvSpPr>
          <p:nvPr/>
        </p:nvSpPr>
        <p:spPr bwMode="auto">
          <a:xfrm>
            <a:off x="706278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" name="Rectangle 125"/>
          <p:cNvSpPr>
            <a:spLocks noChangeArrowheads="1"/>
          </p:cNvSpPr>
          <p:nvPr/>
        </p:nvSpPr>
        <p:spPr bwMode="auto">
          <a:xfrm>
            <a:off x="6415088" y="3443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26"/>
          <p:cNvSpPr>
            <a:spLocks noChangeArrowheads="1"/>
          </p:cNvSpPr>
          <p:nvPr/>
        </p:nvSpPr>
        <p:spPr bwMode="auto">
          <a:xfrm>
            <a:off x="6462713" y="3405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" name="Rectangle 127"/>
          <p:cNvSpPr>
            <a:spLocks noChangeArrowheads="1"/>
          </p:cNvSpPr>
          <p:nvPr/>
        </p:nvSpPr>
        <p:spPr bwMode="auto">
          <a:xfrm>
            <a:off x="4986338" y="33099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128"/>
          <p:cNvSpPr>
            <a:spLocks noChangeArrowheads="1"/>
          </p:cNvSpPr>
          <p:nvPr/>
        </p:nvSpPr>
        <p:spPr bwMode="auto">
          <a:xfrm>
            <a:off x="5033963" y="3271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" name="Rectangle 129"/>
          <p:cNvSpPr>
            <a:spLocks noChangeArrowheads="1"/>
          </p:cNvSpPr>
          <p:nvPr/>
        </p:nvSpPr>
        <p:spPr bwMode="auto">
          <a:xfrm>
            <a:off x="3700463" y="3881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130"/>
          <p:cNvSpPr>
            <a:spLocks noChangeArrowheads="1"/>
          </p:cNvSpPr>
          <p:nvPr/>
        </p:nvSpPr>
        <p:spPr bwMode="auto">
          <a:xfrm>
            <a:off x="3748088" y="3843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" name="Rectangle 131"/>
          <p:cNvSpPr>
            <a:spLocks noChangeArrowheads="1"/>
          </p:cNvSpPr>
          <p:nvPr/>
        </p:nvSpPr>
        <p:spPr bwMode="auto">
          <a:xfrm>
            <a:off x="7367588" y="2862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32"/>
          <p:cNvSpPr>
            <a:spLocks noChangeArrowheads="1"/>
          </p:cNvSpPr>
          <p:nvPr/>
        </p:nvSpPr>
        <p:spPr bwMode="auto">
          <a:xfrm>
            <a:off x="7415213" y="2814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" name="Rectangle 133"/>
          <p:cNvSpPr>
            <a:spLocks noChangeArrowheads="1"/>
          </p:cNvSpPr>
          <p:nvPr/>
        </p:nvSpPr>
        <p:spPr bwMode="auto">
          <a:xfrm>
            <a:off x="7824788" y="2662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34"/>
          <p:cNvSpPr>
            <a:spLocks noChangeArrowheads="1"/>
          </p:cNvSpPr>
          <p:nvPr/>
        </p:nvSpPr>
        <p:spPr bwMode="auto">
          <a:xfrm>
            <a:off x="7872413" y="2624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" name="Rectangle 135"/>
          <p:cNvSpPr>
            <a:spLocks noChangeArrowheads="1"/>
          </p:cNvSpPr>
          <p:nvPr/>
        </p:nvSpPr>
        <p:spPr bwMode="auto">
          <a:xfrm>
            <a:off x="6005513" y="132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36"/>
          <p:cNvSpPr>
            <a:spLocks noChangeArrowheads="1"/>
          </p:cNvSpPr>
          <p:nvPr/>
        </p:nvSpPr>
        <p:spPr bwMode="auto">
          <a:xfrm>
            <a:off x="6053138" y="129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" name="Rectangle 137"/>
          <p:cNvSpPr>
            <a:spLocks noChangeArrowheads="1"/>
          </p:cNvSpPr>
          <p:nvPr/>
        </p:nvSpPr>
        <p:spPr bwMode="auto">
          <a:xfrm>
            <a:off x="747713" y="3167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38"/>
          <p:cNvSpPr>
            <a:spLocks noChangeArrowheads="1"/>
          </p:cNvSpPr>
          <p:nvPr/>
        </p:nvSpPr>
        <p:spPr bwMode="auto">
          <a:xfrm>
            <a:off x="795338" y="3119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5" name="Rectangle 139"/>
          <p:cNvSpPr>
            <a:spLocks noChangeArrowheads="1"/>
          </p:cNvSpPr>
          <p:nvPr/>
        </p:nvSpPr>
        <p:spPr bwMode="auto">
          <a:xfrm>
            <a:off x="7034213" y="5205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40"/>
          <p:cNvSpPr>
            <a:spLocks noChangeArrowheads="1"/>
          </p:cNvSpPr>
          <p:nvPr/>
        </p:nvSpPr>
        <p:spPr bwMode="auto">
          <a:xfrm>
            <a:off x="7081838" y="515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7" name="Rectangle 141"/>
          <p:cNvSpPr>
            <a:spLocks noChangeArrowheads="1"/>
          </p:cNvSpPr>
          <p:nvPr/>
        </p:nvSpPr>
        <p:spPr bwMode="auto">
          <a:xfrm>
            <a:off x="4795838" y="5348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142"/>
          <p:cNvSpPr>
            <a:spLocks noChangeArrowheads="1"/>
          </p:cNvSpPr>
          <p:nvPr/>
        </p:nvSpPr>
        <p:spPr bwMode="auto">
          <a:xfrm>
            <a:off x="4843463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9" name="Rectangle 143"/>
          <p:cNvSpPr>
            <a:spLocks noChangeArrowheads="1"/>
          </p:cNvSpPr>
          <p:nvPr/>
        </p:nvSpPr>
        <p:spPr bwMode="auto">
          <a:xfrm>
            <a:off x="1547813" y="1557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44"/>
          <p:cNvSpPr>
            <a:spLocks noChangeArrowheads="1"/>
          </p:cNvSpPr>
          <p:nvPr/>
        </p:nvSpPr>
        <p:spPr bwMode="auto">
          <a:xfrm>
            <a:off x="1595438" y="1519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1" name="Rectangle 145"/>
          <p:cNvSpPr>
            <a:spLocks noChangeArrowheads="1"/>
          </p:cNvSpPr>
          <p:nvPr/>
        </p:nvSpPr>
        <p:spPr bwMode="auto">
          <a:xfrm>
            <a:off x="6453188" y="181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46"/>
          <p:cNvSpPr>
            <a:spLocks noChangeArrowheads="1"/>
          </p:cNvSpPr>
          <p:nvPr/>
        </p:nvSpPr>
        <p:spPr bwMode="auto">
          <a:xfrm>
            <a:off x="6500813" y="176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" name="Rectangle 147"/>
          <p:cNvSpPr>
            <a:spLocks noChangeArrowheads="1"/>
          </p:cNvSpPr>
          <p:nvPr/>
        </p:nvSpPr>
        <p:spPr bwMode="auto">
          <a:xfrm>
            <a:off x="32242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48"/>
          <p:cNvSpPr>
            <a:spLocks noChangeArrowheads="1"/>
          </p:cNvSpPr>
          <p:nvPr/>
        </p:nvSpPr>
        <p:spPr bwMode="auto">
          <a:xfrm>
            <a:off x="32718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Rectangle 149"/>
          <p:cNvSpPr>
            <a:spLocks noChangeArrowheads="1"/>
          </p:cNvSpPr>
          <p:nvPr/>
        </p:nvSpPr>
        <p:spPr bwMode="auto">
          <a:xfrm>
            <a:off x="5500688" y="118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150"/>
          <p:cNvSpPr>
            <a:spLocks noChangeArrowheads="1"/>
          </p:cNvSpPr>
          <p:nvPr/>
        </p:nvSpPr>
        <p:spPr bwMode="auto">
          <a:xfrm>
            <a:off x="5548313" y="113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7" name="Rectangle 151"/>
          <p:cNvSpPr>
            <a:spLocks noChangeArrowheads="1"/>
          </p:cNvSpPr>
          <p:nvPr/>
        </p:nvSpPr>
        <p:spPr bwMode="auto">
          <a:xfrm>
            <a:off x="3624263" y="499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52"/>
          <p:cNvSpPr>
            <a:spLocks noChangeArrowheads="1"/>
          </p:cNvSpPr>
          <p:nvPr/>
        </p:nvSpPr>
        <p:spPr bwMode="auto">
          <a:xfrm>
            <a:off x="3671888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9" name="Rectangle 153"/>
          <p:cNvSpPr>
            <a:spLocks noChangeArrowheads="1"/>
          </p:cNvSpPr>
          <p:nvPr/>
        </p:nvSpPr>
        <p:spPr bwMode="auto">
          <a:xfrm>
            <a:off x="4872038" y="2900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154"/>
          <p:cNvSpPr>
            <a:spLocks noChangeArrowheads="1"/>
          </p:cNvSpPr>
          <p:nvPr/>
        </p:nvSpPr>
        <p:spPr bwMode="auto">
          <a:xfrm>
            <a:off x="4919663" y="2852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1" name="Rectangle 155"/>
          <p:cNvSpPr>
            <a:spLocks noChangeArrowheads="1"/>
          </p:cNvSpPr>
          <p:nvPr/>
        </p:nvSpPr>
        <p:spPr bwMode="auto">
          <a:xfrm>
            <a:off x="7386638" y="4548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156"/>
          <p:cNvSpPr>
            <a:spLocks noChangeArrowheads="1"/>
          </p:cNvSpPr>
          <p:nvPr/>
        </p:nvSpPr>
        <p:spPr bwMode="auto">
          <a:xfrm>
            <a:off x="7434263" y="4510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5262563" y="106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158"/>
          <p:cNvSpPr>
            <a:spLocks noChangeArrowheads="1"/>
          </p:cNvSpPr>
          <p:nvPr/>
        </p:nvSpPr>
        <p:spPr bwMode="auto">
          <a:xfrm>
            <a:off x="5310188" y="102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5700713" y="3919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60"/>
          <p:cNvSpPr>
            <a:spLocks noChangeArrowheads="1"/>
          </p:cNvSpPr>
          <p:nvPr/>
        </p:nvSpPr>
        <p:spPr bwMode="auto">
          <a:xfrm>
            <a:off x="5748338" y="3881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4367213" y="5834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62"/>
          <p:cNvSpPr>
            <a:spLocks noChangeArrowheads="1"/>
          </p:cNvSpPr>
          <p:nvPr/>
        </p:nvSpPr>
        <p:spPr bwMode="auto">
          <a:xfrm>
            <a:off x="4414838" y="5786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9" name="Rectangle 163"/>
          <p:cNvSpPr>
            <a:spLocks noChangeArrowheads="1"/>
          </p:cNvSpPr>
          <p:nvPr/>
        </p:nvSpPr>
        <p:spPr bwMode="auto">
          <a:xfrm>
            <a:off x="1033463" y="1766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164"/>
          <p:cNvSpPr>
            <a:spLocks noChangeArrowheads="1"/>
          </p:cNvSpPr>
          <p:nvPr/>
        </p:nvSpPr>
        <p:spPr bwMode="auto">
          <a:xfrm>
            <a:off x="1081088" y="1728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1" name="Rectangle 165"/>
          <p:cNvSpPr>
            <a:spLocks noChangeArrowheads="1"/>
          </p:cNvSpPr>
          <p:nvPr/>
        </p:nvSpPr>
        <p:spPr bwMode="auto">
          <a:xfrm>
            <a:off x="2347913" y="14525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166"/>
          <p:cNvSpPr>
            <a:spLocks noChangeArrowheads="1"/>
          </p:cNvSpPr>
          <p:nvPr/>
        </p:nvSpPr>
        <p:spPr bwMode="auto">
          <a:xfrm>
            <a:off x="2395538" y="140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" name="Rectangle 167"/>
          <p:cNvSpPr>
            <a:spLocks noChangeArrowheads="1"/>
          </p:cNvSpPr>
          <p:nvPr/>
        </p:nvSpPr>
        <p:spPr bwMode="auto">
          <a:xfrm>
            <a:off x="1662113" y="42814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168"/>
          <p:cNvSpPr>
            <a:spLocks noChangeArrowheads="1"/>
          </p:cNvSpPr>
          <p:nvPr/>
        </p:nvSpPr>
        <p:spPr bwMode="auto">
          <a:xfrm>
            <a:off x="17097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5" name="Rectangle 169"/>
          <p:cNvSpPr>
            <a:spLocks noChangeArrowheads="1"/>
          </p:cNvSpPr>
          <p:nvPr/>
        </p:nvSpPr>
        <p:spPr bwMode="auto">
          <a:xfrm>
            <a:off x="881063" y="4186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70"/>
          <p:cNvSpPr>
            <a:spLocks noChangeArrowheads="1"/>
          </p:cNvSpPr>
          <p:nvPr/>
        </p:nvSpPr>
        <p:spPr bwMode="auto">
          <a:xfrm>
            <a:off x="928688" y="4148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7" name="Rectangle 171"/>
          <p:cNvSpPr>
            <a:spLocks noChangeArrowheads="1"/>
          </p:cNvSpPr>
          <p:nvPr/>
        </p:nvSpPr>
        <p:spPr bwMode="auto">
          <a:xfrm>
            <a:off x="5138738" y="5472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172"/>
          <p:cNvSpPr>
            <a:spLocks noChangeArrowheads="1"/>
          </p:cNvSpPr>
          <p:nvPr/>
        </p:nvSpPr>
        <p:spPr bwMode="auto">
          <a:xfrm>
            <a:off x="5186363" y="54244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9" name="Rectangle 173"/>
          <p:cNvSpPr>
            <a:spLocks noChangeArrowheads="1"/>
          </p:cNvSpPr>
          <p:nvPr/>
        </p:nvSpPr>
        <p:spPr bwMode="auto">
          <a:xfrm>
            <a:off x="28908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74"/>
          <p:cNvSpPr>
            <a:spLocks noChangeArrowheads="1"/>
          </p:cNvSpPr>
          <p:nvPr/>
        </p:nvSpPr>
        <p:spPr bwMode="auto">
          <a:xfrm>
            <a:off x="29384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1" name="Rectangle 175"/>
          <p:cNvSpPr>
            <a:spLocks noChangeArrowheads="1"/>
          </p:cNvSpPr>
          <p:nvPr/>
        </p:nvSpPr>
        <p:spPr bwMode="auto">
          <a:xfrm>
            <a:off x="4605338" y="4519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76"/>
          <p:cNvSpPr>
            <a:spLocks noChangeArrowheads="1"/>
          </p:cNvSpPr>
          <p:nvPr/>
        </p:nvSpPr>
        <p:spPr bwMode="auto">
          <a:xfrm>
            <a:off x="4652963" y="4471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" name="Rectangle 177"/>
          <p:cNvSpPr>
            <a:spLocks noChangeArrowheads="1"/>
          </p:cNvSpPr>
          <p:nvPr/>
        </p:nvSpPr>
        <p:spPr bwMode="auto">
          <a:xfrm>
            <a:off x="4748213" y="1671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178"/>
          <p:cNvSpPr>
            <a:spLocks noChangeArrowheads="1"/>
          </p:cNvSpPr>
          <p:nvPr/>
        </p:nvSpPr>
        <p:spPr bwMode="auto">
          <a:xfrm>
            <a:off x="4795838" y="163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5" name="Rectangle 179"/>
          <p:cNvSpPr>
            <a:spLocks noChangeArrowheads="1"/>
          </p:cNvSpPr>
          <p:nvPr/>
        </p:nvSpPr>
        <p:spPr bwMode="auto">
          <a:xfrm>
            <a:off x="2728913" y="4672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180"/>
          <p:cNvSpPr>
            <a:spLocks noChangeArrowheads="1"/>
          </p:cNvSpPr>
          <p:nvPr/>
        </p:nvSpPr>
        <p:spPr bwMode="auto">
          <a:xfrm>
            <a:off x="2776538" y="4624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" name="Rectangle 181"/>
          <p:cNvSpPr>
            <a:spLocks noChangeArrowheads="1"/>
          </p:cNvSpPr>
          <p:nvPr/>
        </p:nvSpPr>
        <p:spPr bwMode="auto">
          <a:xfrm>
            <a:off x="1557338" y="4919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82"/>
          <p:cNvSpPr>
            <a:spLocks noChangeArrowheads="1"/>
          </p:cNvSpPr>
          <p:nvPr/>
        </p:nvSpPr>
        <p:spPr bwMode="auto">
          <a:xfrm>
            <a:off x="1604963" y="4872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9" name="Rectangle 183"/>
          <p:cNvSpPr>
            <a:spLocks noChangeArrowheads="1"/>
          </p:cNvSpPr>
          <p:nvPr/>
        </p:nvSpPr>
        <p:spPr bwMode="auto">
          <a:xfrm>
            <a:off x="3767138" y="3224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84"/>
          <p:cNvSpPr>
            <a:spLocks noChangeArrowheads="1"/>
          </p:cNvSpPr>
          <p:nvPr/>
        </p:nvSpPr>
        <p:spPr bwMode="auto">
          <a:xfrm>
            <a:off x="3814763" y="3176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1" name="Rectangle 185"/>
          <p:cNvSpPr>
            <a:spLocks noChangeArrowheads="1"/>
          </p:cNvSpPr>
          <p:nvPr/>
        </p:nvSpPr>
        <p:spPr bwMode="auto">
          <a:xfrm>
            <a:off x="4338638" y="99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86"/>
          <p:cNvSpPr>
            <a:spLocks noChangeArrowheads="1"/>
          </p:cNvSpPr>
          <p:nvPr/>
        </p:nvSpPr>
        <p:spPr bwMode="auto">
          <a:xfrm>
            <a:off x="4386263" y="94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3" name="Rectangle 187"/>
          <p:cNvSpPr>
            <a:spLocks noChangeArrowheads="1"/>
          </p:cNvSpPr>
          <p:nvPr/>
        </p:nvSpPr>
        <p:spPr bwMode="auto">
          <a:xfrm>
            <a:off x="6215063" y="513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88"/>
          <p:cNvSpPr>
            <a:spLocks noChangeArrowheads="1"/>
          </p:cNvSpPr>
          <p:nvPr/>
        </p:nvSpPr>
        <p:spPr bwMode="auto">
          <a:xfrm>
            <a:off x="62626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5" name="Rectangle 189"/>
          <p:cNvSpPr>
            <a:spLocks noChangeArrowheads="1"/>
          </p:cNvSpPr>
          <p:nvPr/>
        </p:nvSpPr>
        <p:spPr bwMode="auto">
          <a:xfrm>
            <a:off x="3414713" y="3700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90"/>
          <p:cNvSpPr>
            <a:spLocks noChangeArrowheads="1"/>
          </p:cNvSpPr>
          <p:nvPr/>
        </p:nvSpPr>
        <p:spPr bwMode="auto">
          <a:xfrm>
            <a:off x="3462338" y="3652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7" name="Rectangle 191"/>
          <p:cNvSpPr>
            <a:spLocks noChangeArrowheads="1"/>
          </p:cNvSpPr>
          <p:nvPr/>
        </p:nvSpPr>
        <p:spPr bwMode="auto">
          <a:xfrm>
            <a:off x="3833813" y="4291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92"/>
          <p:cNvSpPr>
            <a:spLocks noChangeArrowheads="1"/>
          </p:cNvSpPr>
          <p:nvPr/>
        </p:nvSpPr>
        <p:spPr bwMode="auto">
          <a:xfrm>
            <a:off x="38814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Rectangle 193"/>
          <p:cNvSpPr>
            <a:spLocks noChangeArrowheads="1"/>
          </p:cNvSpPr>
          <p:nvPr/>
        </p:nvSpPr>
        <p:spPr bwMode="auto">
          <a:xfrm>
            <a:off x="7424738" y="5014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94"/>
          <p:cNvSpPr>
            <a:spLocks noChangeArrowheads="1"/>
          </p:cNvSpPr>
          <p:nvPr/>
        </p:nvSpPr>
        <p:spPr bwMode="auto">
          <a:xfrm>
            <a:off x="7472363" y="4967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1" name="Rectangle 195"/>
          <p:cNvSpPr>
            <a:spLocks noChangeArrowheads="1"/>
          </p:cNvSpPr>
          <p:nvPr/>
        </p:nvSpPr>
        <p:spPr bwMode="auto">
          <a:xfrm>
            <a:off x="4586288" y="1385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96"/>
          <p:cNvSpPr>
            <a:spLocks noChangeArrowheads="1"/>
          </p:cNvSpPr>
          <p:nvPr/>
        </p:nvSpPr>
        <p:spPr bwMode="auto">
          <a:xfrm>
            <a:off x="4633913" y="134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3" name="Rectangle 197"/>
          <p:cNvSpPr>
            <a:spLocks noChangeArrowheads="1"/>
          </p:cNvSpPr>
          <p:nvPr/>
        </p:nvSpPr>
        <p:spPr bwMode="auto">
          <a:xfrm>
            <a:off x="5386388" y="1033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98"/>
          <p:cNvSpPr>
            <a:spLocks noChangeArrowheads="1"/>
          </p:cNvSpPr>
          <p:nvPr/>
        </p:nvSpPr>
        <p:spPr bwMode="auto">
          <a:xfrm>
            <a:off x="5434013" y="985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5" name="Rectangle 199"/>
          <p:cNvSpPr>
            <a:spLocks noChangeArrowheads="1"/>
          </p:cNvSpPr>
          <p:nvPr/>
        </p:nvSpPr>
        <p:spPr bwMode="auto">
          <a:xfrm>
            <a:off x="1376363" y="480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200"/>
          <p:cNvSpPr>
            <a:spLocks noChangeArrowheads="1"/>
          </p:cNvSpPr>
          <p:nvPr/>
        </p:nvSpPr>
        <p:spPr bwMode="auto">
          <a:xfrm>
            <a:off x="1423988" y="475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7" name="Rectangle 201"/>
          <p:cNvSpPr>
            <a:spLocks noChangeArrowheads="1"/>
          </p:cNvSpPr>
          <p:nvPr/>
        </p:nvSpPr>
        <p:spPr bwMode="auto">
          <a:xfrm>
            <a:off x="6691313" y="5253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202"/>
          <p:cNvSpPr>
            <a:spLocks noChangeArrowheads="1"/>
          </p:cNvSpPr>
          <p:nvPr/>
        </p:nvSpPr>
        <p:spPr bwMode="auto">
          <a:xfrm>
            <a:off x="6738938" y="521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9" name="Rectangle 203"/>
          <p:cNvSpPr>
            <a:spLocks noChangeArrowheads="1"/>
          </p:cNvSpPr>
          <p:nvPr/>
        </p:nvSpPr>
        <p:spPr bwMode="auto">
          <a:xfrm>
            <a:off x="2138363" y="3976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204"/>
          <p:cNvSpPr>
            <a:spLocks noChangeArrowheads="1"/>
          </p:cNvSpPr>
          <p:nvPr/>
        </p:nvSpPr>
        <p:spPr bwMode="auto">
          <a:xfrm>
            <a:off x="2185988" y="3938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1" name="Rectangle 205"/>
          <p:cNvSpPr>
            <a:spLocks noChangeArrowheads="1"/>
          </p:cNvSpPr>
          <p:nvPr/>
        </p:nvSpPr>
        <p:spPr bwMode="auto">
          <a:xfrm>
            <a:off x="4157663" y="5167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Rectangle 206"/>
          <p:cNvSpPr>
            <a:spLocks noChangeArrowheads="1"/>
          </p:cNvSpPr>
          <p:nvPr/>
        </p:nvSpPr>
        <p:spPr bwMode="auto">
          <a:xfrm>
            <a:off x="4205288" y="5119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3" name="Rectangle 208"/>
          <p:cNvSpPr>
            <a:spLocks noChangeArrowheads="1"/>
          </p:cNvSpPr>
          <p:nvPr/>
        </p:nvSpPr>
        <p:spPr bwMode="auto">
          <a:xfrm>
            <a:off x="5491163" y="5148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Rectangle 209"/>
          <p:cNvSpPr>
            <a:spLocks noChangeArrowheads="1"/>
          </p:cNvSpPr>
          <p:nvPr/>
        </p:nvSpPr>
        <p:spPr bwMode="auto">
          <a:xfrm>
            <a:off x="55387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" name="Rectangle 210"/>
          <p:cNvSpPr>
            <a:spLocks noChangeArrowheads="1"/>
          </p:cNvSpPr>
          <p:nvPr/>
        </p:nvSpPr>
        <p:spPr bwMode="auto">
          <a:xfrm>
            <a:off x="7710488" y="4729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Rectangle 211"/>
          <p:cNvSpPr>
            <a:spLocks noChangeArrowheads="1"/>
          </p:cNvSpPr>
          <p:nvPr/>
        </p:nvSpPr>
        <p:spPr bwMode="auto">
          <a:xfrm>
            <a:off x="7758113" y="4681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Group 220"/>
          <p:cNvGrpSpPr/>
          <p:nvPr/>
        </p:nvGrpSpPr>
        <p:grpSpPr>
          <a:xfrm>
            <a:off x="4191000" y="5133975"/>
            <a:ext cx="4572000" cy="1571625"/>
            <a:chOff x="4191000" y="5133975"/>
            <a:chExt cx="4572000" cy="1571625"/>
          </a:xfrm>
        </p:grpSpPr>
        <p:sp>
          <p:nvSpPr>
            <p:cNvPr id="208" name="Rectangle 207"/>
            <p:cNvSpPr/>
            <p:nvPr/>
          </p:nvSpPr>
          <p:spPr>
            <a:xfrm>
              <a:off x="4191000" y="6243935"/>
              <a:ext cx="4572000" cy="461665"/>
            </a:xfrm>
            <a:prstGeom prst="rect">
              <a:avLst/>
            </a:prstGeom>
            <a:solidFill>
              <a:srgbClr val="FFFF99"/>
            </a:solidFill>
          </p:spPr>
          <p:txBody>
            <a:bodyPr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91	status differences and power dynamics within the team</a:t>
              </a:r>
            </a:p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44	team member interchangeability</a:t>
              </a:r>
            </a:p>
          </p:txBody>
        </p:sp>
        <p:sp>
          <p:nvSpPr>
            <p:cNvPr id="214" name="Freeform 213"/>
            <p:cNvSpPr/>
            <p:nvPr/>
          </p:nvSpPr>
          <p:spPr bwMode="auto">
            <a:xfrm>
              <a:off x="6638925" y="5133975"/>
              <a:ext cx="590550" cy="400050"/>
            </a:xfrm>
            <a:custGeom>
              <a:avLst/>
              <a:gdLst>
                <a:gd name="connsiteX0" fmla="*/ 9525 w 590550"/>
                <a:gd name="connsiteY0" fmla="*/ 47625 h 400050"/>
                <a:gd name="connsiteX1" fmla="*/ 0 w 590550"/>
                <a:gd name="connsiteY1" fmla="*/ 190500 h 400050"/>
                <a:gd name="connsiteX2" fmla="*/ 171450 w 590550"/>
                <a:gd name="connsiteY2" fmla="*/ 342900 h 400050"/>
                <a:gd name="connsiteX3" fmla="*/ 409575 w 590550"/>
                <a:gd name="connsiteY3" fmla="*/ 400050 h 400050"/>
                <a:gd name="connsiteX4" fmla="*/ 590550 w 590550"/>
                <a:gd name="connsiteY4" fmla="*/ 342900 h 400050"/>
                <a:gd name="connsiteX5" fmla="*/ 523875 w 590550"/>
                <a:gd name="connsiteY5" fmla="*/ 190500 h 400050"/>
                <a:gd name="connsiteX6" fmla="*/ 323850 w 590550"/>
                <a:gd name="connsiteY6" fmla="*/ 152400 h 400050"/>
                <a:gd name="connsiteX7" fmla="*/ 190500 w 590550"/>
                <a:gd name="connsiteY7" fmla="*/ 0 h 400050"/>
                <a:gd name="connsiteX8" fmla="*/ 9525 w 590550"/>
                <a:gd name="connsiteY8" fmla="*/ 47625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0550" h="400050">
                  <a:moveTo>
                    <a:pt x="9525" y="47625"/>
                  </a:moveTo>
                  <a:lnTo>
                    <a:pt x="0" y="190500"/>
                  </a:lnTo>
                  <a:lnTo>
                    <a:pt x="171450" y="342900"/>
                  </a:lnTo>
                  <a:lnTo>
                    <a:pt x="409575" y="400050"/>
                  </a:lnTo>
                  <a:lnTo>
                    <a:pt x="590550" y="342900"/>
                  </a:lnTo>
                  <a:lnTo>
                    <a:pt x="523875" y="190500"/>
                  </a:lnTo>
                  <a:lnTo>
                    <a:pt x="323850" y="152400"/>
                  </a:lnTo>
                  <a:lnTo>
                    <a:pt x="190500" y="0"/>
                  </a:lnTo>
                  <a:lnTo>
                    <a:pt x="9525" y="47625"/>
                  </a:lnTo>
                  <a:close/>
                </a:path>
              </a:pathLst>
            </a:cu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cxnSp>
          <p:nvCxnSpPr>
            <p:cNvPr id="218" name="Straight Connector 217"/>
            <p:cNvCxnSpPr>
              <a:stCxn id="214" idx="4"/>
            </p:cNvCxnSpPr>
            <p:nvPr/>
          </p:nvCxnSpPr>
          <p:spPr bwMode="auto">
            <a:xfrm>
              <a:off x="7229475" y="5476875"/>
              <a:ext cx="923925" cy="3143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7848600" y="5943600"/>
              <a:ext cx="45720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0" name="Group 209"/>
          <p:cNvGrpSpPr/>
          <p:nvPr/>
        </p:nvGrpSpPr>
        <p:grpSpPr>
          <a:xfrm>
            <a:off x="4800600" y="5343525"/>
            <a:ext cx="2927404" cy="724674"/>
            <a:chOff x="4800600" y="5343525"/>
            <a:chExt cx="2927404" cy="724674"/>
          </a:xfrm>
        </p:grpSpPr>
        <p:sp>
          <p:nvSpPr>
            <p:cNvPr id="211" name="Freeform 210"/>
            <p:cNvSpPr/>
            <p:nvPr/>
          </p:nvSpPr>
          <p:spPr bwMode="auto">
            <a:xfrm>
              <a:off x="6400800" y="5343525"/>
              <a:ext cx="295275" cy="295275"/>
            </a:xfrm>
            <a:custGeom>
              <a:avLst/>
              <a:gdLst>
                <a:gd name="connsiteX0" fmla="*/ 0 w 295275"/>
                <a:gd name="connsiteY0" fmla="*/ 19050 h 295275"/>
                <a:gd name="connsiteX1" fmla="*/ 0 w 295275"/>
                <a:gd name="connsiteY1" fmla="*/ 180975 h 295275"/>
                <a:gd name="connsiteX2" fmla="*/ 133350 w 295275"/>
                <a:gd name="connsiteY2" fmla="*/ 295275 h 295275"/>
                <a:gd name="connsiteX3" fmla="*/ 295275 w 295275"/>
                <a:gd name="connsiteY3" fmla="*/ 228600 h 295275"/>
                <a:gd name="connsiteX4" fmla="*/ 266700 w 295275"/>
                <a:gd name="connsiteY4" fmla="*/ 66675 h 295275"/>
                <a:gd name="connsiteX5" fmla="*/ 142875 w 295275"/>
                <a:gd name="connsiteY5" fmla="*/ 0 h 295275"/>
                <a:gd name="connsiteX6" fmla="*/ 0 w 295275"/>
                <a:gd name="connsiteY6" fmla="*/ 1905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275" h="295275">
                  <a:moveTo>
                    <a:pt x="0" y="19050"/>
                  </a:moveTo>
                  <a:lnTo>
                    <a:pt x="0" y="180975"/>
                  </a:lnTo>
                  <a:lnTo>
                    <a:pt x="133350" y="295275"/>
                  </a:lnTo>
                  <a:lnTo>
                    <a:pt x="295275" y="228600"/>
                  </a:lnTo>
                  <a:lnTo>
                    <a:pt x="266700" y="66675"/>
                  </a:lnTo>
                  <a:lnTo>
                    <a:pt x="142875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800600" y="5791200"/>
              <a:ext cx="2927404" cy="276999"/>
            </a:xfrm>
            <a:prstGeom prst="rect">
              <a:avLst/>
            </a:prstGeom>
            <a:solidFill>
              <a:srgbClr val="FFFF99"/>
            </a:solidFill>
          </p:spPr>
          <p:txBody>
            <a:bodyPr wrap="none"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6	heterogeneity of team membership</a:t>
              </a:r>
            </a:p>
          </p:txBody>
        </p:sp>
        <p:cxnSp>
          <p:nvCxnSpPr>
            <p:cNvPr id="213" name="Straight Connector 212"/>
            <p:cNvCxnSpPr>
              <a:stCxn id="211" idx="2"/>
            </p:cNvCxnSpPr>
            <p:nvPr/>
          </p:nvCxnSpPr>
          <p:spPr bwMode="auto">
            <a:xfrm flipH="1">
              <a:off x="6477000" y="5638800"/>
              <a:ext cx="5715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Conceptually </a:t>
            </a:r>
            <a:r>
              <a:rPr lang="en-US" sz="2400" u="sng" dirty="0" smtClean="0"/>
              <a:t>similar</a:t>
            </a:r>
            <a:r>
              <a:rPr lang="en-US" sz="2400" dirty="0" smtClean="0"/>
              <a:t> outcomes are in close </a:t>
            </a:r>
            <a:r>
              <a:rPr lang="en-US" sz="2400" u="sng" dirty="0" smtClean="0"/>
              <a:t>proximity</a:t>
            </a:r>
            <a:endParaRPr lang="en-US" sz="2400" u="sng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3414713" y="5443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462338" y="5405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929313" y="1214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5976938" y="11763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577013" y="2014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6624638" y="1976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3452813" y="1690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3500438" y="16525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738313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1785938" y="47196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6491288" y="54625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6538913" y="5424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5948363" y="2938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5995988" y="28908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5681663" y="1281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5729288" y="1233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77581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7805738" y="37861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9"/>
          <p:cNvSpPr>
            <a:spLocks noChangeArrowheads="1"/>
          </p:cNvSpPr>
          <p:nvPr/>
        </p:nvSpPr>
        <p:spPr bwMode="auto">
          <a:xfrm>
            <a:off x="2500313" y="2538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40"/>
          <p:cNvSpPr>
            <a:spLocks noChangeArrowheads="1"/>
          </p:cNvSpPr>
          <p:nvPr/>
        </p:nvSpPr>
        <p:spPr bwMode="auto">
          <a:xfrm>
            <a:off x="2547938" y="2490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6491288" y="31003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>
            <a:off x="6538913" y="3062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tangle 43"/>
          <p:cNvSpPr>
            <a:spLocks noChangeArrowheads="1"/>
          </p:cNvSpPr>
          <p:nvPr/>
        </p:nvSpPr>
        <p:spPr bwMode="auto">
          <a:xfrm>
            <a:off x="14716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44"/>
          <p:cNvSpPr>
            <a:spLocks noChangeArrowheads="1"/>
          </p:cNvSpPr>
          <p:nvPr/>
        </p:nvSpPr>
        <p:spPr bwMode="auto">
          <a:xfrm>
            <a:off x="1519238" y="3786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45"/>
          <p:cNvSpPr>
            <a:spLocks noChangeArrowheads="1"/>
          </p:cNvSpPr>
          <p:nvPr/>
        </p:nvSpPr>
        <p:spPr bwMode="auto">
          <a:xfrm>
            <a:off x="6519863" y="1604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6567488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47"/>
          <p:cNvSpPr>
            <a:spLocks noChangeArrowheads="1"/>
          </p:cNvSpPr>
          <p:nvPr/>
        </p:nvSpPr>
        <p:spPr bwMode="auto">
          <a:xfrm>
            <a:off x="7434263" y="3662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8"/>
          <p:cNvSpPr>
            <a:spLocks noChangeArrowheads="1"/>
          </p:cNvSpPr>
          <p:nvPr/>
        </p:nvSpPr>
        <p:spPr bwMode="auto">
          <a:xfrm>
            <a:off x="7481888" y="3614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Rectangle 49"/>
          <p:cNvSpPr>
            <a:spLocks noChangeArrowheads="1"/>
          </p:cNvSpPr>
          <p:nvPr/>
        </p:nvSpPr>
        <p:spPr bwMode="auto">
          <a:xfrm>
            <a:off x="862013" y="2119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909638" y="2071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2976563" y="5491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3024188" y="544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48339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48815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auto">
          <a:xfrm>
            <a:off x="6234113" y="1938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628173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766763" y="3529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814388" y="3481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7996238" y="37480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8043863" y="3709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5910263" y="5357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62"/>
          <p:cNvSpPr>
            <a:spLocks noChangeArrowheads="1"/>
          </p:cNvSpPr>
          <p:nvPr/>
        </p:nvSpPr>
        <p:spPr bwMode="auto">
          <a:xfrm>
            <a:off x="5957888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tangle 63"/>
          <p:cNvSpPr>
            <a:spLocks noChangeArrowheads="1"/>
          </p:cNvSpPr>
          <p:nvPr/>
        </p:nvSpPr>
        <p:spPr bwMode="auto">
          <a:xfrm>
            <a:off x="3871913" y="22907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4"/>
          <p:cNvSpPr>
            <a:spLocks noChangeArrowheads="1"/>
          </p:cNvSpPr>
          <p:nvPr/>
        </p:nvSpPr>
        <p:spPr bwMode="auto">
          <a:xfrm>
            <a:off x="3919538" y="2243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tangle 65"/>
          <p:cNvSpPr>
            <a:spLocks noChangeArrowheads="1"/>
          </p:cNvSpPr>
          <p:nvPr/>
        </p:nvSpPr>
        <p:spPr bwMode="auto">
          <a:xfrm>
            <a:off x="6672263" y="487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6"/>
          <p:cNvSpPr>
            <a:spLocks noChangeArrowheads="1"/>
          </p:cNvSpPr>
          <p:nvPr/>
        </p:nvSpPr>
        <p:spPr bwMode="auto">
          <a:xfrm>
            <a:off x="6719888" y="483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7215188" y="44719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68"/>
          <p:cNvSpPr>
            <a:spLocks noChangeArrowheads="1"/>
          </p:cNvSpPr>
          <p:nvPr/>
        </p:nvSpPr>
        <p:spPr bwMode="auto">
          <a:xfrm>
            <a:off x="7262813" y="4433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69"/>
          <p:cNvSpPr>
            <a:spLocks noChangeArrowheads="1"/>
          </p:cNvSpPr>
          <p:nvPr/>
        </p:nvSpPr>
        <p:spPr bwMode="auto">
          <a:xfrm>
            <a:off x="2290763" y="4814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70"/>
          <p:cNvSpPr>
            <a:spLocks noChangeArrowheads="1"/>
          </p:cNvSpPr>
          <p:nvPr/>
        </p:nvSpPr>
        <p:spPr bwMode="auto">
          <a:xfrm>
            <a:off x="2338388" y="4776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6872288" y="4986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72"/>
          <p:cNvSpPr>
            <a:spLocks noChangeArrowheads="1"/>
          </p:cNvSpPr>
          <p:nvPr/>
        </p:nvSpPr>
        <p:spPr bwMode="auto">
          <a:xfrm>
            <a:off x="6919913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tangle 73"/>
          <p:cNvSpPr>
            <a:spLocks noChangeArrowheads="1"/>
          </p:cNvSpPr>
          <p:nvPr/>
        </p:nvSpPr>
        <p:spPr bwMode="auto">
          <a:xfrm>
            <a:off x="6176963" y="562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6224588" y="557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7348538" y="2614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76"/>
          <p:cNvSpPr>
            <a:spLocks noChangeArrowheads="1"/>
          </p:cNvSpPr>
          <p:nvPr/>
        </p:nvSpPr>
        <p:spPr bwMode="auto">
          <a:xfrm>
            <a:off x="7396163" y="2566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tangle 77"/>
          <p:cNvSpPr>
            <a:spLocks noChangeArrowheads="1"/>
          </p:cNvSpPr>
          <p:nvPr/>
        </p:nvSpPr>
        <p:spPr bwMode="auto">
          <a:xfrm>
            <a:off x="4767263" y="1900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814888" y="1862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79"/>
          <p:cNvSpPr>
            <a:spLocks noChangeArrowheads="1"/>
          </p:cNvSpPr>
          <p:nvPr/>
        </p:nvSpPr>
        <p:spPr bwMode="auto">
          <a:xfrm>
            <a:off x="5957888" y="2728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80"/>
          <p:cNvSpPr>
            <a:spLocks noChangeArrowheads="1"/>
          </p:cNvSpPr>
          <p:nvPr/>
        </p:nvSpPr>
        <p:spPr bwMode="auto">
          <a:xfrm>
            <a:off x="6005513" y="2681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81"/>
          <p:cNvSpPr>
            <a:spLocks noChangeArrowheads="1"/>
          </p:cNvSpPr>
          <p:nvPr/>
        </p:nvSpPr>
        <p:spPr bwMode="auto">
          <a:xfrm>
            <a:off x="3157538" y="4748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2"/>
          <p:cNvSpPr>
            <a:spLocks noChangeArrowheads="1"/>
          </p:cNvSpPr>
          <p:nvPr/>
        </p:nvSpPr>
        <p:spPr bwMode="auto">
          <a:xfrm>
            <a:off x="3205163" y="4700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83"/>
          <p:cNvSpPr>
            <a:spLocks noChangeArrowheads="1"/>
          </p:cNvSpPr>
          <p:nvPr/>
        </p:nvSpPr>
        <p:spPr bwMode="auto">
          <a:xfrm>
            <a:off x="3309938" y="1223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84"/>
          <p:cNvSpPr>
            <a:spLocks noChangeArrowheads="1"/>
          </p:cNvSpPr>
          <p:nvPr/>
        </p:nvSpPr>
        <p:spPr bwMode="auto">
          <a:xfrm>
            <a:off x="3357563" y="1176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85"/>
          <p:cNvSpPr>
            <a:spLocks noChangeArrowheads="1"/>
          </p:cNvSpPr>
          <p:nvPr/>
        </p:nvSpPr>
        <p:spPr bwMode="auto">
          <a:xfrm>
            <a:off x="1862138" y="2690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86"/>
          <p:cNvSpPr>
            <a:spLocks noChangeArrowheads="1"/>
          </p:cNvSpPr>
          <p:nvPr/>
        </p:nvSpPr>
        <p:spPr bwMode="auto">
          <a:xfrm>
            <a:off x="1909763" y="2643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tangle 87"/>
          <p:cNvSpPr>
            <a:spLocks noChangeArrowheads="1"/>
          </p:cNvSpPr>
          <p:nvPr/>
        </p:nvSpPr>
        <p:spPr bwMode="auto">
          <a:xfrm>
            <a:off x="7243763" y="43957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7291388" y="4357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5" name="Rectangle 89"/>
          <p:cNvSpPr>
            <a:spLocks noChangeArrowheads="1"/>
          </p:cNvSpPr>
          <p:nvPr/>
        </p:nvSpPr>
        <p:spPr bwMode="auto">
          <a:xfrm>
            <a:off x="3614738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90"/>
          <p:cNvSpPr>
            <a:spLocks noChangeArrowheads="1"/>
          </p:cNvSpPr>
          <p:nvPr/>
        </p:nvSpPr>
        <p:spPr bwMode="auto">
          <a:xfrm>
            <a:off x="3662363" y="4719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" name="Rectangle 91"/>
          <p:cNvSpPr>
            <a:spLocks noChangeArrowheads="1"/>
          </p:cNvSpPr>
          <p:nvPr/>
        </p:nvSpPr>
        <p:spPr bwMode="auto">
          <a:xfrm>
            <a:off x="1576388" y="3014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92"/>
          <p:cNvSpPr>
            <a:spLocks noChangeArrowheads="1"/>
          </p:cNvSpPr>
          <p:nvPr/>
        </p:nvSpPr>
        <p:spPr bwMode="auto">
          <a:xfrm>
            <a:off x="1624013" y="2967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Rectangle 93"/>
          <p:cNvSpPr>
            <a:spLocks noChangeArrowheads="1"/>
          </p:cNvSpPr>
          <p:nvPr/>
        </p:nvSpPr>
        <p:spPr bwMode="auto">
          <a:xfrm>
            <a:off x="7920038" y="3195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94"/>
          <p:cNvSpPr>
            <a:spLocks noChangeArrowheads="1"/>
          </p:cNvSpPr>
          <p:nvPr/>
        </p:nvSpPr>
        <p:spPr bwMode="auto">
          <a:xfrm>
            <a:off x="7967663" y="3157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" name="Rectangle 95"/>
          <p:cNvSpPr>
            <a:spLocks noChangeArrowheads="1"/>
          </p:cNvSpPr>
          <p:nvPr/>
        </p:nvSpPr>
        <p:spPr bwMode="auto">
          <a:xfrm>
            <a:off x="1195388" y="3643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96"/>
          <p:cNvSpPr>
            <a:spLocks noChangeArrowheads="1"/>
          </p:cNvSpPr>
          <p:nvPr/>
        </p:nvSpPr>
        <p:spPr bwMode="auto">
          <a:xfrm>
            <a:off x="1243013" y="3595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" name="Rectangle 97"/>
          <p:cNvSpPr>
            <a:spLocks noChangeArrowheads="1"/>
          </p:cNvSpPr>
          <p:nvPr/>
        </p:nvSpPr>
        <p:spPr bwMode="auto">
          <a:xfrm>
            <a:off x="6977063" y="4900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8"/>
          <p:cNvSpPr>
            <a:spLocks noChangeArrowheads="1"/>
          </p:cNvSpPr>
          <p:nvPr/>
        </p:nvSpPr>
        <p:spPr bwMode="auto">
          <a:xfrm>
            <a:off x="7024688" y="4852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Rectangle 99"/>
          <p:cNvSpPr>
            <a:spLocks noChangeArrowheads="1"/>
          </p:cNvSpPr>
          <p:nvPr/>
        </p:nvSpPr>
        <p:spPr bwMode="auto">
          <a:xfrm>
            <a:off x="5195888" y="4100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100"/>
          <p:cNvSpPr>
            <a:spLocks noChangeArrowheads="1"/>
          </p:cNvSpPr>
          <p:nvPr/>
        </p:nvSpPr>
        <p:spPr bwMode="auto">
          <a:xfrm>
            <a:off x="5243513" y="4052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Rectangle 101"/>
          <p:cNvSpPr>
            <a:spLocks noChangeArrowheads="1"/>
          </p:cNvSpPr>
          <p:nvPr/>
        </p:nvSpPr>
        <p:spPr bwMode="auto">
          <a:xfrm>
            <a:off x="4538663" y="37671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102"/>
          <p:cNvSpPr>
            <a:spLocks noChangeArrowheads="1"/>
          </p:cNvSpPr>
          <p:nvPr/>
        </p:nvSpPr>
        <p:spPr bwMode="auto">
          <a:xfrm>
            <a:off x="4586288" y="3729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" name="Rectangle 103"/>
          <p:cNvSpPr>
            <a:spLocks noChangeArrowheads="1"/>
          </p:cNvSpPr>
          <p:nvPr/>
        </p:nvSpPr>
        <p:spPr bwMode="auto">
          <a:xfrm>
            <a:off x="7319963" y="3338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104"/>
          <p:cNvSpPr>
            <a:spLocks noChangeArrowheads="1"/>
          </p:cNvSpPr>
          <p:nvPr/>
        </p:nvSpPr>
        <p:spPr bwMode="auto">
          <a:xfrm>
            <a:off x="7367588" y="3290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" name="Rectangle 105"/>
          <p:cNvSpPr>
            <a:spLocks noChangeArrowheads="1"/>
          </p:cNvSpPr>
          <p:nvPr/>
        </p:nvSpPr>
        <p:spPr bwMode="auto">
          <a:xfrm>
            <a:off x="5948363" y="5634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106"/>
          <p:cNvSpPr>
            <a:spLocks noChangeArrowheads="1"/>
          </p:cNvSpPr>
          <p:nvPr/>
        </p:nvSpPr>
        <p:spPr bwMode="auto">
          <a:xfrm>
            <a:off x="5995988" y="5595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" name="Rectangle 107"/>
          <p:cNvSpPr>
            <a:spLocks noChangeArrowheads="1"/>
          </p:cNvSpPr>
          <p:nvPr/>
        </p:nvSpPr>
        <p:spPr bwMode="auto">
          <a:xfrm>
            <a:off x="6910388" y="5395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108"/>
          <p:cNvSpPr>
            <a:spLocks noChangeArrowheads="1"/>
          </p:cNvSpPr>
          <p:nvPr/>
        </p:nvSpPr>
        <p:spPr bwMode="auto">
          <a:xfrm>
            <a:off x="6958013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" name="Rectangle 109"/>
          <p:cNvSpPr>
            <a:spLocks noChangeArrowheads="1"/>
          </p:cNvSpPr>
          <p:nvPr/>
        </p:nvSpPr>
        <p:spPr bwMode="auto">
          <a:xfrm>
            <a:off x="25003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0"/>
          <p:cNvSpPr>
            <a:spLocks noChangeArrowheads="1"/>
          </p:cNvSpPr>
          <p:nvPr/>
        </p:nvSpPr>
        <p:spPr bwMode="auto">
          <a:xfrm>
            <a:off x="25479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Rectangle 111"/>
          <p:cNvSpPr>
            <a:spLocks noChangeArrowheads="1"/>
          </p:cNvSpPr>
          <p:nvPr/>
        </p:nvSpPr>
        <p:spPr bwMode="auto">
          <a:xfrm>
            <a:off x="5538788" y="1500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12"/>
          <p:cNvSpPr>
            <a:spLocks noChangeArrowheads="1"/>
          </p:cNvSpPr>
          <p:nvPr/>
        </p:nvSpPr>
        <p:spPr bwMode="auto">
          <a:xfrm>
            <a:off x="5586413" y="1462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Rectangle 113"/>
          <p:cNvSpPr>
            <a:spLocks noChangeArrowheads="1"/>
          </p:cNvSpPr>
          <p:nvPr/>
        </p:nvSpPr>
        <p:spPr bwMode="auto">
          <a:xfrm>
            <a:off x="5205413" y="5062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14"/>
          <p:cNvSpPr>
            <a:spLocks noChangeArrowheads="1"/>
          </p:cNvSpPr>
          <p:nvPr/>
        </p:nvSpPr>
        <p:spPr bwMode="auto">
          <a:xfrm>
            <a:off x="5253038" y="5024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" name="Rectangle 115"/>
          <p:cNvSpPr>
            <a:spLocks noChangeArrowheads="1"/>
          </p:cNvSpPr>
          <p:nvPr/>
        </p:nvSpPr>
        <p:spPr bwMode="auto">
          <a:xfrm>
            <a:off x="5300663" y="5224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6"/>
          <p:cNvSpPr>
            <a:spLocks noChangeArrowheads="1"/>
          </p:cNvSpPr>
          <p:nvPr/>
        </p:nvSpPr>
        <p:spPr bwMode="auto">
          <a:xfrm>
            <a:off x="5348288" y="5176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" name="Rectangle 117"/>
          <p:cNvSpPr>
            <a:spLocks noChangeArrowheads="1"/>
          </p:cNvSpPr>
          <p:nvPr/>
        </p:nvSpPr>
        <p:spPr bwMode="auto">
          <a:xfrm>
            <a:off x="5233988" y="4681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18"/>
          <p:cNvSpPr>
            <a:spLocks noChangeArrowheads="1"/>
          </p:cNvSpPr>
          <p:nvPr/>
        </p:nvSpPr>
        <p:spPr bwMode="auto">
          <a:xfrm>
            <a:off x="5281613" y="4643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" name="Rectangle 119"/>
          <p:cNvSpPr>
            <a:spLocks noChangeArrowheads="1"/>
          </p:cNvSpPr>
          <p:nvPr/>
        </p:nvSpPr>
        <p:spPr bwMode="auto">
          <a:xfrm>
            <a:off x="5900738" y="1595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20"/>
          <p:cNvSpPr>
            <a:spLocks noChangeArrowheads="1"/>
          </p:cNvSpPr>
          <p:nvPr/>
        </p:nvSpPr>
        <p:spPr bwMode="auto">
          <a:xfrm>
            <a:off x="5948363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" name="Rectangle 121"/>
          <p:cNvSpPr>
            <a:spLocks noChangeArrowheads="1"/>
          </p:cNvSpPr>
          <p:nvPr/>
        </p:nvSpPr>
        <p:spPr bwMode="auto">
          <a:xfrm>
            <a:off x="7405688" y="4081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22"/>
          <p:cNvSpPr>
            <a:spLocks noChangeArrowheads="1"/>
          </p:cNvSpPr>
          <p:nvPr/>
        </p:nvSpPr>
        <p:spPr bwMode="auto">
          <a:xfrm>
            <a:off x="7453313" y="4033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" name="Rectangle 123"/>
          <p:cNvSpPr>
            <a:spLocks noChangeArrowheads="1"/>
          </p:cNvSpPr>
          <p:nvPr/>
        </p:nvSpPr>
        <p:spPr bwMode="auto">
          <a:xfrm>
            <a:off x="7015163" y="1947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24"/>
          <p:cNvSpPr>
            <a:spLocks noChangeArrowheads="1"/>
          </p:cNvSpPr>
          <p:nvPr/>
        </p:nvSpPr>
        <p:spPr bwMode="auto">
          <a:xfrm>
            <a:off x="706278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" name="Rectangle 125"/>
          <p:cNvSpPr>
            <a:spLocks noChangeArrowheads="1"/>
          </p:cNvSpPr>
          <p:nvPr/>
        </p:nvSpPr>
        <p:spPr bwMode="auto">
          <a:xfrm>
            <a:off x="6415088" y="3443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26"/>
          <p:cNvSpPr>
            <a:spLocks noChangeArrowheads="1"/>
          </p:cNvSpPr>
          <p:nvPr/>
        </p:nvSpPr>
        <p:spPr bwMode="auto">
          <a:xfrm>
            <a:off x="6462713" y="3405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" name="Rectangle 127"/>
          <p:cNvSpPr>
            <a:spLocks noChangeArrowheads="1"/>
          </p:cNvSpPr>
          <p:nvPr/>
        </p:nvSpPr>
        <p:spPr bwMode="auto">
          <a:xfrm>
            <a:off x="4986338" y="33099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128"/>
          <p:cNvSpPr>
            <a:spLocks noChangeArrowheads="1"/>
          </p:cNvSpPr>
          <p:nvPr/>
        </p:nvSpPr>
        <p:spPr bwMode="auto">
          <a:xfrm>
            <a:off x="5033963" y="3271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" name="Rectangle 129"/>
          <p:cNvSpPr>
            <a:spLocks noChangeArrowheads="1"/>
          </p:cNvSpPr>
          <p:nvPr/>
        </p:nvSpPr>
        <p:spPr bwMode="auto">
          <a:xfrm>
            <a:off x="3700463" y="3881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130"/>
          <p:cNvSpPr>
            <a:spLocks noChangeArrowheads="1"/>
          </p:cNvSpPr>
          <p:nvPr/>
        </p:nvSpPr>
        <p:spPr bwMode="auto">
          <a:xfrm>
            <a:off x="3748088" y="3843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" name="Rectangle 131"/>
          <p:cNvSpPr>
            <a:spLocks noChangeArrowheads="1"/>
          </p:cNvSpPr>
          <p:nvPr/>
        </p:nvSpPr>
        <p:spPr bwMode="auto">
          <a:xfrm>
            <a:off x="7367588" y="2862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32"/>
          <p:cNvSpPr>
            <a:spLocks noChangeArrowheads="1"/>
          </p:cNvSpPr>
          <p:nvPr/>
        </p:nvSpPr>
        <p:spPr bwMode="auto">
          <a:xfrm>
            <a:off x="7415213" y="2814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" name="Rectangle 133"/>
          <p:cNvSpPr>
            <a:spLocks noChangeArrowheads="1"/>
          </p:cNvSpPr>
          <p:nvPr/>
        </p:nvSpPr>
        <p:spPr bwMode="auto">
          <a:xfrm>
            <a:off x="7824788" y="2662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34"/>
          <p:cNvSpPr>
            <a:spLocks noChangeArrowheads="1"/>
          </p:cNvSpPr>
          <p:nvPr/>
        </p:nvSpPr>
        <p:spPr bwMode="auto">
          <a:xfrm>
            <a:off x="7872413" y="2624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" name="Rectangle 135"/>
          <p:cNvSpPr>
            <a:spLocks noChangeArrowheads="1"/>
          </p:cNvSpPr>
          <p:nvPr/>
        </p:nvSpPr>
        <p:spPr bwMode="auto">
          <a:xfrm>
            <a:off x="6005513" y="132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36"/>
          <p:cNvSpPr>
            <a:spLocks noChangeArrowheads="1"/>
          </p:cNvSpPr>
          <p:nvPr/>
        </p:nvSpPr>
        <p:spPr bwMode="auto">
          <a:xfrm>
            <a:off x="6053138" y="129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" name="Rectangle 137"/>
          <p:cNvSpPr>
            <a:spLocks noChangeArrowheads="1"/>
          </p:cNvSpPr>
          <p:nvPr/>
        </p:nvSpPr>
        <p:spPr bwMode="auto">
          <a:xfrm>
            <a:off x="747713" y="3167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38"/>
          <p:cNvSpPr>
            <a:spLocks noChangeArrowheads="1"/>
          </p:cNvSpPr>
          <p:nvPr/>
        </p:nvSpPr>
        <p:spPr bwMode="auto">
          <a:xfrm>
            <a:off x="795338" y="3119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5" name="Rectangle 139"/>
          <p:cNvSpPr>
            <a:spLocks noChangeArrowheads="1"/>
          </p:cNvSpPr>
          <p:nvPr/>
        </p:nvSpPr>
        <p:spPr bwMode="auto">
          <a:xfrm>
            <a:off x="7034213" y="5205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40"/>
          <p:cNvSpPr>
            <a:spLocks noChangeArrowheads="1"/>
          </p:cNvSpPr>
          <p:nvPr/>
        </p:nvSpPr>
        <p:spPr bwMode="auto">
          <a:xfrm>
            <a:off x="7081838" y="515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7" name="Rectangle 141"/>
          <p:cNvSpPr>
            <a:spLocks noChangeArrowheads="1"/>
          </p:cNvSpPr>
          <p:nvPr/>
        </p:nvSpPr>
        <p:spPr bwMode="auto">
          <a:xfrm>
            <a:off x="4795838" y="5348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142"/>
          <p:cNvSpPr>
            <a:spLocks noChangeArrowheads="1"/>
          </p:cNvSpPr>
          <p:nvPr/>
        </p:nvSpPr>
        <p:spPr bwMode="auto">
          <a:xfrm>
            <a:off x="4843463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9" name="Rectangle 143"/>
          <p:cNvSpPr>
            <a:spLocks noChangeArrowheads="1"/>
          </p:cNvSpPr>
          <p:nvPr/>
        </p:nvSpPr>
        <p:spPr bwMode="auto">
          <a:xfrm>
            <a:off x="1547813" y="1557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44"/>
          <p:cNvSpPr>
            <a:spLocks noChangeArrowheads="1"/>
          </p:cNvSpPr>
          <p:nvPr/>
        </p:nvSpPr>
        <p:spPr bwMode="auto">
          <a:xfrm>
            <a:off x="1595438" y="1519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1" name="Rectangle 145"/>
          <p:cNvSpPr>
            <a:spLocks noChangeArrowheads="1"/>
          </p:cNvSpPr>
          <p:nvPr/>
        </p:nvSpPr>
        <p:spPr bwMode="auto">
          <a:xfrm>
            <a:off x="6453188" y="181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46"/>
          <p:cNvSpPr>
            <a:spLocks noChangeArrowheads="1"/>
          </p:cNvSpPr>
          <p:nvPr/>
        </p:nvSpPr>
        <p:spPr bwMode="auto">
          <a:xfrm>
            <a:off x="6500813" y="176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" name="Rectangle 147"/>
          <p:cNvSpPr>
            <a:spLocks noChangeArrowheads="1"/>
          </p:cNvSpPr>
          <p:nvPr/>
        </p:nvSpPr>
        <p:spPr bwMode="auto">
          <a:xfrm>
            <a:off x="32242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48"/>
          <p:cNvSpPr>
            <a:spLocks noChangeArrowheads="1"/>
          </p:cNvSpPr>
          <p:nvPr/>
        </p:nvSpPr>
        <p:spPr bwMode="auto">
          <a:xfrm>
            <a:off x="32718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Rectangle 149"/>
          <p:cNvSpPr>
            <a:spLocks noChangeArrowheads="1"/>
          </p:cNvSpPr>
          <p:nvPr/>
        </p:nvSpPr>
        <p:spPr bwMode="auto">
          <a:xfrm>
            <a:off x="5500688" y="118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150"/>
          <p:cNvSpPr>
            <a:spLocks noChangeArrowheads="1"/>
          </p:cNvSpPr>
          <p:nvPr/>
        </p:nvSpPr>
        <p:spPr bwMode="auto">
          <a:xfrm>
            <a:off x="5548313" y="113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7" name="Rectangle 151"/>
          <p:cNvSpPr>
            <a:spLocks noChangeArrowheads="1"/>
          </p:cNvSpPr>
          <p:nvPr/>
        </p:nvSpPr>
        <p:spPr bwMode="auto">
          <a:xfrm>
            <a:off x="3624263" y="499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52"/>
          <p:cNvSpPr>
            <a:spLocks noChangeArrowheads="1"/>
          </p:cNvSpPr>
          <p:nvPr/>
        </p:nvSpPr>
        <p:spPr bwMode="auto">
          <a:xfrm>
            <a:off x="3671888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9" name="Rectangle 153"/>
          <p:cNvSpPr>
            <a:spLocks noChangeArrowheads="1"/>
          </p:cNvSpPr>
          <p:nvPr/>
        </p:nvSpPr>
        <p:spPr bwMode="auto">
          <a:xfrm>
            <a:off x="4872038" y="2900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154"/>
          <p:cNvSpPr>
            <a:spLocks noChangeArrowheads="1"/>
          </p:cNvSpPr>
          <p:nvPr/>
        </p:nvSpPr>
        <p:spPr bwMode="auto">
          <a:xfrm>
            <a:off x="4919663" y="2852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1" name="Rectangle 155"/>
          <p:cNvSpPr>
            <a:spLocks noChangeArrowheads="1"/>
          </p:cNvSpPr>
          <p:nvPr/>
        </p:nvSpPr>
        <p:spPr bwMode="auto">
          <a:xfrm>
            <a:off x="7386638" y="4548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156"/>
          <p:cNvSpPr>
            <a:spLocks noChangeArrowheads="1"/>
          </p:cNvSpPr>
          <p:nvPr/>
        </p:nvSpPr>
        <p:spPr bwMode="auto">
          <a:xfrm>
            <a:off x="7434263" y="4510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5262563" y="106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158"/>
          <p:cNvSpPr>
            <a:spLocks noChangeArrowheads="1"/>
          </p:cNvSpPr>
          <p:nvPr/>
        </p:nvSpPr>
        <p:spPr bwMode="auto">
          <a:xfrm>
            <a:off x="5310188" y="102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5700713" y="3919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60"/>
          <p:cNvSpPr>
            <a:spLocks noChangeArrowheads="1"/>
          </p:cNvSpPr>
          <p:nvPr/>
        </p:nvSpPr>
        <p:spPr bwMode="auto">
          <a:xfrm>
            <a:off x="5748338" y="3881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4367213" y="5834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62"/>
          <p:cNvSpPr>
            <a:spLocks noChangeArrowheads="1"/>
          </p:cNvSpPr>
          <p:nvPr/>
        </p:nvSpPr>
        <p:spPr bwMode="auto">
          <a:xfrm>
            <a:off x="4414838" y="5786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9" name="Rectangle 163"/>
          <p:cNvSpPr>
            <a:spLocks noChangeArrowheads="1"/>
          </p:cNvSpPr>
          <p:nvPr/>
        </p:nvSpPr>
        <p:spPr bwMode="auto">
          <a:xfrm>
            <a:off x="1033463" y="1766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164"/>
          <p:cNvSpPr>
            <a:spLocks noChangeArrowheads="1"/>
          </p:cNvSpPr>
          <p:nvPr/>
        </p:nvSpPr>
        <p:spPr bwMode="auto">
          <a:xfrm>
            <a:off x="1081088" y="1728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1" name="Rectangle 165"/>
          <p:cNvSpPr>
            <a:spLocks noChangeArrowheads="1"/>
          </p:cNvSpPr>
          <p:nvPr/>
        </p:nvSpPr>
        <p:spPr bwMode="auto">
          <a:xfrm>
            <a:off x="2347913" y="14525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166"/>
          <p:cNvSpPr>
            <a:spLocks noChangeArrowheads="1"/>
          </p:cNvSpPr>
          <p:nvPr/>
        </p:nvSpPr>
        <p:spPr bwMode="auto">
          <a:xfrm>
            <a:off x="2395538" y="140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" name="Rectangle 167"/>
          <p:cNvSpPr>
            <a:spLocks noChangeArrowheads="1"/>
          </p:cNvSpPr>
          <p:nvPr/>
        </p:nvSpPr>
        <p:spPr bwMode="auto">
          <a:xfrm>
            <a:off x="1662113" y="42814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168"/>
          <p:cNvSpPr>
            <a:spLocks noChangeArrowheads="1"/>
          </p:cNvSpPr>
          <p:nvPr/>
        </p:nvSpPr>
        <p:spPr bwMode="auto">
          <a:xfrm>
            <a:off x="17097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5" name="Rectangle 169"/>
          <p:cNvSpPr>
            <a:spLocks noChangeArrowheads="1"/>
          </p:cNvSpPr>
          <p:nvPr/>
        </p:nvSpPr>
        <p:spPr bwMode="auto">
          <a:xfrm>
            <a:off x="881063" y="4186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70"/>
          <p:cNvSpPr>
            <a:spLocks noChangeArrowheads="1"/>
          </p:cNvSpPr>
          <p:nvPr/>
        </p:nvSpPr>
        <p:spPr bwMode="auto">
          <a:xfrm>
            <a:off x="928688" y="4148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7" name="Rectangle 171"/>
          <p:cNvSpPr>
            <a:spLocks noChangeArrowheads="1"/>
          </p:cNvSpPr>
          <p:nvPr/>
        </p:nvSpPr>
        <p:spPr bwMode="auto">
          <a:xfrm>
            <a:off x="5138738" y="5472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172"/>
          <p:cNvSpPr>
            <a:spLocks noChangeArrowheads="1"/>
          </p:cNvSpPr>
          <p:nvPr/>
        </p:nvSpPr>
        <p:spPr bwMode="auto">
          <a:xfrm>
            <a:off x="5186363" y="54244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9" name="Rectangle 173"/>
          <p:cNvSpPr>
            <a:spLocks noChangeArrowheads="1"/>
          </p:cNvSpPr>
          <p:nvPr/>
        </p:nvSpPr>
        <p:spPr bwMode="auto">
          <a:xfrm>
            <a:off x="28908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74"/>
          <p:cNvSpPr>
            <a:spLocks noChangeArrowheads="1"/>
          </p:cNvSpPr>
          <p:nvPr/>
        </p:nvSpPr>
        <p:spPr bwMode="auto">
          <a:xfrm>
            <a:off x="29384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1" name="Rectangle 175"/>
          <p:cNvSpPr>
            <a:spLocks noChangeArrowheads="1"/>
          </p:cNvSpPr>
          <p:nvPr/>
        </p:nvSpPr>
        <p:spPr bwMode="auto">
          <a:xfrm>
            <a:off x="4605338" y="4519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76"/>
          <p:cNvSpPr>
            <a:spLocks noChangeArrowheads="1"/>
          </p:cNvSpPr>
          <p:nvPr/>
        </p:nvSpPr>
        <p:spPr bwMode="auto">
          <a:xfrm>
            <a:off x="4652963" y="4471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" name="Rectangle 177"/>
          <p:cNvSpPr>
            <a:spLocks noChangeArrowheads="1"/>
          </p:cNvSpPr>
          <p:nvPr/>
        </p:nvSpPr>
        <p:spPr bwMode="auto">
          <a:xfrm>
            <a:off x="4748213" y="1671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178"/>
          <p:cNvSpPr>
            <a:spLocks noChangeArrowheads="1"/>
          </p:cNvSpPr>
          <p:nvPr/>
        </p:nvSpPr>
        <p:spPr bwMode="auto">
          <a:xfrm>
            <a:off x="4795838" y="163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5" name="Rectangle 179"/>
          <p:cNvSpPr>
            <a:spLocks noChangeArrowheads="1"/>
          </p:cNvSpPr>
          <p:nvPr/>
        </p:nvSpPr>
        <p:spPr bwMode="auto">
          <a:xfrm>
            <a:off x="2728913" y="4672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180"/>
          <p:cNvSpPr>
            <a:spLocks noChangeArrowheads="1"/>
          </p:cNvSpPr>
          <p:nvPr/>
        </p:nvSpPr>
        <p:spPr bwMode="auto">
          <a:xfrm>
            <a:off x="2776538" y="4624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" name="Rectangle 181"/>
          <p:cNvSpPr>
            <a:spLocks noChangeArrowheads="1"/>
          </p:cNvSpPr>
          <p:nvPr/>
        </p:nvSpPr>
        <p:spPr bwMode="auto">
          <a:xfrm>
            <a:off x="1557338" y="4919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82"/>
          <p:cNvSpPr>
            <a:spLocks noChangeArrowheads="1"/>
          </p:cNvSpPr>
          <p:nvPr/>
        </p:nvSpPr>
        <p:spPr bwMode="auto">
          <a:xfrm>
            <a:off x="1604963" y="4872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9" name="Rectangle 183"/>
          <p:cNvSpPr>
            <a:spLocks noChangeArrowheads="1"/>
          </p:cNvSpPr>
          <p:nvPr/>
        </p:nvSpPr>
        <p:spPr bwMode="auto">
          <a:xfrm>
            <a:off x="3767138" y="3224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84"/>
          <p:cNvSpPr>
            <a:spLocks noChangeArrowheads="1"/>
          </p:cNvSpPr>
          <p:nvPr/>
        </p:nvSpPr>
        <p:spPr bwMode="auto">
          <a:xfrm>
            <a:off x="3814763" y="3176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1" name="Rectangle 185"/>
          <p:cNvSpPr>
            <a:spLocks noChangeArrowheads="1"/>
          </p:cNvSpPr>
          <p:nvPr/>
        </p:nvSpPr>
        <p:spPr bwMode="auto">
          <a:xfrm>
            <a:off x="4338638" y="99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86"/>
          <p:cNvSpPr>
            <a:spLocks noChangeArrowheads="1"/>
          </p:cNvSpPr>
          <p:nvPr/>
        </p:nvSpPr>
        <p:spPr bwMode="auto">
          <a:xfrm>
            <a:off x="4386263" y="94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3" name="Rectangle 187"/>
          <p:cNvSpPr>
            <a:spLocks noChangeArrowheads="1"/>
          </p:cNvSpPr>
          <p:nvPr/>
        </p:nvSpPr>
        <p:spPr bwMode="auto">
          <a:xfrm>
            <a:off x="6215063" y="513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88"/>
          <p:cNvSpPr>
            <a:spLocks noChangeArrowheads="1"/>
          </p:cNvSpPr>
          <p:nvPr/>
        </p:nvSpPr>
        <p:spPr bwMode="auto">
          <a:xfrm>
            <a:off x="62626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5" name="Rectangle 189"/>
          <p:cNvSpPr>
            <a:spLocks noChangeArrowheads="1"/>
          </p:cNvSpPr>
          <p:nvPr/>
        </p:nvSpPr>
        <p:spPr bwMode="auto">
          <a:xfrm>
            <a:off x="3414713" y="3700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90"/>
          <p:cNvSpPr>
            <a:spLocks noChangeArrowheads="1"/>
          </p:cNvSpPr>
          <p:nvPr/>
        </p:nvSpPr>
        <p:spPr bwMode="auto">
          <a:xfrm>
            <a:off x="3462338" y="3652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7" name="Rectangle 191"/>
          <p:cNvSpPr>
            <a:spLocks noChangeArrowheads="1"/>
          </p:cNvSpPr>
          <p:nvPr/>
        </p:nvSpPr>
        <p:spPr bwMode="auto">
          <a:xfrm>
            <a:off x="3833813" y="4291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92"/>
          <p:cNvSpPr>
            <a:spLocks noChangeArrowheads="1"/>
          </p:cNvSpPr>
          <p:nvPr/>
        </p:nvSpPr>
        <p:spPr bwMode="auto">
          <a:xfrm>
            <a:off x="38814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Rectangle 193"/>
          <p:cNvSpPr>
            <a:spLocks noChangeArrowheads="1"/>
          </p:cNvSpPr>
          <p:nvPr/>
        </p:nvSpPr>
        <p:spPr bwMode="auto">
          <a:xfrm>
            <a:off x="7424738" y="5014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94"/>
          <p:cNvSpPr>
            <a:spLocks noChangeArrowheads="1"/>
          </p:cNvSpPr>
          <p:nvPr/>
        </p:nvSpPr>
        <p:spPr bwMode="auto">
          <a:xfrm>
            <a:off x="7472363" y="4967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1" name="Rectangle 195"/>
          <p:cNvSpPr>
            <a:spLocks noChangeArrowheads="1"/>
          </p:cNvSpPr>
          <p:nvPr/>
        </p:nvSpPr>
        <p:spPr bwMode="auto">
          <a:xfrm>
            <a:off x="4586288" y="1385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96"/>
          <p:cNvSpPr>
            <a:spLocks noChangeArrowheads="1"/>
          </p:cNvSpPr>
          <p:nvPr/>
        </p:nvSpPr>
        <p:spPr bwMode="auto">
          <a:xfrm>
            <a:off x="4633913" y="134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3" name="Rectangle 197"/>
          <p:cNvSpPr>
            <a:spLocks noChangeArrowheads="1"/>
          </p:cNvSpPr>
          <p:nvPr/>
        </p:nvSpPr>
        <p:spPr bwMode="auto">
          <a:xfrm>
            <a:off x="5386388" y="1033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98"/>
          <p:cNvSpPr>
            <a:spLocks noChangeArrowheads="1"/>
          </p:cNvSpPr>
          <p:nvPr/>
        </p:nvSpPr>
        <p:spPr bwMode="auto">
          <a:xfrm>
            <a:off x="5434013" y="985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5" name="Rectangle 199"/>
          <p:cNvSpPr>
            <a:spLocks noChangeArrowheads="1"/>
          </p:cNvSpPr>
          <p:nvPr/>
        </p:nvSpPr>
        <p:spPr bwMode="auto">
          <a:xfrm>
            <a:off x="1376363" y="480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200"/>
          <p:cNvSpPr>
            <a:spLocks noChangeArrowheads="1"/>
          </p:cNvSpPr>
          <p:nvPr/>
        </p:nvSpPr>
        <p:spPr bwMode="auto">
          <a:xfrm>
            <a:off x="1423988" y="475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7" name="Rectangle 201"/>
          <p:cNvSpPr>
            <a:spLocks noChangeArrowheads="1"/>
          </p:cNvSpPr>
          <p:nvPr/>
        </p:nvSpPr>
        <p:spPr bwMode="auto">
          <a:xfrm>
            <a:off x="6691313" y="5253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202"/>
          <p:cNvSpPr>
            <a:spLocks noChangeArrowheads="1"/>
          </p:cNvSpPr>
          <p:nvPr/>
        </p:nvSpPr>
        <p:spPr bwMode="auto">
          <a:xfrm>
            <a:off x="6738938" y="521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9" name="Rectangle 203"/>
          <p:cNvSpPr>
            <a:spLocks noChangeArrowheads="1"/>
          </p:cNvSpPr>
          <p:nvPr/>
        </p:nvSpPr>
        <p:spPr bwMode="auto">
          <a:xfrm>
            <a:off x="2138363" y="3976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204"/>
          <p:cNvSpPr>
            <a:spLocks noChangeArrowheads="1"/>
          </p:cNvSpPr>
          <p:nvPr/>
        </p:nvSpPr>
        <p:spPr bwMode="auto">
          <a:xfrm>
            <a:off x="2185988" y="3938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1" name="Rectangle 205"/>
          <p:cNvSpPr>
            <a:spLocks noChangeArrowheads="1"/>
          </p:cNvSpPr>
          <p:nvPr/>
        </p:nvSpPr>
        <p:spPr bwMode="auto">
          <a:xfrm>
            <a:off x="4157663" y="5167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Rectangle 206"/>
          <p:cNvSpPr>
            <a:spLocks noChangeArrowheads="1"/>
          </p:cNvSpPr>
          <p:nvPr/>
        </p:nvSpPr>
        <p:spPr bwMode="auto">
          <a:xfrm>
            <a:off x="4205288" y="5119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3" name="Rectangle 208"/>
          <p:cNvSpPr>
            <a:spLocks noChangeArrowheads="1"/>
          </p:cNvSpPr>
          <p:nvPr/>
        </p:nvSpPr>
        <p:spPr bwMode="auto">
          <a:xfrm>
            <a:off x="5491163" y="5148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Rectangle 209"/>
          <p:cNvSpPr>
            <a:spLocks noChangeArrowheads="1"/>
          </p:cNvSpPr>
          <p:nvPr/>
        </p:nvSpPr>
        <p:spPr bwMode="auto">
          <a:xfrm>
            <a:off x="55387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" name="Rectangle 210"/>
          <p:cNvSpPr>
            <a:spLocks noChangeArrowheads="1"/>
          </p:cNvSpPr>
          <p:nvPr/>
        </p:nvSpPr>
        <p:spPr bwMode="auto">
          <a:xfrm>
            <a:off x="7710488" y="4729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Rectangle 211"/>
          <p:cNvSpPr>
            <a:spLocks noChangeArrowheads="1"/>
          </p:cNvSpPr>
          <p:nvPr/>
        </p:nvSpPr>
        <p:spPr bwMode="auto">
          <a:xfrm>
            <a:off x="7758113" y="4681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roup 225"/>
          <p:cNvGrpSpPr/>
          <p:nvPr/>
        </p:nvGrpSpPr>
        <p:grpSpPr>
          <a:xfrm>
            <a:off x="152400" y="4676775"/>
            <a:ext cx="3352800" cy="1800225"/>
            <a:chOff x="152400" y="4676775"/>
            <a:chExt cx="3352800" cy="1800225"/>
          </a:xfrm>
        </p:grpSpPr>
        <p:sp>
          <p:nvSpPr>
            <p:cNvPr id="222" name="Rectangle 221"/>
            <p:cNvSpPr/>
            <p:nvPr/>
          </p:nvSpPr>
          <p:spPr>
            <a:xfrm>
              <a:off x="152400" y="5646003"/>
              <a:ext cx="3352800" cy="830997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81	co-authorship and multi-PI authorship in team science</a:t>
              </a:r>
            </a:p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90	use of collaborative computerized tools to support and enhance team science</a:t>
              </a:r>
            </a:p>
          </p:txBody>
        </p:sp>
        <p:sp>
          <p:nvSpPr>
            <p:cNvPr id="223" name="Freeform 222"/>
            <p:cNvSpPr/>
            <p:nvPr/>
          </p:nvSpPr>
          <p:spPr bwMode="auto">
            <a:xfrm>
              <a:off x="1266825" y="4676775"/>
              <a:ext cx="571500" cy="381000"/>
            </a:xfrm>
            <a:custGeom>
              <a:avLst/>
              <a:gdLst>
                <a:gd name="connsiteX0" fmla="*/ 38100 w 571500"/>
                <a:gd name="connsiteY0" fmla="*/ 19050 h 381000"/>
                <a:gd name="connsiteX1" fmla="*/ 0 w 571500"/>
                <a:gd name="connsiteY1" fmla="*/ 180975 h 381000"/>
                <a:gd name="connsiteX2" fmla="*/ 190500 w 571500"/>
                <a:gd name="connsiteY2" fmla="*/ 381000 h 381000"/>
                <a:gd name="connsiteX3" fmla="*/ 533400 w 571500"/>
                <a:gd name="connsiteY3" fmla="*/ 381000 h 381000"/>
                <a:gd name="connsiteX4" fmla="*/ 571500 w 571500"/>
                <a:gd name="connsiteY4" fmla="*/ 209550 h 381000"/>
                <a:gd name="connsiteX5" fmla="*/ 371475 w 571500"/>
                <a:gd name="connsiteY5" fmla="*/ 123825 h 381000"/>
                <a:gd name="connsiteX6" fmla="*/ 228600 w 571500"/>
                <a:gd name="connsiteY6" fmla="*/ 0 h 381000"/>
                <a:gd name="connsiteX7" fmla="*/ 38100 w 571500"/>
                <a:gd name="connsiteY7" fmla="*/ 1905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1500" h="381000">
                  <a:moveTo>
                    <a:pt x="38100" y="19050"/>
                  </a:moveTo>
                  <a:lnTo>
                    <a:pt x="0" y="180975"/>
                  </a:lnTo>
                  <a:lnTo>
                    <a:pt x="190500" y="381000"/>
                  </a:lnTo>
                  <a:lnTo>
                    <a:pt x="533400" y="381000"/>
                  </a:lnTo>
                  <a:lnTo>
                    <a:pt x="571500" y="209550"/>
                  </a:lnTo>
                  <a:lnTo>
                    <a:pt x="371475" y="123825"/>
                  </a:lnTo>
                  <a:lnTo>
                    <a:pt x="228600" y="0"/>
                  </a:lnTo>
                  <a:lnTo>
                    <a:pt x="38100" y="19050"/>
                  </a:lnTo>
                  <a:close/>
                </a:path>
              </a:pathLst>
            </a:custGeom>
            <a:solidFill>
              <a:srgbClr val="CCFFFF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cxnSp>
          <p:nvCxnSpPr>
            <p:cNvPr id="225" name="Straight Connector 224"/>
            <p:cNvCxnSpPr>
              <a:stCxn id="223" idx="2"/>
            </p:cNvCxnSpPr>
            <p:nvPr/>
          </p:nvCxnSpPr>
          <p:spPr bwMode="auto">
            <a:xfrm flipH="1">
              <a:off x="1295400" y="5057775"/>
              <a:ext cx="161925" cy="5810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3" name="Group 232"/>
          <p:cNvGrpSpPr/>
          <p:nvPr/>
        </p:nvGrpSpPr>
        <p:grpSpPr>
          <a:xfrm>
            <a:off x="5915025" y="838200"/>
            <a:ext cx="2924175" cy="676275"/>
            <a:chOff x="5915025" y="838200"/>
            <a:chExt cx="2924175" cy="676275"/>
          </a:xfrm>
        </p:grpSpPr>
        <p:sp>
          <p:nvSpPr>
            <p:cNvPr id="217" name="Rectangle 216"/>
            <p:cNvSpPr/>
            <p:nvPr/>
          </p:nvSpPr>
          <p:spPr>
            <a:xfrm>
              <a:off x="6705600" y="838200"/>
              <a:ext cx="2133600" cy="461665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58	evaluating and learning from successful teams</a:t>
              </a:r>
              <a:endParaRPr lang="en-US" sz="1200" dirty="0">
                <a:solidFill>
                  <a:srgbClr val="000000"/>
                </a:solidFill>
                <a:latin typeface="Tahoma"/>
              </a:endParaRPr>
            </a:p>
          </p:txBody>
        </p:sp>
        <p:sp>
          <p:nvSpPr>
            <p:cNvPr id="218" name="Freeform 217"/>
            <p:cNvSpPr/>
            <p:nvPr/>
          </p:nvSpPr>
          <p:spPr bwMode="auto">
            <a:xfrm>
              <a:off x="5915025" y="1219200"/>
              <a:ext cx="409575" cy="295275"/>
            </a:xfrm>
            <a:custGeom>
              <a:avLst/>
              <a:gdLst>
                <a:gd name="connsiteX0" fmla="*/ 342900 w 409575"/>
                <a:gd name="connsiteY0" fmla="*/ 0 h 295275"/>
                <a:gd name="connsiteX1" fmla="*/ 95250 w 409575"/>
                <a:gd name="connsiteY1" fmla="*/ 9525 h 295275"/>
                <a:gd name="connsiteX2" fmla="*/ 0 w 409575"/>
                <a:gd name="connsiteY2" fmla="*/ 161925 h 295275"/>
                <a:gd name="connsiteX3" fmla="*/ 104775 w 409575"/>
                <a:gd name="connsiteY3" fmla="*/ 295275 h 295275"/>
                <a:gd name="connsiteX4" fmla="*/ 352425 w 409575"/>
                <a:gd name="connsiteY4" fmla="*/ 247650 h 295275"/>
                <a:gd name="connsiteX5" fmla="*/ 409575 w 409575"/>
                <a:gd name="connsiteY5" fmla="*/ 123825 h 295275"/>
                <a:gd name="connsiteX6" fmla="*/ 342900 w 409575"/>
                <a:gd name="connsiteY6" fmla="*/ 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9575" h="295275">
                  <a:moveTo>
                    <a:pt x="342900" y="0"/>
                  </a:moveTo>
                  <a:lnTo>
                    <a:pt x="95250" y="9525"/>
                  </a:lnTo>
                  <a:lnTo>
                    <a:pt x="0" y="161925"/>
                  </a:lnTo>
                  <a:lnTo>
                    <a:pt x="104775" y="295275"/>
                  </a:lnTo>
                  <a:lnTo>
                    <a:pt x="352425" y="247650"/>
                  </a:lnTo>
                  <a:lnTo>
                    <a:pt x="409575" y="123825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cxnSp>
          <p:nvCxnSpPr>
            <p:cNvPr id="220" name="Straight Connector 219"/>
            <p:cNvCxnSpPr>
              <a:stCxn id="217" idx="1"/>
              <a:endCxn id="218" idx="5"/>
            </p:cNvCxnSpPr>
            <p:nvPr/>
          </p:nvCxnSpPr>
          <p:spPr bwMode="auto">
            <a:xfrm rot="10800000" flipV="1">
              <a:off x="6324600" y="1069033"/>
              <a:ext cx="381000" cy="27399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8" name="Group 207"/>
          <p:cNvGrpSpPr/>
          <p:nvPr/>
        </p:nvGrpSpPr>
        <p:grpSpPr>
          <a:xfrm>
            <a:off x="4191000" y="5133975"/>
            <a:ext cx="4572000" cy="1571625"/>
            <a:chOff x="4191000" y="5133975"/>
            <a:chExt cx="4572000" cy="1571625"/>
          </a:xfrm>
        </p:grpSpPr>
        <p:sp>
          <p:nvSpPr>
            <p:cNvPr id="209" name="Rectangle 208"/>
            <p:cNvSpPr/>
            <p:nvPr/>
          </p:nvSpPr>
          <p:spPr>
            <a:xfrm>
              <a:off x="4191000" y="6243935"/>
              <a:ext cx="4572000" cy="461665"/>
            </a:xfrm>
            <a:prstGeom prst="rect">
              <a:avLst/>
            </a:prstGeom>
            <a:solidFill>
              <a:srgbClr val="FFFF99"/>
            </a:solidFill>
          </p:spPr>
          <p:txBody>
            <a:bodyPr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91	status differences and power dynamics within the team</a:t>
              </a:r>
            </a:p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44	team member interchangeability</a:t>
              </a:r>
            </a:p>
          </p:txBody>
        </p:sp>
        <p:sp>
          <p:nvSpPr>
            <p:cNvPr id="210" name="Freeform 209"/>
            <p:cNvSpPr/>
            <p:nvPr/>
          </p:nvSpPr>
          <p:spPr bwMode="auto">
            <a:xfrm>
              <a:off x="6638925" y="5133975"/>
              <a:ext cx="590550" cy="400050"/>
            </a:xfrm>
            <a:custGeom>
              <a:avLst/>
              <a:gdLst>
                <a:gd name="connsiteX0" fmla="*/ 9525 w 590550"/>
                <a:gd name="connsiteY0" fmla="*/ 47625 h 400050"/>
                <a:gd name="connsiteX1" fmla="*/ 0 w 590550"/>
                <a:gd name="connsiteY1" fmla="*/ 190500 h 400050"/>
                <a:gd name="connsiteX2" fmla="*/ 171450 w 590550"/>
                <a:gd name="connsiteY2" fmla="*/ 342900 h 400050"/>
                <a:gd name="connsiteX3" fmla="*/ 409575 w 590550"/>
                <a:gd name="connsiteY3" fmla="*/ 400050 h 400050"/>
                <a:gd name="connsiteX4" fmla="*/ 590550 w 590550"/>
                <a:gd name="connsiteY4" fmla="*/ 342900 h 400050"/>
                <a:gd name="connsiteX5" fmla="*/ 523875 w 590550"/>
                <a:gd name="connsiteY5" fmla="*/ 190500 h 400050"/>
                <a:gd name="connsiteX6" fmla="*/ 323850 w 590550"/>
                <a:gd name="connsiteY6" fmla="*/ 152400 h 400050"/>
                <a:gd name="connsiteX7" fmla="*/ 190500 w 590550"/>
                <a:gd name="connsiteY7" fmla="*/ 0 h 400050"/>
                <a:gd name="connsiteX8" fmla="*/ 9525 w 590550"/>
                <a:gd name="connsiteY8" fmla="*/ 47625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0550" h="400050">
                  <a:moveTo>
                    <a:pt x="9525" y="47625"/>
                  </a:moveTo>
                  <a:lnTo>
                    <a:pt x="0" y="190500"/>
                  </a:lnTo>
                  <a:lnTo>
                    <a:pt x="171450" y="342900"/>
                  </a:lnTo>
                  <a:lnTo>
                    <a:pt x="409575" y="400050"/>
                  </a:lnTo>
                  <a:lnTo>
                    <a:pt x="590550" y="342900"/>
                  </a:lnTo>
                  <a:lnTo>
                    <a:pt x="523875" y="190500"/>
                  </a:lnTo>
                  <a:lnTo>
                    <a:pt x="323850" y="152400"/>
                  </a:lnTo>
                  <a:lnTo>
                    <a:pt x="190500" y="0"/>
                  </a:lnTo>
                  <a:lnTo>
                    <a:pt x="9525" y="47625"/>
                  </a:lnTo>
                  <a:close/>
                </a:path>
              </a:pathLst>
            </a:cu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cxnSp>
          <p:nvCxnSpPr>
            <p:cNvPr id="211" name="Straight Connector 210"/>
            <p:cNvCxnSpPr>
              <a:stCxn id="210" idx="4"/>
            </p:cNvCxnSpPr>
            <p:nvPr/>
          </p:nvCxnSpPr>
          <p:spPr bwMode="auto">
            <a:xfrm>
              <a:off x="7229475" y="5476875"/>
              <a:ext cx="923925" cy="3143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 bwMode="auto">
            <a:xfrm rot="5400000">
              <a:off x="7848600" y="5943600"/>
              <a:ext cx="45720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3" name="Group 212"/>
          <p:cNvGrpSpPr/>
          <p:nvPr/>
        </p:nvGrpSpPr>
        <p:grpSpPr>
          <a:xfrm>
            <a:off x="4800600" y="5343525"/>
            <a:ext cx="2927404" cy="724674"/>
            <a:chOff x="4800600" y="5343525"/>
            <a:chExt cx="2927404" cy="724674"/>
          </a:xfrm>
        </p:grpSpPr>
        <p:sp>
          <p:nvSpPr>
            <p:cNvPr id="214" name="Freeform 213"/>
            <p:cNvSpPr/>
            <p:nvPr/>
          </p:nvSpPr>
          <p:spPr bwMode="auto">
            <a:xfrm>
              <a:off x="6400800" y="5343525"/>
              <a:ext cx="295275" cy="295275"/>
            </a:xfrm>
            <a:custGeom>
              <a:avLst/>
              <a:gdLst>
                <a:gd name="connsiteX0" fmla="*/ 0 w 295275"/>
                <a:gd name="connsiteY0" fmla="*/ 19050 h 295275"/>
                <a:gd name="connsiteX1" fmla="*/ 0 w 295275"/>
                <a:gd name="connsiteY1" fmla="*/ 180975 h 295275"/>
                <a:gd name="connsiteX2" fmla="*/ 133350 w 295275"/>
                <a:gd name="connsiteY2" fmla="*/ 295275 h 295275"/>
                <a:gd name="connsiteX3" fmla="*/ 295275 w 295275"/>
                <a:gd name="connsiteY3" fmla="*/ 228600 h 295275"/>
                <a:gd name="connsiteX4" fmla="*/ 266700 w 295275"/>
                <a:gd name="connsiteY4" fmla="*/ 66675 h 295275"/>
                <a:gd name="connsiteX5" fmla="*/ 142875 w 295275"/>
                <a:gd name="connsiteY5" fmla="*/ 0 h 295275"/>
                <a:gd name="connsiteX6" fmla="*/ 0 w 295275"/>
                <a:gd name="connsiteY6" fmla="*/ 1905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275" h="295275">
                  <a:moveTo>
                    <a:pt x="0" y="19050"/>
                  </a:moveTo>
                  <a:lnTo>
                    <a:pt x="0" y="180975"/>
                  </a:lnTo>
                  <a:lnTo>
                    <a:pt x="133350" y="295275"/>
                  </a:lnTo>
                  <a:lnTo>
                    <a:pt x="295275" y="228600"/>
                  </a:lnTo>
                  <a:lnTo>
                    <a:pt x="266700" y="66675"/>
                  </a:lnTo>
                  <a:lnTo>
                    <a:pt x="142875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4800600" y="5791200"/>
              <a:ext cx="2927404" cy="276999"/>
            </a:xfrm>
            <a:prstGeom prst="rect">
              <a:avLst/>
            </a:prstGeom>
            <a:solidFill>
              <a:srgbClr val="FFFF99"/>
            </a:solidFill>
          </p:spPr>
          <p:txBody>
            <a:bodyPr wrap="none">
              <a:spAutoFit/>
            </a:bodyPr>
            <a:lstStyle/>
            <a:p>
              <a:pPr marL="341313" indent="-341313">
                <a:tabLst>
                  <a:tab pos="231775" algn="r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Tahoma"/>
                </a:rPr>
                <a:t>	6	heterogeneity of team membership</a:t>
              </a:r>
            </a:p>
          </p:txBody>
        </p:sp>
        <p:cxnSp>
          <p:nvCxnSpPr>
            <p:cNvPr id="216" name="Straight Connector 215"/>
            <p:cNvCxnSpPr>
              <a:stCxn id="214" idx="2"/>
            </p:cNvCxnSpPr>
            <p:nvPr/>
          </p:nvCxnSpPr>
          <p:spPr bwMode="auto">
            <a:xfrm flipH="1">
              <a:off x="6477000" y="5638800"/>
              <a:ext cx="5715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Conceptually </a:t>
            </a:r>
            <a:r>
              <a:rPr lang="en-US" sz="2400" u="sng" dirty="0" smtClean="0"/>
              <a:t>different</a:t>
            </a:r>
            <a:r>
              <a:rPr lang="en-US" sz="2400" dirty="0" smtClean="0"/>
              <a:t> outcomes are </a:t>
            </a:r>
            <a:r>
              <a:rPr lang="en-US" sz="2400" u="sng" dirty="0" smtClean="0"/>
              <a:t>further apart</a:t>
            </a:r>
            <a:endParaRPr lang="en-US" sz="2400" u="sng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3414713" y="5443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462338" y="5405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929313" y="1214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5976938" y="11763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577013" y="2014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6624638" y="1976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3452813" y="1690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3500438" y="16525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738313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1785938" y="47196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6491288" y="54625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6538913" y="5424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5948363" y="2938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5995988" y="28908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5681663" y="1281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5729288" y="1233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77581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7805738" y="37861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9"/>
          <p:cNvSpPr>
            <a:spLocks noChangeArrowheads="1"/>
          </p:cNvSpPr>
          <p:nvPr/>
        </p:nvSpPr>
        <p:spPr bwMode="auto">
          <a:xfrm>
            <a:off x="2500313" y="2538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40"/>
          <p:cNvSpPr>
            <a:spLocks noChangeArrowheads="1"/>
          </p:cNvSpPr>
          <p:nvPr/>
        </p:nvSpPr>
        <p:spPr bwMode="auto">
          <a:xfrm>
            <a:off x="2547938" y="2490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6491288" y="31003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>
            <a:off x="6538913" y="3062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tangle 43"/>
          <p:cNvSpPr>
            <a:spLocks noChangeArrowheads="1"/>
          </p:cNvSpPr>
          <p:nvPr/>
        </p:nvSpPr>
        <p:spPr bwMode="auto">
          <a:xfrm>
            <a:off x="14716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44"/>
          <p:cNvSpPr>
            <a:spLocks noChangeArrowheads="1"/>
          </p:cNvSpPr>
          <p:nvPr/>
        </p:nvSpPr>
        <p:spPr bwMode="auto">
          <a:xfrm>
            <a:off x="1519238" y="3786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45"/>
          <p:cNvSpPr>
            <a:spLocks noChangeArrowheads="1"/>
          </p:cNvSpPr>
          <p:nvPr/>
        </p:nvSpPr>
        <p:spPr bwMode="auto">
          <a:xfrm>
            <a:off x="6519863" y="1604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6567488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47"/>
          <p:cNvSpPr>
            <a:spLocks noChangeArrowheads="1"/>
          </p:cNvSpPr>
          <p:nvPr/>
        </p:nvSpPr>
        <p:spPr bwMode="auto">
          <a:xfrm>
            <a:off x="7434263" y="3662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8"/>
          <p:cNvSpPr>
            <a:spLocks noChangeArrowheads="1"/>
          </p:cNvSpPr>
          <p:nvPr/>
        </p:nvSpPr>
        <p:spPr bwMode="auto">
          <a:xfrm>
            <a:off x="7481888" y="3614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Rectangle 49"/>
          <p:cNvSpPr>
            <a:spLocks noChangeArrowheads="1"/>
          </p:cNvSpPr>
          <p:nvPr/>
        </p:nvSpPr>
        <p:spPr bwMode="auto">
          <a:xfrm>
            <a:off x="862013" y="2119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909638" y="2071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2976563" y="5491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2"/>
          <p:cNvSpPr>
            <a:spLocks noChangeArrowheads="1"/>
          </p:cNvSpPr>
          <p:nvPr/>
        </p:nvSpPr>
        <p:spPr bwMode="auto">
          <a:xfrm>
            <a:off x="3024188" y="544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48339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48815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auto">
          <a:xfrm>
            <a:off x="6234113" y="1938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628173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766763" y="3529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8"/>
          <p:cNvSpPr>
            <a:spLocks noChangeArrowheads="1"/>
          </p:cNvSpPr>
          <p:nvPr/>
        </p:nvSpPr>
        <p:spPr bwMode="auto">
          <a:xfrm>
            <a:off x="814388" y="3481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7996238" y="37480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60"/>
          <p:cNvSpPr>
            <a:spLocks noChangeArrowheads="1"/>
          </p:cNvSpPr>
          <p:nvPr/>
        </p:nvSpPr>
        <p:spPr bwMode="auto">
          <a:xfrm>
            <a:off x="8043863" y="3709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5910263" y="5357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62"/>
          <p:cNvSpPr>
            <a:spLocks noChangeArrowheads="1"/>
          </p:cNvSpPr>
          <p:nvPr/>
        </p:nvSpPr>
        <p:spPr bwMode="auto">
          <a:xfrm>
            <a:off x="5957888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tangle 63"/>
          <p:cNvSpPr>
            <a:spLocks noChangeArrowheads="1"/>
          </p:cNvSpPr>
          <p:nvPr/>
        </p:nvSpPr>
        <p:spPr bwMode="auto">
          <a:xfrm>
            <a:off x="3871913" y="22907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4"/>
          <p:cNvSpPr>
            <a:spLocks noChangeArrowheads="1"/>
          </p:cNvSpPr>
          <p:nvPr/>
        </p:nvSpPr>
        <p:spPr bwMode="auto">
          <a:xfrm>
            <a:off x="3919538" y="2243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tangle 65"/>
          <p:cNvSpPr>
            <a:spLocks noChangeArrowheads="1"/>
          </p:cNvSpPr>
          <p:nvPr/>
        </p:nvSpPr>
        <p:spPr bwMode="auto">
          <a:xfrm>
            <a:off x="6672263" y="487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6"/>
          <p:cNvSpPr>
            <a:spLocks noChangeArrowheads="1"/>
          </p:cNvSpPr>
          <p:nvPr/>
        </p:nvSpPr>
        <p:spPr bwMode="auto">
          <a:xfrm>
            <a:off x="6719888" y="483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7215188" y="44719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68"/>
          <p:cNvSpPr>
            <a:spLocks noChangeArrowheads="1"/>
          </p:cNvSpPr>
          <p:nvPr/>
        </p:nvSpPr>
        <p:spPr bwMode="auto">
          <a:xfrm>
            <a:off x="7262813" y="4433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69"/>
          <p:cNvSpPr>
            <a:spLocks noChangeArrowheads="1"/>
          </p:cNvSpPr>
          <p:nvPr/>
        </p:nvSpPr>
        <p:spPr bwMode="auto">
          <a:xfrm>
            <a:off x="2290763" y="4814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70"/>
          <p:cNvSpPr>
            <a:spLocks noChangeArrowheads="1"/>
          </p:cNvSpPr>
          <p:nvPr/>
        </p:nvSpPr>
        <p:spPr bwMode="auto">
          <a:xfrm>
            <a:off x="2338388" y="4776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6872288" y="4986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72"/>
          <p:cNvSpPr>
            <a:spLocks noChangeArrowheads="1"/>
          </p:cNvSpPr>
          <p:nvPr/>
        </p:nvSpPr>
        <p:spPr bwMode="auto">
          <a:xfrm>
            <a:off x="6919913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tangle 73"/>
          <p:cNvSpPr>
            <a:spLocks noChangeArrowheads="1"/>
          </p:cNvSpPr>
          <p:nvPr/>
        </p:nvSpPr>
        <p:spPr bwMode="auto">
          <a:xfrm>
            <a:off x="6176963" y="562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6224588" y="557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7348538" y="2614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76"/>
          <p:cNvSpPr>
            <a:spLocks noChangeArrowheads="1"/>
          </p:cNvSpPr>
          <p:nvPr/>
        </p:nvSpPr>
        <p:spPr bwMode="auto">
          <a:xfrm>
            <a:off x="7396163" y="2566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tangle 77"/>
          <p:cNvSpPr>
            <a:spLocks noChangeArrowheads="1"/>
          </p:cNvSpPr>
          <p:nvPr/>
        </p:nvSpPr>
        <p:spPr bwMode="auto">
          <a:xfrm>
            <a:off x="4767263" y="1900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814888" y="1862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79"/>
          <p:cNvSpPr>
            <a:spLocks noChangeArrowheads="1"/>
          </p:cNvSpPr>
          <p:nvPr/>
        </p:nvSpPr>
        <p:spPr bwMode="auto">
          <a:xfrm>
            <a:off x="5957888" y="2728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80"/>
          <p:cNvSpPr>
            <a:spLocks noChangeArrowheads="1"/>
          </p:cNvSpPr>
          <p:nvPr/>
        </p:nvSpPr>
        <p:spPr bwMode="auto">
          <a:xfrm>
            <a:off x="6005513" y="2681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81"/>
          <p:cNvSpPr>
            <a:spLocks noChangeArrowheads="1"/>
          </p:cNvSpPr>
          <p:nvPr/>
        </p:nvSpPr>
        <p:spPr bwMode="auto">
          <a:xfrm>
            <a:off x="3157538" y="4748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2"/>
          <p:cNvSpPr>
            <a:spLocks noChangeArrowheads="1"/>
          </p:cNvSpPr>
          <p:nvPr/>
        </p:nvSpPr>
        <p:spPr bwMode="auto">
          <a:xfrm>
            <a:off x="3205163" y="4700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83"/>
          <p:cNvSpPr>
            <a:spLocks noChangeArrowheads="1"/>
          </p:cNvSpPr>
          <p:nvPr/>
        </p:nvSpPr>
        <p:spPr bwMode="auto">
          <a:xfrm>
            <a:off x="3309938" y="1223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84"/>
          <p:cNvSpPr>
            <a:spLocks noChangeArrowheads="1"/>
          </p:cNvSpPr>
          <p:nvPr/>
        </p:nvSpPr>
        <p:spPr bwMode="auto">
          <a:xfrm>
            <a:off x="3357563" y="1176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85"/>
          <p:cNvSpPr>
            <a:spLocks noChangeArrowheads="1"/>
          </p:cNvSpPr>
          <p:nvPr/>
        </p:nvSpPr>
        <p:spPr bwMode="auto">
          <a:xfrm>
            <a:off x="1862138" y="2690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86"/>
          <p:cNvSpPr>
            <a:spLocks noChangeArrowheads="1"/>
          </p:cNvSpPr>
          <p:nvPr/>
        </p:nvSpPr>
        <p:spPr bwMode="auto">
          <a:xfrm>
            <a:off x="1909763" y="2643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tangle 87"/>
          <p:cNvSpPr>
            <a:spLocks noChangeArrowheads="1"/>
          </p:cNvSpPr>
          <p:nvPr/>
        </p:nvSpPr>
        <p:spPr bwMode="auto">
          <a:xfrm>
            <a:off x="7243763" y="43957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8"/>
          <p:cNvSpPr>
            <a:spLocks noChangeArrowheads="1"/>
          </p:cNvSpPr>
          <p:nvPr/>
        </p:nvSpPr>
        <p:spPr bwMode="auto">
          <a:xfrm>
            <a:off x="7291388" y="4357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5" name="Rectangle 89"/>
          <p:cNvSpPr>
            <a:spLocks noChangeArrowheads="1"/>
          </p:cNvSpPr>
          <p:nvPr/>
        </p:nvSpPr>
        <p:spPr bwMode="auto">
          <a:xfrm>
            <a:off x="3614738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90"/>
          <p:cNvSpPr>
            <a:spLocks noChangeArrowheads="1"/>
          </p:cNvSpPr>
          <p:nvPr/>
        </p:nvSpPr>
        <p:spPr bwMode="auto">
          <a:xfrm>
            <a:off x="3662363" y="4719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" name="Rectangle 91"/>
          <p:cNvSpPr>
            <a:spLocks noChangeArrowheads="1"/>
          </p:cNvSpPr>
          <p:nvPr/>
        </p:nvSpPr>
        <p:spPr bwMode="auto">
          <a:xfrm>
            <a:off x="1576388" y="3014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92"/>
          <p:cNvSpPr>
            <a:spLocks noChangeArrowheads="1"/>
          </p:cNvSpPr>
          <p:nvPr/>
        </p:nvSpPr>
        <p:spPr bwMode="auto">
          <a:xfrm>
            <a:off x="1624013" y="2967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Rectangle 93"/>
          <p:cNvSpPr>
            <a:spLocks noChangeArrowheads="1"/>
          </p:cNvSpPr>
          <p:nvPr/>
        </p:nvSpPr>
        <p:spPr bwMode="auto">
          <a:xfrm>
            <a:off x="7920038" y="3195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94"/>
          <p:cNvSpPr>
            <a:spLocks noChangeArrowheads="1"/>
          </p:cNvSpPr>
          <p:nvPr/>
        </p:nvSpPr>
        <p:spPr bwMode="auto">
          <a:xfrm>
            <a:off x="7967663" y="3157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" name="Rectangle 95"/>
          <p:cNvSpPr>
            <a:spLocks noChangeArrowheads="1"/>
          </p:cNvSpPr>
          <p:nvPr/>
        </p:nvSpPr>
        <p:spPr bwMode="auto">
          <a:xfrm>
            <a:off x="1195388" y="3643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96"/>
          <p:cNvSpPr>
            <a:spLocks noChangeArrowheads="1"/>
          </p:cNvSpPr>
          <p:nvPr/>
        </p:nvSpPr>
        <p:spPr bwMode="auto">
          <a:xfrm>
            <a:off x="1243013" y="3595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" name="Rectangle 97"/>
          <p:cNvSpPr>
            <a:spLocks noChangeArrowheads="1"/>
          </p:cNvSpPr>
          <p:nvPr/>
        </p:nvSpPr>
        <p:spPr bwMode="auto">
          <a:xfrm>
            <a:off x="6977063" y="4900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8"/>
          <p:cNvSpPr>
            <a:spLocks noChangeArrowheads="1"/>
          </p:cNvSpPr>
          <p:nvPr/>
        </p:nvSpPr>
        <p:spPr bwMode="auto">
          <a:xfrm>
            <a:off x="7024688" y="4852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Rectangle 99"/>
          <p:cNvSpPr>
            <a:spLocks noChangeArrowheads="1"/>
          </p:cNvSpPr>
          <p:nvPr/>
        </p:nvSpPr>
        <p:spPr bwMode="auto">
          <a:xfrm>
            <a:off x="5195888" y="4100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100"/>
          <p:cNvSpPr>
            <a:spLocks noChangeArrowheads="1"/>
          </p:cNvSpPr>
          <p:nvPr/>
        </p:nvSpPr>
        <p:spPr bwMode="auto">
          <a:xfrm>
            <a:off x="5243513" y="4052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Rectangle 101"/>
          <p:cNvSpPr>
            <a:spLocks noChangeArrowheads="1"/>
          </p:cNvSpPr>
          <p:nvPr/>
        </p:nvSpPr>
        <p:spPr bwMode="auto">
          <a:xfrm>
            <a:off x="4538663" y="37671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102"/>
          <p:cNvSpPr>
            <a:spLocks noChangeArrowheads="1"/>
          </p:cNvSpPr>
          <p:nvPr/>
        </p:nvSpPr>
        <p:spPr bwMode="auto">
          <a:xfrm>
            <a:off x="4586288" y="3729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" name="Rectangle 103"/>
          <p:cNvSpPr>
            <a:spLocks noChangeArrowheads="1"/>
          </p:cNvSpPr>
          <p:nvPr/>
        </p:nvSpPr>
        <p:spPr bwMode="auto">
          <a:xfrm>
            <a:off x="7319963" y="3338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104"/>
          <p:cNvSpPr>
            <a:spLocks noChangeArrowheads="1"/>
          </p:cNvSpPr>
          <p:nvPr/>
        </p:nvSpPr>
        <p:spPr bwMode="auto">
          <a:xfrm>
            <a:off x="7367588" y="3290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" name="Rectangle 105"/>
          <p:cNvSpPr>
            <a:spLocks noChangeArrowheads="1"/>
          </p:cNvSpPr>
          <p:nvPr/>
        </p:nvSpPr>
        <p:spPr bwMode="auto">
          <a:xfrm>
            <a:off x="5948363" y="5634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106"/>
          <p:cNvSpPr>
            <a:spLocks noChangeArrowheads="1"/>
          </p:cNvSpPr>
          <p:nvPr/>
        </p:nvSpPr>
        <p:spPr bwMode="auto">
          <a:xfrm>
            <a:off x="5995988" y="5595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" name="Rectangle 107"/>
          <p:cNvSpPr>
            <a:spLocks noChangeArrowheads="1"/>
          </p:cNvSpPr>
          <p:nvPr/>
        </p:nvSpPr>
        <p:spPr bwMode="auto">
          <a:xfrm>
            <a:off x="6910388" y="5395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108"/>
          <p:cNvSpPr>
            <a:spLocks noChangeArrowheads="1"/>
          </p:cNvSpPr>
          <p:nvPr/>
        </p:nvSpPr>
        <p:spPr bwMode="auto">
          <a:xfrm>
            <a:off x="6958013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" name="Rectangle 109"/>
          <p:cNvSpPr>
            <a:spLocks noChangeArrowheads="1"/>
          </p:cNvSpPr>
          <p:nvPr/>
        </p:nvSpPr>
        <p:spPr bwMode="auto">
          <a:xfrm>
            <a:off x="25003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0"/>
          <p:cNvSpPr>
            <a:spLocks noChangeArrowheads="1"/>
          </p:cNvSpPr>
          <p:nvPr/>
        </p:nvSpPr>
        <p:spPr bwMode="auto">
          <a:xfrm>
            <a:off x="25479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Rectangle 111"/>
          <p:cNvSpPr>
            <a:spLocks noChangeArrowheads="1"/>
          </p:cNvSpPr>
          <p:nvPr/>
        </p:nvSpPr>
        <p:spPr bwMode="auto">
          <a:xfrm>
            <a:off x="5538788" y="1500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12"/>
          <p:cNvSpPr>
            <a:spLocks noChangeArrowheads="1"/>
          </p:cNvSpPr>
          <p:nvPr/>
        </p:nvSpPr>
        <p:spPr bwMode="auto">
          <a:xfrm>
            <a:off x="5586413" y="1462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Rectangle 113"/>
          <p:cNvSpPr>
            <a:spLocks noChangeArrowheads="1"/>
          </p:cNvSpPr>
          <p:nvPr/>
        </p:nvSpPr>
        <p:spPr bwMode="auto">
          <a:xfrm>
            <a:off x="5205413" y="5062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14"/>
          <p:cNvSpPr>
            <a:spLocks noChangeArrowheads="1"/>
          </p:cNvSpPr>
          <p:nvPr/>
        </p:nvSpPr>
        <p:spPr bwMode="auto">
          <a:xfrm>
            <a:off x="5253038" y="5024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" name="Rectangle 115"/>
          <p:cNvSpPr>
            <a:spLocks noChangeArrowheads="1"/>
          </p:cNvSpPr>
          <p:nvPr/>
        </p:nvSpPr>
        <p:spPr bwMode="auto">
          <a:xfrm>
            <a:off x="5300663" y="5224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6"/>
          <p:cNvSpPr>
            <a:spLocks noChangeArrowheads="1"/>
          </p:cNvSpPr>
          <p:nvPr/>
        </p:nvSpPr>
        <p:spPr bwMode="auto">
          <a:xfrm>
            <a:off x="5348288" y="5176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" name="Rectangle 117"/>
          <p:cNvSpPr>
            <a:spLocks noChangeArrowheads="1"/>
          </p:cNvSpPr>
          <p:nvPr/>
        </p:nvSpPr>
        <p:spPr bwMode="auto">
          <a:xfrm>
            <a:off x="5233988" y="4681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18"/>
          <p:cNvSpPr>
            <a:spLocks noChangeArrowheads="1"/>
          </p:cNvSpPr>
          <p:nvPr/>
        </p:nvSpPr>
        <p:spPr bwMode="auto">
          <a:xfrm>
            <a:off x="5281613" y="4643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" name="Rectangle 119"/>
          <p:cNvSpPr>
            <a:spLocks noChangeArrowheads="1"/>
          </p:cNvSpPr>
          <p:nvPr/>
        </p:nvSpPr>
        <p:spPr bwMode="auto">
          <a:xfrm>
            <a:off x="5900738" y="1595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120"/>
          <p:cNvSpPr>
            <a:spLocks noChangeArrowheads="1"/>
          </p:cNvSpPr>
          <p:nvPr/>
        </p:nvSpPr>
        <p:spPr bwMode="auto">
          <a:xfrm>
            <a:off x="5948363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" name="Rectangle 121"/>
          <p:cNvSpPr>
            <a:spLocks noChangeArrowheads="1"/>
          </p:cNvSpPr>
          <p:nvPr/>
        </p:nvSpPr>
        <p:spPr bwMode="auto">
          <a:xfrm>
            <a:off x="7405688" y="4081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22"/>
          <p:cNvSpPr>
            <a:spLocks noChangeArrowheads="1"/>
          </p:cNvSpPr>
          <p:nvPr/>
        </p:nvSpPr>
        <p:spPr bwMode="auto">
          <a:xfrm>
            <a:off x="7453313" y="4033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" name="Rectangle 123"/>
          <p:cNvSpPr>
            <a:spLocks noChangeArrowheads="1"/>
          </p:cNvSpPr>
          <p:nvPr/>
        </p:nvSpPr>
        <p:spPr bwMode="auto">
          <a:xfrm>
            <a:off x="7015163" y="1947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24"/>
          <p:cNvSpPr>
            <a:spLocks noChangeArrowheads="1"/>
          </p:cNvSpPr>
          <p:nvPr/>
        </p:nvSpPr>
        <p:spPr bwMode="auto">
          <a:xfrm>
            <a:off x="706278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" name="Rectangle 125"/>
          <p:cNvSpPr>
            <a:spLocks noChangeArrowheads="1"/>
          </p:cNvSpPr>
          <p:nvPr/>
        </p:nvSpPr>
        <p:spPr bwMode="auto">
          <a:xfrm>
            <a:off x="6415088" y="3443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26"/>
          <p:cNvSpPr>
            <a:spLocks noChangeArrowheads="1"/>
          </p:cNvSpPr>
          <p:nvPr/>
        </p:nvSpPr>
        <p:spPr bwMode="auto">
          <a:xfrm>
            <a:off x="6462713" y="3405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" name="Rectangle 127"/>
          <p:cNvSpPr>
            <a:spLocks noChangeArrowheads="1"/>
          </p:cNvSpPr>
          <p:nvPr/>
        </p:nvSpPr>
        <p:spPr bwMode="auto">
          <a:xfrm>
            <a:off x="4986338" y="33099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128"/>
          <p:cNvSpPr>
            <a:spLocks noChangeArrowheads="1"/>
          </p:cNvSpPr>
          <p:nvPr/>
        </p:nvSpPr>
        <p:spPr bwMode="auto">
          <a:xfrm>
            <a:off x="5033963" y="3271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" name="Rectangle 129"/>
          <p:cNvSpPr>
            <a:spLocks noChangeArrowheads="1"/>
          </p:cNvSpPr>
          <p:nvPr/>
        </p:nvSpPr>
        <p:spPr bwMode="auto">
          <a:xfrm>
            <a:off x="3700463" y="3881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130"/>
          <p:cNvSpPr>
            <a:spLocks noChangeArrowheads="1"/>
          </p:cNvSpPr>
          <p:nvPr/>
        </p:nvSpPr>
        <p:spPr bwMode="auto">
          <a:xfrm>
            <a:off x="3748088" y="3843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7" name="Rectangle 131"/>
          <p:cNvSpPr>
            <a:spLocks noChangeArrowheads="1"/>
          </p:cNvSpPr>
          <p:nvPr/>
        </p:nvSpPr>
        <p:spPr bwMode="auto">
          <a:xfrm>
            <a:off x="7367588" y="2862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32"/>
          <p:cNvSpPr>
            <a:spLocks noChangeArrowheads="1"/>
          </p:cNvSpPr>
          <p:nvPr/>
        </p:nvSpPr>
        <p:spPr bwMode="auto">
          <a:xfrm>
            <a:off x="7415213" y="2814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" name="Rectangle 133"/>
          <p:cNvSpPr>
            <a:spLocks noChangeArrowheads="1"/>
          </p:cNvSpPr>
          <p:nvPr/>
        </p:nvSpPr>
        <p:spPr bwMode="auto">
          <a:xfrm>
            <a:off x="7824788" y="2662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34"/>
          <p:cNvSpPr>
            <a:spLocks noChangeArrowheads="1"/>
          </p:cNvSpPr>
          <p:nvPr/>
        </p:nvSpPr>
        <p:spPr bwMode="auto">
          <a:xfrm>
            <a:off x="7872413" y="2624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1" name="Rectangle 135"/>
          <p:cNvSpPr>
            <a:spLocks noChangeArrowheads="1"/>
          </p:cNvSpPr>
          <p:nvPr/>
        </p:nvSpPr>
        <p:spPr bwMode="auto">
          <a:xfrm>
            <a:off x="6005513" y="132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36"/>
          <p:cNvSpPr>
            <a:spLocks noChangeArrowheads="1"/>
          </p:cNvSpPr>
          <p:nvPr/>
        </p:nvSpPr>
        <p:spPr bwMode="auto">
          <a:xfrm>
            <a:off x="6053138" y="129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" name="Rectangle 137"/>
          <p:cNvSpPr>
            <a:spLocks noChangeArrowheads="1"/>
          </p:cNvSpPr>
          <p:nvPr/>
        </p:nvSpPr>
        <p:spPr bwMode="auto">
          <a:xfrm>
            <a:off x="747713" y="3167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38"/>
          <p:cNvSpPr>
            <a:spLocks noChangeArrowheads="1"/>
          </p:cNvSpPr>
          <p:nvPr/>
        </p:nvSpPr>
        <p:spPr bwMode="auto">
          <a:xfrm>
            <a:off x="795338" y="3119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5" name="Rectangle 139"/>
          <p:cNvSpPr>
            <a:spLocks noChangeArrowheads="1"/>
          </p:cNvSpPr>
          <p:nvPr/>
        </p:nvSpPr>
        <p:spPr bwMode="auto">
          <a:xfrm>
            <a:off x="7034213" y="5205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40"/>
          <p:cNvSpPr>
            <a:spLocks noChangeArrowheads="1"/>
          </p:cNvSpPr>
          <p:nvPr/>
        </p:nvSpPr>
        <p:spPr bwMode="auto">
          <a:xfrm>
            <a:off x="7081838" y="515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7" name="Rectangle 141"/>
          <p:cNvSpPr>
            <a:spLocks noChangeArrowheads="1"/>
          </p:cNvSpPr>
          <p:nvPr/>
        </p:nvSpPr>
        <p:spPr bwMode="auto">
          <a:xfrm>
            <a:off x="4795838" y="5348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142"/>
          <p:cNvSpPr>
            <a:spLocks noChangeArrowheads="1"/>
          </p:cNvSpPr>
          <p:nvPr/>
        </p:nvSpPr>
        <p:spPr bwMode="auto">
          <a:xfrm>
            <a:off x="4843463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9" name="Rectangle 143"/>
          <p:cNvSpPr>
            <a:spLocks noChangeArrowheads="1"/>
          </p:cNvSpPr>
          <p:nvPr/>
        </p:nvSpPr>
        <p:spPr bwMode="auto">
          <a:xfrm>
            <a:off x="1547813" y="1557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44"/>
          <p:cNvSpPr>
            <a:spLocks noChangeArrowheads="1"/>
          </p:cNvSpPr>
          <p:nvPr/>
        </p:nvSpPr>
        <p:spPr bwMode="auto">
          <a:xfrm>
            <a:off x="1595438" y="1519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1" name="Rectangle 145"/>
          <p:cNvSpPr>
            <a:spLocks noChangeArrowheads="1"/>
          </p:cNvSpPr>
          <p:nvPr/>
        </p:nvSpPr>
        <p:spPr bwMode="auto">
          <a:xfrm>
            <a:off x="6453188" y="181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46"/>
          <p:cNvSpPr>
            <a:spLocks noChangeArrowheads="1"/>
          </p:cNvSpPr>
          <p:nvPr/>
        </p:nvSpPr>
        <p:spPr bwMode="auto">
          <a:xfrm>
            <a:off x="6500813" y="176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" name="Rectangle 147"/>
          <p:cNvSpPr>
            <a:spLocks noChangeArrowheads="1"/>
          </p:cNvSpPr>
          <p:nvPr/>
        </p:nvSpPr>
        <p:spPr bwMode="auto">
          <a:xfrm>
            <a:off x="32242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48"/>
          <p:cNvSpPr>
            <a:spLocks noChangeArrowheads="1"/>
          </p:cNvSpPr>
          <p:nvPr/>
        </p:nvSpPr>
        <p:spPr bwMode="auto">
          <a:xfrm>
            <a:off x="32718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Rectangle 149"/>
          <p:cNvSpPr>
            <a:spLocks noChangeArrowheads="1"/>
          </p:cNvSpPr>
          <p:nvPr/>
        </p:nvSpPr>
        <p:spPr bwMode="auto">
          <a:xfrm>
            <a:off x="5500688" y="118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150"/>
          <p:cNvSpPr>
            <a:spLocks noChangeArrowheads="1"/>
          </p:cNvSpPr>
          <p:nvPr/>
        </p:nvSpPr>
        <p:spPr bwMode="auto">
          <a:xfrm>
            <a:off x="5548313" y="113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7" name="Rectangle 151"/>
          <p:cNvSpPr>
            <a:spLocks noChangeArrowheads="1"/>
          </p:cNvSpPr>
          <p:nvPr/>
        </p:nvSpPr>
        <p:spPr bwMode="auto">
          <a:xfrm>
            <a:off x="3624263" y="499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52"/>
          <p:cNvSpPr>
            <a:spLocks noChangeArrowheads="1"/>
          </p:cNvSpPr>
          <p:nvPr/>
        </p:nvSpPr>
        <p:spPr bwMode="auto">
          <a:xfrm>
            <a:off x="3671888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9" name="Rectangle 153"/>
          <p:cNvSpPr>
            <a:spLocks noChangeArrowheads="1"/>
          </p:cNvSpPr>
          <p:nvPr/>
        </p:nvSpPr>
        <p:spPr bwMode="auto">
          <a:xfrm>
            <a:off x="4872038" y="2900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154"/>
          <p:cNvSpPr>
            <a:spLocks noChangeArrowheads="1"/>
          </p:cNvSpPr>
          <p:nvPr/>
        </p:nvSpPr>
        <p:spPr bwMode="auto">
          <a:xfrm>
            <a:off x="4919663" y="2852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1" name="Rectangle 155"/>
          <p:cNvSpPr>
            <a:spLocks noChangeArrowheads="1"/>
          </p:cNvSpPr>
          <p:nvPr/>
        </p:nvSpPr>
        <p:spPr bwMode="auto">
          <a:xfrm>
            <a:off x="7386638" y="4548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156"/>
          <p:cNvSpPr>
            <a:spLocks noChangeArrowheads="1"/>
          </p:cNvSpPr>
          <p:nvPr/>
        </p:nvSpPr>
        <p:spPr bwMode="auto">
          <a:xfrm>
            <a:off x="7434263" y="4510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5262563" y="106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158"/>
          <p:cNvSpPr>
            <a:spLocks noChangeArrowheads="1"/>
          </p:cNvSpPr>
          <p:nvPr/>
        </p:nvSpPr>
        <p:spPr bwMode="auto">
          <a:xfrm>
            <a:off x="5310188" y="102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5700713" y="3919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60"/>
          <p:cNvSpPr>
            <a:spLocks noChangeArrowheads="1"/>
          </p:cNvSpPr>
          <p:nvPr/>
        </p:nvSpPr>
        <p:spPr bwMode="auto">
          <a:xfrm>
            <a:off x="5748338" y="3881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4367213" y="5834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62"/>
          <p:cNvSpPr>
            <a:spLocks noChangeArrowheads="1"/>
          </p:cNvSpPr>
          <p:nvPr/>
        </p:nvSpPr>
        <p:spPr bwMode="auto">
          <a:xfrm>
            <a:off x="4414838" y="5786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9" name="Rectangle 163"/>
          <p:cNvSpPr>
            <a:spLocks noChangeArrowheads="1"/>
          </p:cNvSpPr>
          <p:nvPr/>
        </p:nvSpPr>
        <p:spPr bwMode="auto">
          <a:xfrm>
            <a:off x="1033463" y="1766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164"/>
          <p:cNvSpPr>
            <a:spLocks noChangeArrowheads="1"/>
          </p:cNvSpPr>
          <p:nvPr/>
        </p:nvSpPr>
        <p:spPr bwMode="auto">
          <a:xfrm>
            <a:off x="1081088" y="1728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1" name="Rectangle 165"/>
          <p:cNvSpPr>
            <a:spLocks noChangeArrowheads="1"/>
          </p:cNvSpPr>
          <p:nvPr/>
        </p:nvSpPr>
        <p:spPr bwMode="auto">
          <a:xfrm>
            <a:off x="2347913" y="14525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166"/>
          <p:cNvSpPr>
            <a:spLocks noChangeArrowheads="1"/>
          </p:cNvSpPr>
          <p:nvPr/>
        </p:nvSpPr>
        <p:spPr bwMode="auto">
          <a:xfrm>
            <a:off x="2395538" y="140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" name="Rectangle 167"/>
          <p:cNvSpPr>
            <a:spLocks noChangeArrowheads="1"/>
          </p:cNvSpPr>
          <p:nvPr/>
        </p:nvSpPr>
        <p:spPr bwMode="auto">
          <a:xfrm>
            <a:off x="1662113" y="42814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168"/>
          <p:cNvSpPr>
            <a:spLocks noChangeArrowheads="1"/>
          </p:cNvSpPr>
          <p:nvPr/>
        </p:nvSpPr>
        <p:spPr bwMode="auto">
          <a:xfrm>
            <a:off x="17097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5" name="Rectangle 169"/>
          <p:cNvSpPr>
            <a:spLocks noChangeArrowheads="1"/>
          </p:cNvSpPr>
          <p:nvPr/>
        </p:nvSpPr>
        <p:spPr bwMode="auto">
          <a:xfrm>
            <a:off x="881063" y="4186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70"/>
          <p:cNvSpPr>
            <a:spLocks noChangeArrowheads="1"/>
          </p:cNvSpPr>
          <p:nvPr/>
        </p:nvSpPr>
        <p:spPr bwMode="auto">
          <a:xfrm>
            <a:off x="928688" y="4148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7" name="Rectangle 171"/>
          <p:cNvSpPr>
            <a:spLocks noChangeArrowheads="1"/>
          </p:cNvSpPr>
          <p:nvPr/>
        </p:nvSpPr>
        <p:spPr bwMode="auto">
          <a:xfrm>
            <a:off x="5138738" y="5472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172"/>
          <p:cNvSpPr>
            <a:spLocks noChangeArrowheads="1"/>
          </p:cNvSpPr>
          <p:nvPr/>
        </p:nvSpPr>
        <p:spPr bwMode="auto">
          <a:xfrm>
            <a:off x="5186363" y="54244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9" name="Rectangle 173"/>
          <p:cNvSpPr>
            <a:spLocks noChangeArrowheads="1"/>
          </p:cNvSpPr>
          <p:nvPr/>
        </p:nvSpPr>
        <p:spPr bwMode="auto">
          <a:xfrm>
            <a:off x="28908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74"/>
          <p:cNvSpPr>
            <a:spLocks noChangeArrowheads="1"/>
          </p:cNvSpPr>
          <p:nvPr/>
        </p:nvSpPr>
        <p:spPr bwMode="auto">
          <a:xfrm>
            <a:off x="29384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1" name="Rectangle 175"/>
          <p:cNvSpPr>
            <a:spLocks noChangeArrowheads="1"/>
          </p:cNvSpPr>
          <p:nvPr/>
        </p:nvSpPr>
        <p:spPr bwMode="auto">
          <a:xfrm>
            <a:off x="4605338" y="4519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76"/>
          <p:cNvSpPr>
            <a:spLocks noChangeArrowheads="1"/>
          </p:cNvSpPr>
          <p:nvPr/>
        </p:nvSpPr>
        <p:spPr bwMode="auto">
          <a:xfrm>
            <a:off x="4652963" y="4471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" name="Rectangle 177"/>
          <p:cNvSpPr>
            <a:spLocks noChangeArrowheads="1"/>
          </p:cNvSpPr>
          <p:nvPr/>
        </p:nvSpPr>
        <p:spPr bwMode="auto">
          <a:xfrm>
            <a:off x="4748213" y="1671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178"/>
          <p:cNvSpPr>
            <a:spLocks noChangeArrowheads="1"/>
          </p:cNvSpPr>
          <p:nvPr/>
        </p:nvSpPr>
        <p:spPr bwMode="auto">
          <a:xfrm>
            <a:off x="4795838" y="163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5" name="Rectangle 179"/>
          <p:cNvSpPr>
            <a:spLocks noChangeArrowheads="1"/>
          </p:cNvSpPr>
          <p:nvPr/>
        </p:nvSpPr>
        <p:spPr bwMode="auto">
          <a:xfrm>
            <a:off x="2728913" y="4672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180"/>
          <p:cNvSpPr>
            <a:spLocks noChangeArrowheads="1"/>
          </p:cNvSpPr>
          <p:nvPr/>
        </p:nvSpPr>
        <p:spPr bwMode="auto">
          <a:xfrm>
            <a:off x="2776538" y="4624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" name="Rectangle 181"/>
          <p:cNvSpPr>
            <a:spLocks noChangeArrowheads="1"/>
          </p:cNvSpPr>
          <p:nvPr/>
        </p:nvSpPr>
        <p:spPr bwMode="auto">
          <a:xfrm>
            <a:off x="1557338" y="4919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82"/>
          <p:cNvSpPr>
            <a:spLocks noChangeArrowheads="1"/>
          </p:cNvSpPr>
          <p:nvPr/>
        </p:nvSpPr>
        <p:spPr bwMode="auto">
          <a:xfrm>
            <a:off x="1604963" y="4872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9" name="Rectangle 183"/>
          <p:cNvSpPr>
            <a:spLocks noChangeArrowheads="1"/>
          </p:cNvSpPr>
          <p:nvPr/>
        </p:nvSpPr>
        <p:spPr bwMode="auto">
          <a:xfrm>
            <a:off x="3767138" y="3224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84"/>
          <p:cNvSpPr>
            <a:spLocks noChangeArrowheads="1"/>
          </p:cNvSpPr>
          <p:nvPr/>
        </p:nvSpPr>
        <p:spPr bwMode="auto">
          <a:xfrm>
            <a:off x="3814763" y="3176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1" name="Rectangle 185"/>
          <p:cNvSpPr>
            <a:spLocks noChangeArrowheads="1"/>
          </p:cNvSpPr>
          <p:nvPr/>
        </p:nvSpPr>
        <p:spPr bwMode="auto">
          <a:xfrm>
            <a:off x="4338638" y="99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86"/>
          <p:cNvSpPr>
            <a:spLocks noChangeArrowheads="1"/>
          </p:cNvSpPr>
          <p:nvPr/>
        </p:nvSpPr>
        <p:spPr bwMode="auto">
          <a:xfrm>
            <a:off x="4386263" y="94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3" name="Rectangle 187"/>
          <p:cNvSpPr>
            <a:spLocks noChangeArrowheads="1"/>
          </p:cNvSpPr>
          <p:nvPr/>
        </p:nvSpPr>
        <p:spPr bwMode="auto">
          <a:xfrm>
            <a:off x="6215063" y="513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88"/>
          <p:cNvSpPr>
            <a:spLocks noChangeArrowheads="1"/>
          </p:cNvSpPr>
          <p:nvPr/>
        </p:nvSpPr>
        <p:spPr bwMode="auto">
          <a:xfrm>
            <a:off x="62626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5" name="Rectangle 189"/>
          <p:cNvSpPr>
            <a:spLocks noChangeArrowheads="1"/>
          </p:cNvSpPr>
          <p:nvPr/>
        </p:nvSpPr>
        <p:spPr bwMode="auto">
          <a:xfrm>
            <a:off x="3414713" y="3700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90"/>
          <p:cNvSpPr>
            <a:spLocks noChangeArrowheads="1"/>
          </p:cNvSpPr>
          <p:nvPr/>
        </p:nvSpPr>
        <p:spPr bwMode="auto">
          <a:xfrm>
            <a:off x="3462338" y="3652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7" name="Rectangle 191"/>
          <p:cNvSpPr>
            <a:spLocks noChangeArrowheads="1"/>
          </p:cNvSpPr>
          <p:nvPr/>
        </p:nvSpPr>
        <p:spPr bwMode="auto">
          <a:xfrm>
            <a:off x="3833813" y="4291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92"/>
          <p:cNvSpPr>
            <a:spLocks noChangeArrowheads="1"/>
          </p:cNvSpPr>
          <p:nvPr/>
        </p:nvSpPr>
        <p:spPr bwMode="auto">
          <a:xfrm>
            <a:off x="38814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Rectangle 193"/>
          <p:cNvSpPr>
            <a:spLocks noChangeArrowheads="1"/>
          </p:cNvSpPr>
          <p:nvPr/>
        </p:nvSpPr>
        <p:spPr bwMode="auto">
          <a:xfrm>
            <a:off x="7424738" y="5014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94"/>
          <p:cNvSpPr>
            <a:spLocks noChangeArrowheads="1"/>
          </p:cNvSpPr>
          <p:nvPr/>
        </p:nvSpPr>
        <p:spPr bwMode="auto">
          <a:xfrm>
            <a:off x="7472363" y="4967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1" name="Rectangle 195"/>
          <p:cNvSpPr>
            <a:spLocks noChangeArrowheads="1"/>
          </p:cNvSpPr>
          <p:nvPr/>
        </p:nvSpPr>
        <p:spPr bwMode="auto">
          <a:xfrm>
            <a:off x="4586288" y="1385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96"/>
          <p:cNvSpPr>
            <a:spLocks noChangeArrowheads="1"/>
          </p:cNvSpPr>
          <p:nvPr/>
        </p:nvSpPr>
        <p:spPr bwMode="auto">
          <a:xfrm>
            <a:off x="4633913" y="134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3" name="Rectangle 197"/>
          <p:cNvSpPr>
            <a:spLocks noChangeArrowheads="1"/>
          </p:cNvSpPr>
          <p:nvPr/>
        </p:nvSpPr>
        <p:spPr bwMode="auto">
          <a:xfrm>
            <a:off x="5386388" y="1033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98"/>
          <p:cNvSpPr>
            <a:spLocks noChangeArrowheads="1"/>
          </p:cNvSpPr>
          <p:nvPr/>
        </p:nvSpPr>
        <p:spPr bwMode="auto">
          <a:xfrm>
            <a:off x="5434013" y="985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5" name="Rectangle 199"/>
          <p:cNvSpPr>
            <a:spLocks noChangeArrowheads="1"/>
          </p:cNvSpPr>
          <p:nvPr/>
        </p:nvSpPr>
        <p:spPr bwMode="auto">
          <a:xfrm>
            <a:off x="1376363" y="480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200"/>
          <p:cNvSpPr>
            <a:spLocks noChangeArrowheads="1"/>
          </p:cNvSpPr>
          <p:nvPr/>
        </p:nvSpPr>
        <p:spPr bwMode="auto">
          <a:xfrm>
            <a:off x="1423988" y="475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7" name="Rectangle 201"/>
          <p:cNvSpPr>
            <a:spLocks noChangeArrowheads="1"/>
          </p:cNvSpPr>
          <p:nvPr/>
        </p:nvSpPr>
        <p:spPr bwMode="auto">
          <a:xfrm>
            <a:off x="6691313" y="5253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202"/>
          <p:cNvSpPr>
            <a:spLocks noChangeArrowheads="1"/>
          </p:cNvSpPr>
          <p:nvPr/>
        </p:nvSpPr>
        <p:spPr bwMode="auto">
          <a:xfrm>
            <a:off x="6738938" y="521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9" name="Rectangle 203"/>
          <p:cNvSpPr>
            <a:spLocks noChangeArrowheads="1"/>
          </p:cNvSpPr>
          <p:nvPr/>
        </p:nvSpPr>
        <p:spPr bwMode="auto">
          <a:xfrm>
            <a:off x="2138363" y="3976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204"/>
          <p:cNvSpPr>
            <a:spLocks noChangeArrowheads="1"/>
          </p:cNvSpPr>
          <p:nvPr/>
        </p:nvSpPr>
        <p:spPr bwMode="auto">
          <a:xfrm>
            <a:off x="2185988" y="3938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1" name="Rectangle 205"/>
          <p:cNvSpPr>
            <a:spLocks noChangeArrowheads="1"/>
          </p:cNvSpPr>
          <p:nvPr/>
        </p:nvSpPr>
        <p:spPr bwMode="auto">
          <a:xfrm>
            <a:off x="4157663" y="5167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Rectangle 206"/>
          <p:cNvSpPr>
            <a:spLocks noChangeArrowheads="1"/>
          </p:cNvSpPr>
          <p:nvPr/>
        </p:nvSpPr>
        <p:spPr bwMode="auto">
          <a:xfrm>
            <a:off x="4205288" y="5119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3" name="Rectangle 208"/>
          <p:cNvSpPr>
            <a:spLocks noChangeArrowheads="1"/>
          </p:cNvSpPr>
          <p:nvPr/>
        </p:nvSpPr>
        <p:spPr bwMode="auto">
          <a:xfrm>
            <a:off x="5491163" y="5148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Rectangle 209"/>
          <p:cNvSpPr>
            <a:spLocks noChangeArrowheads="1"/>
          </p:cNvSpPr>
          <p:nvPr/>
        </p:nvSpPr>
        <p:spPr bwMode="auto">
          <a:xfrm>
            <a:off x="55387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" name="Rectangle 210"/>
          <p:cNvSpPr>
            <a:spLocks noChangeArrowheads="1"/>
          </p:cNvSpPr>
          <p:nvPr/>
        </p:nvSpPr>
        <p:spPr bwMode="auto">
          <a:xfrm>
            <a:off x="7710488" y="4729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Rectangle 211"/>
          <p:cNvSpPr>
            <a:spLocks noChangeArrowheads="1"/>
          </p:cNvSpPr>
          <p:nvPr/>
        </p:nvSpPr>
        <p:spPr bwMode="auto">
          <a:xfrm>
            <a:off x="7758113" y="4681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outcomes are organized into clusters</a:t>
            </a:r>
            <a:endParaRPr lang="en-US" sz="3200" dirty="0"/>
          </a:p>
        </p:txBody>
      </p:sp>
      <p:sp>
        <p:nvSpPr>
          <p:cNvPr id="1031" name="Freeform 7"/>
          <p:cNvSpPr>
            <a:spLocks/>
          </p:cNvSpPr>
          <p:nvPr/>
        </p:nvSpPr>
        <p:spPr bwMode="auto">
          <a:xfrm>
            <a:off x="3433763" y="4310063"/>
            <a:ext cx="1724025" cy="15430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600" y="972"/>
              </a:cxn>
              <a:cxn ang="0">
                <a:pos x="1086" y="744"/>
              </a:cxn>
              <a:cxn ang="0">
                <a:pos x="750" y="144"/>
              </a:cxn>
              <a:cxn ang="0">
                <a:pos x="264" y="0"/>
              </a:cxn>
              <a:cxn ang="0">
                <a:pos x="126" y="294"/>
              </a:cxn>
              <a:cxn ang="0">
                <a:pos x="0" y="726"/>
              </a:cxn>
            </a:cxnLst>
            <a:rect l="0" t="0" r="r" b="b"/>
            <a:pathLst>
              <a:path w="1086" h="972">
                <a:moveTo>
                  <a:pt x="0" y="726"/>
                </a:moveTo>
                <a:lnTo>
                  <a:pt x="600" y="972"/>
                </a:lnTo>
                <a:lnTo>
                  <a:pt x="1086" y="744"/>
                </a:lnTo>
                <a:lnTo>
                  <a:pt x="750" y="144"/>
                </a:lnTo>
                <a:lnTo>
                  <a:pt x="264" y="0"/>
                </a:lnTo>
                <a:lnTo>
                  <a:pt x="126" y="294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5224463" y="4100513"/>
            <a:ext cx="2505075" cy="1552575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60" y="720"/>
              </a:cxn>
              <a:cxn ang="0">
                <a:pos x="468" y="978"/>
              </a:cxn>
              <a:cxn ang="0">
                <a:pos x="612" y="972"/>
              </a:cxn>
              <a:cxn ang="0">
                <a:pos x="1074" y="828"/>
              </a:cxn>
              <a:cxn ang="0">
                <a:pos x="1398" y="588"/>
              </a:cxn>
              <a:cxn ang="0">
                <a:pos x="1578" y="408"/>
              </a:cxn>
              <a:cxn ang="0">
                <a:pos x="1386" y="0"/>
              </a:cxn>
              <a:cxn ang="0">
                <a:pos x="18" y="378"/>
              </a:cxn>
              <a:cxn ang="0">
                <a:pos x="0" y="618"/>
              </a:cxn>
            </a:cxnLst>
            <a:rect l="0" t="0" r="r" b="b"/>
            <a:pathLst>
              <a:path w="1578" h="978">
                <a:moveTo>
                  <a:pt x="0" y="618"/>
                </a:moveTo>
                <a:lnTo>
                  <a:pt x="60" y="720"/>
                </a:lnTo>
                <a:lnTo>
                  <a:pt x="468" y="978"/>
                </a:lnTo>
                <a:lnTo>
                  <a:pt x="612" y="972"/>
                </a:lnTo>
                <a:lnTo>
                  <a:pt x="1074" y="828"/>
                </a:lnTo>
                <a:lnTo>
                  <a:pt x="1398" y="588"/>
                </a:lnTo>
                <a:lnTo>
                  <a:pt x="1578" y="408"/>
                </a:lnTo>
                <a:lnTo>
                  <a:pt x="1386" y="0"/>
                </a:lnTo>
                <a:lnTo>
                  <a:pt x="18" y="378"/>
                </a:lnTo>
                <a:lnTo>
                  <a:pt x="0" y="618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881063" y="1471613"/>
            <a:ext cx="163830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32" y="444"/>
              </a:cxn>
              <a:cxn ang="0">
                <a:pos x="936" y="0"/>
              </a:cxn>
              <a:cxn ang="0">
                <a:pos x="432" y="66"/>
              </a:cxn>
              <a:cxn ang="0">
                <a:pos x="108" y="198"/>
              </a:cxn>
              <a:cxn ang="0">
                <a:pos x="0" y="420"/>
              </a:cxn>
            </a:cxnLst>
            <a:rect l="0" t="0" r="r" b="b"/>
            <a:pathLst>
              <a:path w="1032" h="444">
                <a:moveTo>
                  <a:pt x="0" y="420"/>
                </a:moveTo>
                <a:lnTo>
                  <a:pt x="1032" y="444"/>
                </a:lnTo>
                <a:lnTo>
                  <a:pt x="936" y="0"/>
                </a:lnTo>
                <a:lnTo>
                  <a:pt x="432" y="66"/>
                </a:lnTo>
                <a:lnTo>
                  <a:pt x="108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900113" y="3719513"/>
            <a:ext cx="2819400" cy="1790700"/>
          </a:xfrm>
          <a:custGeom>
            <a:avLst/>
            <a:gdLst/>
            <a:ahLst/>
            <a:cxnLst>
              <a:cxn ang="0">
                <a:pos x="0" y="306"/>
              </a:cxn>
              <a:cxn ang="0">
                <a:pos x="312" y="696"/>
              </a:cxn>
              <a:cxn ang="0">
                <a:pos x="426" y="768"/>
              </a:cxn>
              <a:cxn ang="0">
                <a:pos x="1320" y="1128"/>
              </a:cxn>
              <a:cxn ang="0">
                <a:pos x="1776" y="114"/>
              </a:cxn>
              <a:cxn ang="0">
                <a:pos x="1596" y="0"/>
              </a:cxn>
              <a:cxn ang="0">
                <a:pos x="372" y="78"/>
              </a:cxn>
              <a:cxn ang="0">
                <a:pos x="0" y="306"/>
              </a:cxn>
            </a:cxnLst>
            <a:rect l="0" t="0" r="r" b="b"/>
            <a:pathLst>
              <a:path w="1776" h="1128">
                <a:moveTo>
                  <a:pt x="0" y="306"/>
                </a:moveTo>
                <a:lnTo>
                  <a:pt x="312" y="696"/>
                </a:lnTo>
                <a:lnTo>
                  <a:pt x="426" y="768"/>
                </a:lnTo>
                <a:lnTo>
                  <a:pt x="1320" y="1128"/>
                </a:lnTo>
                <a:lnTo>
                  <a:pt x="1776" y="114"/>
                </a:lnTo>
                <a:lnTo>
                  <a:pt x="1596" y="0"/>
                </a:lnTo>
                <a:lnTo>
                  <a:pt x="372" y="78"/>
                </a:lnTo>
                <a:lnTo>
                  <a:pt x="0" y="30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>
            <a:off x="766763" y="2557463"/>
            <a:ext cx="3019425" cy="1104900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2" y="624"/>
              </a:cxn>
              <a:cxn ang="0">
                <a:pos x="282" y="696"/>
              </a:cxn>
              <a:cxn ang="0">
                <a:pos x="1902" y="432"/>
              </a:cxn>
              <a:cxn ang="0">
                <a:pos x="1104" y="0"/>
              </a:cxn>
              <a:cxn ang="0">
                <a:pos x="702" y="96"/>
              </a:cxn>
              <a:cxn ang="0">
                <a:pos x="0" y="396"/>
              </a:cxn>
            </a:cxnLst>
            <a:rect l="0" t="0" r="r" b="b"/>
            <a:pathLst>
              <a:path w="1902" h="696">
                <a:moveTo>
                  <a:pt x="0" y="396"/>
                </a:moveTo>
                <a:lnTo>
                  <a:pt x="12" y="624"/>
                </a:lnTo>
                <a:lnTo>
                  <a:pt x="282" y="696"/>
                </a:lnTo>
                <a:lnTo>
                  <a:pt x="1902" y="432"/>
                </a:lnTo>
                <a:lnTo>
                  <a:pt x="1104" y="0"/>
                </a:lnTo>
                <a:lnTo>
                  <a:pt x="702" y="96"/>
                </a:lnTo>
                <a:lnTo>
                  <a:pt x="0" y="39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Freeform 12"/>
          <p:cNvSpPr>
            <a:spLocks/>
          </p:cNvSpPr>
          <p:nvPr/>
        </p:nvSpPr>
        <p:spPr bwMode="auto">
          <a:xfrm>
            <a:off x="2909888" y="1014413"/>
            <a:ext cx="4124325" cy="1295400"/>
          </a:xfrm>
          <a:custGeom>
            <a:avLst/>
            <a:gdLst/>
            <a:ahLst/>
            <a:cxnLst>
              <a:cxn ang="0">
                <a:pos x="0" y="84"/>
              </a:cxn>
              <a:cxn ang="0">
                <a:pos x="210" y="732"/>
              </a:cxn>
              <a:cxn ang="0">
                <a:pos x="618" y="816"/>
              </a:cxn>
              <a:cxn ang="0">
                <a:pos x="2322" y="642"/>
              </a:cxn>
              <a:cxn ang="0">
                <a:pos x="2598" y="600"/>
              </a:cxn>
              <a:cxn ang="0">
                <a:pos x="2286" y="384"/>
              </a:cxn>
              <a:cxn ang="0">
                <a:pos x="1914" y="138"/>
              </a:cxn>
              <a:cxn ang="0">
                <a:pos x="1572" y="24"/>
              </a:cxn>
              <a:cxn ang="0">
                <a:pos x="912" y="0"/>
              </a:cxn>
              <a:cxn ang="0">
                <a:pos x="0" y="84"/>
              </a:cxn>
            </a:cxnLst>
            <a:rect l="0" t="0" r="r" b="b"/>
            <a:pathLst>
              <a:path w="2598" h="816">
                <a:moveTo>
                  <a:pt x="0" y="84"/>
                </a:moveTo>
                <a:lnTo>
                  <a:pt x="210" y="732"/>
                </a:lnTo>
                <a:lnTo>
                  <a:pt x="618" y="816"/>
                </a:lnTo>
                <a:lnTo>
                  <a:pt x="2322" y="642"/>
                </a:lnTo>
                <a:lnTo>
                  <a:pt x="2598" y="600"/>
                </a:lnTo>
                <a:lnTo>
                  <a:pt x="2286" y="384"/>
                </a:lnTo>
                <a:lnTo>
                  <a:pt x="1914" y="138"/>
                </a:lnTo>
                <a:lnTo>
                  <a:pt x="1572" y="24"/>
                </a:lnTo>
                <a:lnTo>
                  <a:pt x="912" y="0"/>
                </a:lnTo>
                <a:lnTo>
                  <a:pt x="0" y="84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13"/>
          <p:cNvSpPr>
            <a:spLocks/>
          </p:cNvSpPr>
          <p:nvPr/>
        </p:nvSpPr>
        <p:spPr bwMode="auto">
          <a:xfrm>
            <a:off x="4557713" y="2633663"/>
            <a:ext cx="3457575" cy="148590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414" y="936"/>
              </a:cxn>
              <a:cxn ang="0">
                <a:pos x="2028" y="762"/>
              </a:cxn>
              <a:cxn ang="0">
                <a:pos x="2178" y="714"/>
              </a:cxn>
              <a:cxn ang="0">
                <a:pos x="2130" y="366"/>
              </a:cxn>
              <a:cxn ang="0">
                <a:pos x="2070" y="30"/>
              </a:cxn>
              <a:cxn ang="0">
                <a:pos x="1770" y="0"/>
              </a:cxn>
              <a:cxn ang="0">
                <a:pos x="894" y="72"/>
              </a:cxn>
              <a:cxn ang="0">
                <a:pos x="210" y="180"/>
              </a:cxn>
              <a:cxn ang="0">
                <a:pos x="0" y="726"/>
              </a:cxn>
            </a:cxnLst>
            <a:rect l="0" t="0" r="r" b="b"/>
            <a:pathLst>
              <a:path w="2178" h="936">
                <a:moveTo>
                  <a:pt x="0" y="726"/>
                </a:moveTo>
                <a:lnTo>
                  <a:pt x="414" y="936"/>
                </a:lnTo>
                <a:lnTo>
                  <a:pt x="2028" y="762"/>
                </a:lnTo>
                <a:lnTo>
                  <a:pt x="2178" y="714"/>
                </a:lnTo>
                <a:lnTo>
                  <a:pt x="2130" y="366"/>
                </a:lnTo>
                <a:lnTo>
                  <a:pt x="2070" y="30"/>
                </a:lnTo>
                <a:lnTo>
                  <a:pt x="1770" y="0"/>
                </a:lnTo>
                <a:lnTo>
                  <a:pt x="894" y="72"/>
                </a:lnTo>
                <a:lnTo>
                  <a:pt x="210" y="180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414713" y="5443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3462338" y="5405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5929313" y="1214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5976938" y="11763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6577013" y="2014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6624638" y="1976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3452813" y="1690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3500438" y="16525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738313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1785938" y="47196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6491288" y="54625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6538913" y="5424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5948363" y="2938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5995988" y="28908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5681663" y="1281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5729288" y="1233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77581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7805738" y="37861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2500313" y="2538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2547938" y="2490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6491288" y="31003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6538913" y="3062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14716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1519238" y="3786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6519863" y="1604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6567488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7434263" y="3662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7481888" y="3614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862013" y="2119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909638" y="2071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2976563" y="5491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024188" y="544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48339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48815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6234113" y="1938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628173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766763" y="3529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814388" y="3481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7996238" y="37480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8043863" y="3709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5910263" y="5357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5957888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3871913" y="22907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3919538" y="2243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6672263" y="487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6719888" y="483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7215188" y="44719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7262813" y="4433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2290763" y="4814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2338388" y="4776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6872288" y="4986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6919913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6176963" y="562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6224588" y="557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7348538" y="2614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7396163" y="2566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4767263" y="1900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4814888" y="1862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5957888" y="2728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6005513" y="2681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3157538" y="4748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3205163" y="4700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3309938" y="1223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3357563" y="1176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1862138" y="2690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1909763" y="2643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7243763" y="43957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7291388" y="4357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3614738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3662363" y="4719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1576388" y="3014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1624013" y="2967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7920038" y="3195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7967663" y="3157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1195388" y="3643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1243013" y="3595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6977063" y="4900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7024688" y="4852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5195888" y="4100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5243513" y="4052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4538663" y="37671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4586288" y="3729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7319963" y="3338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7367588" y="3290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5948363" y="5634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" name="Rectangle 106"/>
          <p:cNvSpPr>
            <a:spLocks noChangeArrowheads="1"/>
          </p:cNvSpPr>
          <p:nvPr/>
        </p:nvSpPr>
        <p:spPr bwMode="auto">
          <a:xfrm>
            <a:off x="5995988" y="5595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1" name="Rectangle 107"/>
          <p:cNvSpPr>
            <a:spLocks noChangeArrowheads="1"/>
          </p:cNvSpPr>
          <p:nvPr/>
        </p:nvSpPr>
        <p:spPr bwMode="auto">
          <a:xfrm>
            <a:off x="6910388" y="5395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2" name="Rectangle 108"/>
          <p:cNvSpPr>
            <a:spLocks noChangeArrowheads="1"/>
          </p:cNvSpPr>
          <p:nvPr/>
        </p:nvSpPr>
        <p:spPr bwMode="auto">
          <a:xfrm>
            <a:off x="6958013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3" name="Rectangle 109"/>
          <p:cNvSpPr>
            <a:spLocks noChangeArrowheads="1"/>
          </p:cNvSpPr>
          <p:nvPr/>
        </p:nvSpPr>
        <p:spPr bwMode="auto">
          <a:xfrm>
            <a:off x="25003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4" name="Rectangle 110"/>
          <p:cNvSpPr>
            <a:spLocks noChangeArrowheads="1"/>
          </p:cNvSpPr>
          <p:nvPr/>
        </p:nvSpPr>
        <p:spPr bwMode="auto">
          <a:xfrm>
            <a:off x="25479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5" name="Rectangle 111"/>
          <p:cNvSpPr>
            <a:spLocks noChangeArrowheads="1"/>
          </p:cNvSpPr>
          <p:nvPr/>
        </p:nvSpPr>
        <p:spPr bwMode="auto">
          <a:xfrm>
            <a:off x="5538788" y="1500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" name="Rectangle 112"/>
          <p:cNvSpPr>
            <a:spLocks noChangeArrowheads="1"/>
          </p:cNvSpPr>
          <p:nvPr/>
        </p:nvSpPr>
        <p:spPr bwMode="auto">
          <a:xfrm>
            <a:off x="5586413" y="1462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7" name="Rectangle 113"/>
          <p:cNvSpPr>
            <a:spLocks noChangeArrowheads="1"/>
          </p:cNvSpPr>
          <p:nvPr/>
        </p:nvSpPr>
        <p:spPr bwMode="auto">
          <a:xfrm>
            <a:off x="5205413" y="5062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8" name="Rectangle 114"/>
          <p:cNvSpPr>
            <a:spLocks noChangeArrowheads="1"/>
          </p:cNvSpPr>
          <p:nvPr/>
        </p:nvSpPr>
        <p:spPr bwMode="auto">
          <a:xfrm>
            <a:off x="5253038" y="5024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9" name="Rectangle 115"/>
          <p:cNvSpPr>
            <a:spLocks noChangeArrowheads="1"/>
          </p:cNvSpPr>
          <p:nvPr/>
        </p:nvSpPr>
        <p:spPr bwMode="auto">
          <a:xfrm>
            <a:off x="5300663" y="5224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5348288" y="5176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1" name="Rectangle 117"/>
          <p:cNvSpPr>
            <a:spLocks noChangeArrowheads="1"/>
          </p:cNvSpPr>
          <p:nvPr/>
        </p:nvSpPr>
        <p:spPr bwMode="auto">
          <a:xfrm>
            <a:off x="5233988" y="4681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2" name="Rectangle 118"/>
          <p:cNvSpPr>
            <a:spLocks noChangeArrowheads="1"/>
          </p:cNvSpPr>
          <p:nvPr/>
        </p:nvSpPr>
        <p:spPr bwMode="auto">
          <a:xfrm>
            <a:off x="5281613" y="4643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3" name="Rectangle 119"/>
          <p:cNvSpPr>
            <a:spLocks noChangeArrowheads="1"/>
          </p:cNvSpPr>
          <p:nvPr/>
        </p:nvSpPr>
        <p:spPr bwMode="auto">
          <a:xfrm>
            <a:off x="5900738" y="1595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4" name="Rectangle 120"/>
          <p:cNvSpPr>
            <a:spLocks noChangeArrowheads="1"/>
          </p:cNvSpPr>
          <p:nvPr/>
        </p:nvSpPr>
        <p:spPr bwMode="auto">
          <a:xfrm>
            <a:off x="5948363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5" name="Rectangle 121"/>
          <p:cNvSpPr>
            <a:spLocks noChangeArrowheads="1"/>
          </p:cNvSpPr>
          <p:nvPr/>
        </p:nvSpPr>
        <p:spPr bwMode="auto">
          <a:xfrm>
            <a:off x="7405688" y="4081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7453313" y="4033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7" name="Rectangle 123"/>
          <p:cNvSpPr>
            <a:spLocks noChangeArrowheads="1"/>
          </p:cNvSpPr>
          <p:nvPr/>
        </p:nvSpPr>
        <p:spPr bwMode="auto">
          <a:xfrm>
            <a:off x="7015163" y="1947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8" name="Rectangle 124"/>
          <p:cNvSpPr>
            <a:spLocks noChangeArrowheads="1"/>
          </p:cNvSpPr>
          <p:nvPr/>
        </p:nvSpPr>
        <p:spPr bwMode="auto">
          <a:xfrm>
            <a:off x="706278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9" name="Rectangle 125"/>
          <p:cNvSpPr>
            <a:spLocks noChangeArrowheads="1"/>
          </p:cNvSpPr>
          <p:nvPr/>
        </p:nvSpPr>
        <p:spPr bwMode="auto">
          <a:xfrm>
            <a:off x="6415088" y="3443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0" name="Rectangle 126"/>
          <p:cNvSpPr>
            <a:spLocks noChangeArrowheads="1"/>
          </p:cNvSpPr>
          <p:nvPr/>
        </p:nvSpPr>
        <p:spPr bwMode="auto">
          <a:xfrm>
            <a:off x="6462713" y="3405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1" name="Rectangle 127"/>
          <p:cNvSpPr>
            <a:spLocks noChangeArrowheads="1"/>
          </p:cNvSpPr>
          <p:nvPr/>
        </p:nvSpPr>
        <p:spPr bwMode="auto">
          <a:xfrm>
            <a:off x="4986338" y="33099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2" name="Rectangle 128"/>
          <p:cNvSpPr>
            <a:spLocks noChangeArrowheads="1"/>
          </p:cNvSpPr>
          <p:nvPr/>
        </p:nvSpPr>
        <p:spPr bwMode="auto">
          <a:xfrm>
            <a:off x="5033963" y="3271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3" name="Rectangle 129"/>
          <p:cNvSpPr>
            <a:spLocks noChangeArrowheads="1"/>
          </p:cNvSpPr>
          <p:nvPr/>
        </p:nvSpPr>
        <p:spPr bwMode="auto">
          <a:xfrm>
            <a:off x="3700463" y="3881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4" name="Rectangle 130"/>
          <p:cNvSpPr>
            <a:spLocks noChangeArrowheads="1"/>
          </p:cNvSpPr>
          <p:nvPr/>
        </p:nvSpPr>
        <p:spPr bwMode="auto">
          <a:xfrm>
            <a:off x="3748088" y="3843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5" name="Rectangle 131"/>
          <p:cNvSpPr>
            <a:spLocks noChangeArrowheads="1"/>
          </p:cNvSpPr>
          <p:nvPr/>
        </p:nvSpPr>
        <p:spPr bwMode="auto">
          <a:xfrm>
            <a:off x="7367588" y="2862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6" name="Rectangle 132"/>
          <p:cNvSpPr>
            <a:spLocks noChangeArrowheads="1"/>
          </p:cNvSpPr>
          <p:nvPr/>
        </p:nvSpPr>
        <p:spPr bwMode="auto">
          <a:xfrm>
            <a:off x="7415213" y="2814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7" name="Rectangle 133"/>
          <p:cNvSpPr>
            <a:spLocks noChangeArrowheads="1"/>
          </p:cNvSpPr>
          <p:nvPr/>
        </p:nvSpPr>
        <p:spPr bwMode="auto">
          <a:xfrm>
            <a:off x="7824788" y="2662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8" name="Rectangle 134"/>
          <p:cNvSpPr>
            <a:spLocks noChangeArrowheads="1"/>
          </p:cNvSpPr>
          <p:nvPr/>
        </p:nvSpPr>
        <p:spPr bwMode="auto">
          <a:xfrm>
            <a:off x="7872413" y="2624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9" name="Rectangle 135"/>
          <p:cNvSpPr>
            <a:spLocks noChangeArrowheads="1"/>
          </p:cNvSpPr>
          <p:nvPr/>
        </p:nvSpPr>
        <p:spPr bwMode="auto">
          <a:xfrm>
            <a:off x="6005513" y="132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0" name="Rectangle 136"/>
          <p:cNvSpPr>
            <a:spLocks noChangeArrowheads="1"/>
          </p:cNvSpPr>
          <p:nvPr/>
        </p:nvSpPr>
        <p:spPr bwMode="auto">
          <a:xfrm>
            <a:off x="6053138" y="129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61" name="Rectangle 137"/>
          <p:cNvSpPr>
            <a:spLocks noChangeArrowheads="1"/>
          </p:cNvSpPr>
          <p:nvPr/>
        </p:nvSpPr>
        <p:spPr bwMode="auto">
          <a:xfrm>
            <a:off x="747713" y="3167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2" name="Rectangle 138"/>
          <p:cNvSpPr>
            <a:spLocks noChangeArrowheads="1"/>
          </p:cNvSpPr>
          <p:nvPr/>
        </p:nvSpPr>
        <p:spPr bwMode="auto">
          <a:xfrm>
            <a:off x="795338" y="3119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63" name="Rectangle 139"/>
          <p:cNvSpPr>
            <a:spLocks noChangeArrowheads="1"/>
          </p:cNvSpPr>
          <p:nvPr/>
        </p:nvSpPr>
        <p:spPr bwMode="auto">
          <a:xfrm>
            <a:off x="7034213" y="5205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4" name="Rectangle 140"/>
          <p:cNvSpPr>
            <a:spLocks noChangeArrowheads="1"/>
          </p:cNvSpPr>
          <p:nvPr/>
        </p:nvSpPr>
        <p:spPr bwMode="auto">
          <a:xfrm>
            <a:off x="7081838" y="515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65" name="Rectangle 141"/>
          <p:cNvSpPr>
            <a:spLocks noChangeArrowheads="1"/>
          </p:cNvSpPr>
          <p:nvPr/>
        </p:nvSpPr>
        <p:spPr bwMode="auto">
          <a:xfrm>
            <a:off x="4795838" y="5348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6" name="Rectangle 142"/>
          <p:cNvSpPr>
            <a:spLocks noChangeArrowheads="1"/>
          </p:cNvSpPr>
          <p:nvPr/>
        </p:nvSpPr>
        <p:spPr bwMode="auto">
          <a:xfrm>
            <a:off x="4843463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67" name="Rectangle 143"/>
          <p:cNvSpPr>
            <a:spLocks noChangeArrowheads="1"/>
          </p:cNvSpPr>
          <p:nvPr/>
        </p:nvSpPr>
        <p:spPr bwMode="auto">
          <a:xfrm>
            <a:off x="1547813" y="1557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8" name="Rectangle 144"/>
          <p:cNvSpPr>
            <a:spLocks noChangeArrowheads="1"/>
          </p:cNvSpPr>
          <p:nvPr/>
        </p:nvSpPr>
        <p:spPr bwMode="auto">
          <a:xfrm>
            <a:off x="1595438" y="1519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69" name="Rectangle 145"/>
          <p:cNvSpPr>
            <a:spLocks noChangeArrowheads="1"/>
          </p:cNvSpPr>
          <p:nvPr/>
        </p:nvSpPr>
        <p:spPr bwMode="auto">
          <a:xfrm>
            <a:off x="6453188" y="181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0" name="Rectangle 146"/>
          <p:cNvSpPr>
            <a:spLocks noChangeArrowheads="1"/>
          </p:cNvSpPr>
          <p:nvPr/>
        </p:nvSpPr>
        <p:spPr bwMode="auto">
          <a:xfrm>
            <a:off x="6500813" y="176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1" name="Rectangle 147"/>
          <p:cNvSpPr>
            <a:spLocks noChangeArrowheads="1"/>
          </p:cNvSpPr>
          <p:nvPr/>
        </p:nvSpPr>
        <p:spPr bwMode="auto">
          <a:xfrm>
            <a:off x="32242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2" name="Rectangle 148"/>
          <p:cNvSpPr>
            <a:spLocks noChangeArrowheads="1"/>
          </p:cNvSpPr>
          <p:nvPr/>
        </p:nvSpPr>
        <p:spPr bwMode="auto">
          <a:xfrm>
            <a:off x="32718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3" name="Rectangle 149"/>
          <p:cNvSpPr>
            <a:spLocks noChangeArrowheads="1"/>
          </p:cNvSpPr>
          <p:nvPr/>
        </p:nvSpPr>
        <p:spPr bwMode="auto">
          <a:xfrm>
            <a:off x="5500688" y="118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4" name="Rectangle 150"/>
          <p:cNvSpPr>
            <a:spLocks noChangeArrowheads="1"/>
          </p:cNvSpPr>
          <p:nvPr/>
        </p:nvSpPr>
        <p:spPr bwMode="auto">
          <a:xfrm>
            <a:off x="5548313" y="113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5" name="Rectangle 151"/>
          <p:cNvSpPr>
            <a:spLocks noChangeArrowheads="1"/>
          </p:cNvSpPr>
          <p:nvPr/>
        </p:nvSpPr>
        <p:spPr bwMode="auto">
          <a:xfrm>
            <a:off x="3624263" y="499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6" name="Rectangle 152"/>
          <p:cNvSpPr>
            <a:spLocks noChangeArrowheads="1"/>
          </p:cNvSpPr>
          <p:nvPr/>
        </p:nvSpPr>
        <p:spPr bwMode="auto">
          <a:xfrm>
            <a:off x="3671888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7" name="Rectangle 153"/>
          <p:cNvSpPr>
            <a:spLocks noChangeArrowheads="1"/>
          </p:cNvSpPr>
          <p:nvPr/>
        </p:nvSpPr>
        <p:spPr bwMode="auto">
          <a:xfrm>
            <a:off x="4872038" y="2900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8" name="Rectangle 154"/>
          <p:cNvSpPr>
            <a:spLocks noChangeArrowheads="1"/>
          </p:cNvSpPr>
          <p:nvPr/>
        </p:nvSpPr>
        <p:spPr bwMode="auto">
          <a:xfrm>
            <a:off x="4919663" y="2852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9" name="Rectangle 155"/>
          <p:cNvSpPr>
            <a:spLocks noChangeArrowheads="1"/>
          </p:cNvSpPr>
          <p:nvPr/>
        </p:nvSpPr>
        <p:spPr bwMode="auto">
          <a:xfrm>
            <a:off x="7386638" y="4548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0" name="Rectangle 156"/>
          <p:cNvSpPr>
            <a:spLocks noChangeArrowheads="1"/>
          </p:cNvSpPr>
          <p:nvPr/>
        </p:nvSpPr>
        <p:spPr bwMode="auto">
          <a:xfrm>
            <a:off x="7434263" y="4510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1" name="Rectangle 157"/>
          <p:cNvSpPr>
            <a:spLocks noChangeArrowheads="1"/>
          </p:cNvSpPr>
          <p:nvPr/>
        </p:nvSpPr>
        <p:spPr bwMode="auto">
          <a:xfrm>
            <a:off x="5262563" y="106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2" name="Rectangle 158"/>
          <p:cNvSpPr>
            <a:spLocks noChangeArrowheads="1"/>
          </p:cNvSpPr>
          <p:nvPr/>
        </p:nvSpPr>
        <p:spPr bwMode="auto">
          <a:xfrm>
            <a:off x="5310188" y="102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3" name="Rectangle 159"/>
          <p:cNvSpPr>
            <a:spLocks noChangeArrowheads="1"/>
          </p:cNvSpPr>
          <p:nvPr/>
        </p:nvSpPr>
        <p:spPr bwMode="auto">
          <a:xfrm>
            <a:off x="5700713" y="3919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4" name="Rectangle 160"/>
          <p:cNvSpPr>
            <a:spLocks noChangeArrowheads="1"/>
          </p:cNvSpPr>
          <p:nvPr/>
        </p:nvSpPr>
        <p:spPr bwMode="auto">
          <a:xfrm>
            <a:off x="5748338" y="3881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5" name="Rectangle 161"/>
          <p:cNvSpPr>
            <a:spLocks noChangeArrowheads="1"/>
          </p:cNvSpPr>
          <p:nvPr/>
        </p:nvSpPr>
        <p:spPr bwMode="auto">
          <a:xfrm>
            <a:off x="4367213" y="5834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6" name="Rectangle 162"/>
          <p:cNvSpPr>
            <a:spLocks noChangeArrowheads="1"/>
          </p:cNvSpPr>
          <p:nvPr/>
        </p:nvSpPr>
        <p:spPr bwMode="auto">
          <a:xfrm>
            <a:off x="4414838" y="5786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7" name="Rectangle 163"/>
          <p:cNvSpPr>
            <a:spLocks noChangeArrowheads="1"/>
          </p:cNvSpPr>
          <p:nvPr/>
        </p:nvSpPr>
        <p:spPr bwMode="auto">
          <a:xfrm>
            <a:off x="1033463" y="1766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" name="Rectangle 164"/>
          <p:cNvSpPr>
            <a:spLocks noChangeArrowheads="1"/>
          </p:cNvSpPr>
          <p:nvPr/>
        </p:nvSpPr>
        <p:spPr bwMode="auto">
          <a:xfrm>
            <a:off x="1081088" y="1728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9" name="Rectangle 165"/>
          <p:cNvSpPr>
            <a:spLocks noChangeArrowheads="1"/>
          </p:cNvSpPr>
          <p:nvPr/>
        </p:nvSpPr>
        <p:spPr bwMode="auto">
          <a:xfrm>
            <a:off x="2347913" y="14525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0" name="Rectangle 166"/>
          <p:cNvSpPr>
            <a:spLocks noChangeArrowheads="1"/>
          </p:cNvSpPr>
          <p:nvPr/>
        </p:nvSpPr>
        <p:spPr bwMode="auto">
          <a:xfrm>
            <a:off x="2395538" y="140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1" name="Rectangle 167"/>
          <p:cNvSpPr>
            <a:spLocks noChangeArrowheads="1"/>
          </p:cNvSpPr>
          <p:nvPr/>
        </p:nvSpPr>
        <p:spPr bwMode="auto">
          <a:xfrm>
            <a:off x="1662113" y="42814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2" name="Rectangle 168"/>
          <p:cNvSpPr>
            <a:spLocks noChangeArrowheads="1"/>
          </p:cNvSpPr>
          <p:nvPr/>
        </p:nvSpPr>
        <p:spPr bwMode="auto">
          <a:xfrm>
            <a:off x="17097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3" name="Rectangle 169"/>
          <p:cNvSpPr>
            <a:spLocks noChangeArrowheads="1"/>
          </p:cNvSpPr>
          <p:nvPr/>
        </p:nvSpPr>
        <p:spPr bwMode="auto">
          <a:xfrm>
            <a:off x="881063" y="4186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4" name="Rectangle 170"/>
          <p:cNvSpPr>
            <a:spLocks noChangeArrowheads="1"/>
          </p:cNvSpPr>
          <p:nvPr/>
        </p:nvSpPr>
        <p:spPr bwMode="auto">
          <a:xfrm>
            <a:off x="928688" y="4148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5" name="Rectangle 171"/>
          <p:cNvSpPr>
            <a:spLocks noChangeArrowheads="1"/>
          </p:cNvSpPr>
          <p:nvPr/>
        </p:nvSpPr>
        <p:spPr bwMode="auto">
          <a:xfrm>
            <a:off x="5138738" y="5472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6" name="Rectangle 172"/>
          <p:cNvSpPr>
            <a:spLocks noChangeArrowheads="1"/>
          </p:cNvSpPr>
          <p:nvPr/>
        </p:nvSpPr>
        <p:spPr bwMode="auto">
          <a:xfrm>
            <a:off x="5186363" y="54244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7" name="Rectangle 173"/>
          <p:cNvSpPr>
            <a:spLocks noChangeArrowheads="1"/>
          </p:cNvSpPr>
          <p:nvPr/>
        </p:nvSpPr>
        <p:spPr bwMode="auto">
          <a:xfrm>
            <a:off x="28908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" name="Rectangle 174"/>
          <p:cNvSpPr>
            <a:spLocks noChangeArrowheads="1"/>
          </p:cNvSpPr>
          <p:nvPr/>
        </p:nvSpPr>
        <p:spPr bwMode="auto">
          <a:xfrm>
            <a:off x="29384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99" name="Rectangle 175"/>
          <p:cNvSpPr>
            <a:spLocks noChangeArrowheads="1"/>
          </p:cNvSpPr>
          <p:nvPr/>
        </p:nvSpPr>
        <p:spPr bwMode="auto">
          <a:xfrm>
            <a:off x="4605338" y="4519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0" name="Rectangle 176"/>
          <p:cNvSpPr>
            <a:spLocks noChangeArrowheads="1"/>
          </p:cNvSpPr>
          <p:nvPr/>
        </p:nvSpPr>
        <p:spPr bwMode="auto">
          <a:xfrm>
            <a:off x="4652963" y="4471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01" name="Rectangle 177"/>
          <p:cNvSpPr>
            <a:spLocks noChangeArrowheads="1"/>
          </p:cNvSpPr>
          <p:nvPr/>
        </p:nvSpPr>
        <p:spPr bwMode="auto">
          <a:xfrm>
            <a:off x="4748213" y="1671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2" name="Rectangle 178"/>
          <p:cNvSpPr>
            <a:spLocks noChangeArrowheads="1"/>
          </p:cNvSpPr>
          <p:nvPr/>
        </p:nvSpPr>
        <p:spPr bwMode="auto">
          <a:xfrm>
            <a:off x="4795838" y="163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03" name="Rectangle 179"/>
          <p:cNvSpPr>
            <a:spLocks noChangeArrowheads="1"/>
          </p:cNvSpPr>
          <p:nvPr/>
        </p:nvSpPr>
        <p:spPr bwMode="auto">
          <a:xfrm>
            <a:off x="2728913" y="4672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4" name="Rectangle 180"/>
          <p:cNvSpPr>
            <a:spLocks noChangeArrowheads="1"/>
          </p:cNvSpPr>
          <p:nvPr/>
        </p:nvSpPr>
        <p:spPr bwMode="auto">
          <a:xfrm>
            <a:off x="2776538" y="4624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05" name="Rectangle 181"/>
          <p:cNvSpPr>
            <a:spLocks noChangeArrowheads="1"/>
          </p:cNvSpPr>
          <p:nvPr/>
        </p:nvSpPr>
        <p:spPr bwMode="auto">
          <a:xfrm>
            <a:off x="1557338" y="4919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6" name="Rectangle 182"/>
          <p:cNvSpPr>
            <a:spLocks noChangeArrowheads="1"/>
          </p:cNvSpPr>
          <p:nvPr/>
        </p:nvSpPr>
        <p:spPr bwMode="auto">
          <a:xfrm>
            <a:off x="1604963" y="4872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07" name="Rectangle 183"/>
          <p:cNvSpPr>
            <a:spLocks noChangeArrowheads="1"/>
          </p:cNvSpPr>
          <p:nvPr/>
        </p:nvSpPr>
        <p:spPr bwMode="auto">
          <a:xfrm>
            <a:off x="3767138" y="3224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" name="Rectangle 184"/>
          <p:cNvSpPr>
            <a:spLocks noChangeArrowheads="1"/>
          </p:cNvSpPr>
          <p:nvPr/>
        </p:nvSpPr>
        <p:spPr bwMode="auto">
          <a:xfrm>
            <a:off x="3814763" y="3176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09" name="Rectangle 185"/>
          <p:cNvSpPr>
            <a:spLocks noChangeArrowheads="1"/>
          </p:cNvSpPr>
          <p:nvPr/>
        </p:nvSpPr>
        <p:spPr bwMode="auto">
          <a:xfrm>
            <a:off x="4338638" y="99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0" name="Rectangle 186"/>
          <p:cNvSpPr>
            <a:spLocks noChangeArrowheads="1"/>
          </p:cNvSpPr>
          <p:nvPr/>
        </p:nvSpPr>
        <p:spPr bwMode="auto">
          <a:xfrm>
            <a:off x="4386263" y="94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1" name="Rectangle 187"/>
          <p:cNvSpPr>
            <a:spLocks noChangeArrowheads="1"/>
          </p:cNvSpPr>
          <p:nvPr/>
        </p:nvSpPr>
        <p:spPr bwMode="auto">
          <a:xfrm>
            <a:off x="6215063" y="513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2" name="Rectangle 188"/>
          <p:cNvSpPr>
            <a:spLocks noChangeArrowheads="1"/>
          </p:cNvSpPr>
          <p:nvPr/>
        </p:nvSpPr>
        <p:spPr bwMode="auto">
          <a:xfrm>
            <a:off x="62626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3" name="Rectangle 189"/>
          <p:cNvSpPr>
            <a:spLocks noChangeArrowheads="1"/>
          </p:cNvSpPr>
          <p:nvPr/>
        </p:nvSpPr>
        <p:spPr bwMode="auto">
          <a:xfrm>
            <a:off x="3414713" y="3700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4" name="Rectangle 190"/>
          <p:cNvSpPr>
            <a:spLocks noChangeArrowheads="1"/>
          </p:cNvSpPr>
          <p:nvPr/>
        </p:nvSpPr>
        <p:spPr bwMode="auto">
          <a:xfrm>
            <a:off x="3462338" y="3652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5" name="Rectangle 191"/>
          <p:cNvSpPr>
            <a:spLocks noChangeArrowheads="1"/>
          </p:cNvSpPr>
          <p:nvPr/>
        </p:nvSpPr>
        <p:spPr bwMode="auto">
          <a:xfrm>
            <a:off x="3833813" y="4291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6" name="Rectangle 192"/>
          <p:cNvSpPr>
            <a:spLocks noChangeArrowheads="1"/>
          </p:cNvSpPr>
          <p:nvPr/>
        </p:nvSpPr>
        <p:spPr bwMode="auto">
          <a:xfrm>
            <a:off x="38814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7" name="Rectangle 193"/>
          <p:cNvSpPr>
            <a:spLocks noChangeArrowheads="1"/>
          </p:cNvSpPr>
          <p:nvPr/>
        </p:nvSpPr>
        <p:spPr bwMode="auto">
          <a:xfrm>
            <a:off x="7424738" y="5014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8" name="Rectangle 194"/>
          <p:cNvSpPr>
            <a:spLocks noChangeArrowheads="1"/>
          </p:cNvSpPr>
          <p:nvPr/>
        </p:nvSpPr>
        <p:spPr bwMode="auto">
          <a:xfrm>
            <a:off x="7472363" y="4967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19" name="Rectangle 195"/>
          <p:cNvSpPr>
            <a:spLocks noChangeArrowheads="1"/>
          </p:cNvSpPr>
          <p:nvPr/>
        </p:nvSpPr>
        <p:spPr bwMode="auto">
          <a:xfrm>
            <a:off x="4586288" y="1385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0" name="Rectangle 196"/>
          <p:cNvSpPr>
            <a:spLocks noChangeArrowheads="1"/>
          </p:cNvSpPr>
          <p:nvPr/>
        </p:nvSpPr>
        <p:spPr bwMode="auto">
          <a:xfrm>
            <a:off x="4633913" y="134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1" name="Rectangle 197"/>
          <p:cNvSpPr>
            <a:spLocks noChangeArrowheads="1"/>
          </p:cNvSpPr>
          <p:nvPr/>
        </p:nvSpPr>
        <p:spPr bwMode="auto">
          <a:xfrm>
            <a:off x="5386388" y="1033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5434013" y="985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3" name="Rectangle 199"/>
          <p:cNvSpPr>
            <a:spLocks noChangeArrowheads="1"/>
          </p:cNvSpPr>
          <p:nvPr/>
        </p:nvSpPr>
        <p:spPr bwMode="auto">
          <a:xfrm>
            <a:off x="1376363" y="480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4" name="Rectangle 200"/>
          <p:cNvSpPr>
            <a:spLocks noChangeArrowheads="1"/>
          </p:cNvSpPr>
          <p:nvPr/>
        </p:nvSpPr>
        <p:spPr bwMode="auto">
          <a:xfrm>
            <a:off x="1423988" y="475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5" name="Rectangle 201"/>
          <p:cNvSpPr>
            <a:spLocks noChangeArrowheads="1"/>
          </p:cNvSpPr>
          <p:nvPr/>
        </p:nvSpPr>
        <p:spPr bwMode="auto">
          <a:xfrm>
            <a:off x="6691313" y="5253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6" name="Rectangle 202"/>
          <p:cNvSpPr>
            <a:spLocks noChangeArrowheads="1"/>
          </p:cNvSpPr>
          <p:nvPr/>
        </p:nvSpPr>
        <p:spPr bwMode="auto">
          <a:xfrm>
            <a:off x="6738938" y="521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7" name="Rectangle 203"/>
          <p:cNvSpPr>
            <a:spLocks noChangeArrowheads="1"/>
          </p:cNvSpPr>
          <p:nvPr/>
        </p:nvSpPr>
        <p:spPr bwMode="auto">
          <a:xfrm>
            <a:off x="2138363" y="3976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" name="Rectangle 204"/>
          <p:cNvSpPr>
            <a:spLocks noChangeArrowheads="1"/>
          </p:cNvSpPr>
          <p:nvPr/>
        </p:nvSpPr>
        <p:spPr bwMode="auto">
          <a:xfrm>
            <a:off x="2185988" y="3938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" name="Rectangle 205"/>
          <p:cNvSpPr>
            <a:spLocks noChangeArrowheads="1"/>
          </p:cNvSpPr>
          <p:nvPr/>
        </p:nvSpPr>
        <p:spPr bwMode="auto">
          <a:xfrm>
            <a:off x="4157663" y="5167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0" name="Rectangle 206"/>
          <p:cNvSpPr>
            <a:spLocks noChangeArrowheads="1"/>
          </p:cNvSpPr>
          <p:nvPr/>
        </p:nvSpPr>
        <p:spPr bwMode="auto">
          <a:xfrm>
            <a:off x="4205288" y="5119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2" name="Rectangle 208"/>
          <p:cNvSpPr>
            <a:spLocks noChangeArrowheads="1"/>
          </p:cNvSpPr>
          <p:nvPr/>
        </p:nvSpPr>
        <p:spPr bwMode="auto">
          <a:xfrm>
            <a:off x="5491163" y="5148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3" name="Rectangle 209"/>
          <p:cNvSpPr>
            <a:spLocks noChangeArrowheads="1"/>
          </p:cNvSpPr>
          <p:nvPr/>
        </p:nvSpPr>
        <p:spPr bwMode="auto">
          <a:xfrm>
            <a:off x="55387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34" name="Rectangle 210"/>
          <p:cNvSpPr>
            <a:spLocks noChangeArrowheads="1"/>
          </p:cNvSpPr>
          <p:nvPr/>
        </p:nvSpPr>
        <p:spPr bwMode="auto">
          <a:xfrm>
            <a:off x="7710488" y="4729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5" name="Rectangle 211"/>
          <p:cNvSpPr>
            <a:spLocks noChangeArrowheads="1"/>
          </p:cNvSpPr>
          <p:nvPr/>
        </p:nvSpPr>
        <p:spPr bwMode="auto">
          <a:xfrm>
            <a:off x="7758113" y="4681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81001" y="6245423"/>
            <a:ext cx="845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map shows each of 95 statements grouped into seven clusters by hierarchical cluster analysis.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95600"/>
            <a:ext cx="6858000" cy="639762"/>
          </a:xfrm>
        </p:spPr>
        <p:txBody>
          <a:bodyPr/>
          <a:lstStyle/>
          <a:p>
            <a:pPr algn="ctr"/>
            <a:r>
              <a:rPr lang="en-US" dirty="0" smtClean="0"/>
              <a:t>The Map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&amp; Evaluation of Team Science</a:t>
            </a:r>
            <a:endParaRPr lang="en-US" dirty="0"/>
          </a:p>
        </p:txBody>
      </p:sp>
      <p:sp>
        <p:nvSpPr>
          <p:cNvPr id="233" name="Rectangle 232"/>
          <p:cNvSpPr/>
          <p:nvPr/>
        </p:nvSpPr>
        <p:spPr>
          <a:xfrm>
            <a:off x="838200" y="2362200"/>
            <a:ext cx="7315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89</a:t>
            </a:r>
            <a:r>
              <a:rPr lang="en-US" sz="1400" dirty="0" smtClean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using publication and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bibliometric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 data (e.g., citation rates, impact factors) to assess team science</a:t>
            </a:r>
            <a:endParaRPr lang="en-US" sz="14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69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importance of developing multi-method strategies to assess processes and outcomes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2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how to evaluate success of team science-based research centers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65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measuring effectiveness of team science on multiple levels: individual team, impact of research, effectiveness of team science funding programs, etc.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8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measurement of key constructs (e.g., collaboration, </a:t>
            </a:r>
            <a:r>
              <a:rPr lang="en-US" sz="1000" dirty="0" err="1">
                <a:solidFill>
                  <a:srgbClr val="000000"/>
                </a:solidFill>
                <a:latin typeface="Tahoma"/>
              </a:rPr>
              <a:t>disciplinarity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, team effectiveness, personal/behavioral characteristics, team processes, readiness; synergy, productivity, shared knowledge)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46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best approach(</a:t>
            </a:r>
            <a:r>
              <a:rPr lang="en-US" sz="1000" dirty="0" err="1">
                <a:solidFill>
                  <a:srgbClr val="000000"/>
                </a:solidFill>
                <a:latin typeface="Tahoma"/>
              </a:rPr>
              <a:t>es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) to assessing scientific teams within an </a:t>
            </a: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institution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17	research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on methodology and measurement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13	evaluation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of team science and its impacts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58	evaluating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and learning from successful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50	how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to measure an increase in team science activity and collaboration at an institution, in comparison with other institutions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83	how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to evaluate existing and new tools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63	how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network information can provide insight into performance and evaluation of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88	key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performance indicators to encourage team science evaluation into individual development and professional growth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3	comparing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the effects of team science versus traditional science in advancing scientific knowledge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79	infrastructures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to capture relevant data to better assess team science outcomes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52	to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assess whether the findings produced by team science are more broadly disseminated, as compared to traditional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18	social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network analysis of scientific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77	strengthening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the research methods for studying scientific teams (e.g., using quasi-experimental methods)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32	how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to use team science approaches and methods in the investigation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29	economic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value created by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4	how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to demonstrate an effective team in a grant proposal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64	the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availability of organizational structure data as a data source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22	approaches 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for capturing the expertise of team science leaders</a:t>
            </a: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1" name="Freeform 12"/>
          <p:cNvSpPr>
            <a:spLocks/>
          </p:cNvSpPr>
          <p:nvPr/>
        </p:nvSpPr>
        <p:spPr bwMode="auto">
          <a:xfrm>
            <a:off x="2909888" y="1014413"/>
            <a:ext cx="4124325" cy="1295400"/>
          </a:xfrm>
          <a:custGeom>
            <a:avLst/>
            <a:gdLst/>
            <a:ahLst/>
            <a:cxnLst>
              <a:cxn ang="0">
                <a:pos x="0" y="84"/>
              </a:cxn>
              <a:cxn ang="0">
                <a:pos x="210" y="732"/>
              </a:cxn>
              <a:cxn ang="0">
                <a:pos x="618" y="816"/>
              </a:cxn>
              <a:cxn ang="0">
                <a:pos x="2322" y="642"/>
              </a:cxn>
              <a:cxn ang="0">
                <a:pos x="2598" y="600"/>
              </a:cxn>
              <a:cxn ang="0">
                <a:pos x="2286" y="384"/>
              </a:cxn>
              <a:cxn ang="0">
                <a:pos x="1914" y="138"/>
              </a:cxn>
              <a:cxn ang="0">
                <a:pos x="1572" y="24"/>
              </a:cxn>
              <a:cxn ang="0">
                <a:pos x="912" y="0"/>
              </a:cxn>
              <a:cxn ang="0">
                <a:pos x="0" y="84"/>
              </a:cxn>
            </a:cxnLst>
            <a:rect l="0" t="0" r="r" b="b"/>
            <a:pathLst>
              <a:path w="2598" h="816">
                <a:moveTo>
                  <a:pt x="0" y="84"/>
                </a:moveTo>
                <a:lnTo>
                  <a:pt x="210" y="732"/>
                </a:lnTo>
                <a:lnTo>
                  <a:pt x="618" y="816"/>
                </a:lnTo>
                <a:lnTo>
                  <a:pt x="2322" y="642"/>
                </a:lnTo>
                <a:lnTo>
                  <a:pt x="2598" y="600"/>
                </a:lnTo>
                <a:lnTo>
                  <a:pt x="2286" y="384"/>
                </a:lnTo>
                <a:lnTo>
                  <a:pt x="1914" y="138"/>
                </a:lnTo>
                <a:lnTo>
                  <a:pt x="1572" y="24"/>
                </a:lnTo>
                <a:lnTo>
                  <a:pt x="912" y="0"/>
                </a:lnTo>
                <a:lnTo>
                  <a:pt x="0" y="84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23"/>
          <p:cNvSpPr>
            <a:spLocks noChangeArrowheads="1"/>
          </p:cNvSpPr>
          <p:nvPr/>
        </p:nvSpPr>
        <p:spPr bwMode="auto">
          <a:xfrm>
            <a:off x="5929313" y="1214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24"/>
          <p:cNvSpPr>
            <a:spLocks noChangeArrowheads="1"/>
          </p:cNvSpPr>
          <p:nvPr/>
        </p:nvSpPr>
        <p:spPr bwMode="auto">
          <a:xfrm>
            <a:off x="5976938" y="11763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tangle 25"/>
          <p:cNvSpPr>
            <a:spLocks noChangeArrowheads="1"/>
          </p:cNvSpPr>
          <p:nvPr/>
        </p:nvSpPr>
        <p:spPr bwMode="auto">
          <a:xfrm>
            <a:off x="6577013" y="2014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26"/>
          <p:cNvSpPr>
            <a:spLocks noChangeArrowheads="1"/>
          </p:cNvSpPr>
          <p:nvPr/>
        </p:nvSpPr>
        <p:spPr bwMode="auto">
          <a:xfrm>
            <a:off x="6624638" y="1976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Rectangle 27"/>
          <p:cNvSpPr>
            <a:spLocks noChangeArrowheads="1"/>
          </p:cNvSpPr>
          <p:nvPr/>
        </p:nvSpPr>
        <p:spPr bwMode="auto">
          <a:xfrm>
            <a:off x="3452813" y="16906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3500438" y="16525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tangle 35"/>
          <p:cNvSpPr>
            <a:spLocks noChangeArrowheads="1"/>
          </p:cNvSpPr>
          <p:nvPr/>
        </p:nvSpPr>
        <p:spPr bwMode="auto">
          <a:xfrm>
            <a:off x="5681663" y="1281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5729288" y="1233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" name="Rectangle 45"/>
          <p:cNvSpPr>
            <a:spLocks noChangeArrowheads="1"/>
          </p:cNvSpPr>
          <p:nvPr/>
        </p:nvSpPr>
        <p:spPr bwMode="auto">
          <a:xfrm>
            <a:off x="6519863" y="1604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46"/>
          <p:cNvSpPr>
            <a:spLocks noChangeArrowheads="1"/>
          </p:cNvSpPr>
          <p:nvPr/>
        </p:nvSpPr>
        <p:spPr bwMode="auto">
          <a:xfrm>
            <a:off x="6567488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" name="Rectangle 53"/>
          <p:cNvSpPr>
            <a:spLocks noChangeArrowheads="1"/>
          </p:cNvSpPr>
          <p:nvPr/>
        </p:nvSpPr>
        <p:spPr bwMode="auto">
          <a:xfrm>
            <a:off x="48339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54"/>
          <p:cNvSpPr>
            <a:spLocks noChangeArrowheads="1"/>
          </p:cNvSpPr>
          <p:nvPr/>
        </p:nvSpPr>
        <p:spPr bwMode="auto">
          <a:xfrm>
            <a:off x="48815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6" name="Rectangle 55"/>
          <p:cNvSpPr>
            <a:spLocks noChangeArrowheads="1"/>
          </p:cNvSpPr>
          <p:nvPr/>
        </p:nvSpPr>
        <p:spPr bwMode="auto">
          <a:xfrm>
            <a:off x="6234113" y="1938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56"/>
          <p:cNvSpPr>
            <a:spLocks noChangeArrowheads="1"/>
          </p:cNvSpPr>
          <p:nvPr/>
        </p:nvSpPr>
        <p:spPr bwMode="auto">
          <a:xfrm>
            <a:off x="628173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Rectangle 63"/>
          <p:cNvSpPr>
            <a:spLocks noChangeArrowheads="1"/>
          </p:cNvSpPr>
          <p:nvPr/>
        </p:nvSpPr>
        <p:spPr bwMode="auto">
          <a:xfrm>
            <a:off x="3871913" y="22907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64"/>
          <p:cNvSpPr>
            <a:spLocks noChangeArrowheads="1"/>
          </p:cNvSpPr>
          <p:nvPr/>
        </p:nvSpPr>
        <p:spPr bwMode="auto">
          <a:xfrm>
            <a:off x="3919538" y="2243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tangle 77"/>
          <p:cNvSpPr>
            <a:spLocks noChangeArrowheads="1"/>
          </p:cNvSpPr>
          <p:nvPr/>
        </p:nvSpPr>
        <p:spPr bwMode="auto">
          <a:xfrm>
            <a:off x="4767263" y="1900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4814888" y="1862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309938" y="12239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3357563" y="1176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6" name="Rectangle 111"/>
          <p:cNvSpPr>
            <a:spLocks noChangeArrowheads="1"/>
          </p:cNvSpPr>
          <p:nvPr/>
        </p:nvSpPr>
        <p:spPr bwMode="auto">
          <a:xfrm>
            <a:off x="5538788" y="1500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112"/>
          <p:cNvSpPr>
            <a:spLocks noChangeArrowheads="1"/>
          </p:cNvSpPr>
          <p:nvPr/>
        </p:nvSpPr>
        <p:spPr bwMode="auto">
          <a:xfrm>
            <a:off x="5586413" y="1462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" name="Rectangle 119"/>
          <p:cNvSpPr>
            <a:spLocks noChangeArrowheads="1"/>
          </p:cNvSpPr>
          <p:nvPr/>
        </p:nvSpPr>
        <p:spPr bwMode="auto">
          <a:xfrm>
            <a:off x="5900738" y="15954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120"/>
          <p:cNvSpPr>
            <a:spLocks noChangeArrowheads="1"/>
          </p:cNvSpPr>
          <p:nvPr/>
        </p:nvSpPr>
        <p:spPr bwMode="auto">
          <a:xfrm>
            <a:off x="5948363" y="15573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0" name="Rectangle 123"/>
          <p:cNvSpPr>
            <a:spLocks noChangeArrowheads="1"/>
          </p:cNvSpPr>
          <p:nvPr/>
        </p:nvSpPr>
        <p:spPr bwMode="auto">
          <a:xfrm>
            <a:off x="7015163" y="1947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124"/>
          <p:cNvSpPr>
            <a:spLocks noChangeArrowheads="1"/>
          </p:cNvSpPr>
          <p:nvPr/>
        </p:nvSpPr>
        <p:spPr bwMode="auto">
          <a:xfrm>
            <a:off x="7062788" y="1900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" name="Rectangle 135"/>
          <p:cNvSpPr>
            <a:spLocks noChangeArrowheads="1"/>
          </p:cNvSpPr>
          <p:nvPr/>
        </p:nvSpPr>
        <p:spPr bwMode="auto">
          <a:xfrm>
            <a:off x="6005513" y="132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136"/>
          <p:cNvSpPr>
            <a:spLocks noChangeArrowheads="1"/>
          </p:cNvSpPr>
          <p:nvPr/>
        </p:nvSpPr>
        <p:spPr bwMode="auto">
          <a:xfrm>
            <a:off x="6053138" y="129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4" name="Rectangle 145"/>
          <p:cNvSpPr>
            <a:spLocks noChangeArrowheads="1"/>
          </p:cNvSpPr>
          <p:nvPr/>
        </p:nvSpPr>
        <p:spPr bwMode="auto">
          <a:xfrm>
            <a:off x="6453188" y="181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146"/>
          <p:cNvSpPr>
            <a:spLocks noChangeArrowheads="1"/>
          </p:cNvSpPr>
          <p:nvPr/>
        </p:nvSpPr>
        <p:spPr bwMode="auto">
          <a:xfrm>
            <a:off x="6500813" y="176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Rectangle 147"/>
          <p:cNvSpPr>
            <a:spLocks noChangeArrowheads="1"/>
          </p:cNvSpPr>
          <p:nvPr/>
        </p:nvSpPr>
        <p:spPr bwMode="auto">
          <a:xfrm>
            <a:off x="32242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148"/>
          <p:cNvSpPr>
            <a:spLocks noChangeArrowheads="1"/>
          </p:cNvSpPr>
          <p:nvPr/>
        </p:nvSpPr>
        <p:spPr bwMode="auto">
          <a:xfrm>
            <a:off x="32718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Rectangle 149"/>
          <p:cNvSpPr>
            <a:spLocks noChangeArrowheads="1"/>
          </p:cNvSpPr>
          <p:nvPr/>
        </p:nvSpPr>
        <p:spPr bwMode="auto">
          <a:xfrm>
            <a:off x="5500688" y="118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150"/>
          <p:cNvSpPr>
            <a:spLocks noChangeArrowheads="1"/>
          </p:cNvSpPr>
          <p:nvPr/>
        </p:nvSpPr>
        <p:spPr bwMode="auto">
          <a:xfrm>
            <a:off x="5548313" y="113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0" name="Rectangle 157"/>
          <p:cNvSpPr>
            <a:spLocks noChangeArrowheads="1"/>
          </p:cNvSpPr>
          <p:nvPr/>
        </p:nvSpPr>
        <p:spPr bwMode="auto">
          <a:xfrm>
            <a:off x="5262563" y="106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58"/>
          <p:cNvSpPr>
            <a:spLocks noChangeArrowheads="1"/>
          </p:cNvSpPr>
          <p:nvPr/>
        </p:nvSpPr>
        <p:spPr bwMode="auto">
          <a:xfrm>
            <a:off x="5310188" y="102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" name="Rectangle 173"/>
          <p:cNvSpPr>
            <a:spLocks noChangeArrowheads="1"/>
          </p:cNvSpPr>
          <p:nvPr/>
        </p:nvSpPr>
        <p:spPr bwMode="auto">
          <a:xfrm>
            <a:off x="2890838" y="11287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174"/>
          <p:cNvSpPr>
            <a:spLocks noChangeArrowheads="1"/>
          </p:cNvSpPr>
          <p:nvPr/>
        </p:nvSpPr>
        <p:spPr bwMode="auto">
          <a:xfrm>
            <a:off x="2938463" y="1081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" name="Rectangle 177"/>
          <p:cNvSpPr>
            <a:spLocks noChangeArrowheads="1"/>
          </p:cNvSpPr>
          <p:nvPr/>
        </p:nvSpPr>
        <p:spPr bwMode="auto">
          <a:xfrm>
            <a:off x="4748213" y="1671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178"/>
          <p:cNvSpPr>
            <a:spLocks noChangeArrowheads="1"/>
          </p:cNvSpPr>
          <p:nvPr/>
        </p:nvSpPr>
        <p:spPr bwMode="auto">
          <a:xfrm>
            <a:off x="4795838" y="1633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" name="Rectangle 185"/>
          <p:cNvSpPr>
            <a:spLocks noChangeArrowheads="1"/>
          </p:cNvSpPr>
          <p:nvPr/>
        </p:nvSpPr>
        <p:spPr bwMode="auto">
          <a:xfrm>
            <a:off x="4338638" y="995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186"/>
          <p:cNvSpPr>
            <a:spLocks noChangeArrowheads="1"/>
          </p:cNvSpPr>
          <p:nvPr/>
        </p:nvSpPr>
        <p:spPr bwMode="auto">
          <a:xfrm>
            <a:off x="4386263" y="947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" name="Rectangle 195"/>
          <p:cNvSpPr>
            <a:spLocks noChangeArrowheads="1"/>
          </p:cNvSpPr>
          <p:nvPr/>
        </p:nvSpPr>
        <p:spPr bwMode="auto">
          <a:xfrm>
            <a:off x="4586288" y="1385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196"/>
          <p:cNvSpPr>
            <a:spLocks noChangeArrowheads="1"/>
          </p:cNvSpPr>
          <p:nvPr/>
        </p:nvSpPr>
        <p:spPr bwMode="auto">
          <a:xfrm>
            <a:off x="4633913" y="134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" name="Rectangle 197"/>
          <p:cNvSpPr>
            <a:spLocks noChangeArrowheads="1"/>
          </p:cNvSpPr>
          <p:nvPr/>
        </p:nvSpPr>
        <p:spPr bwMode="auto">
          <a:xfrm>
            <a:off x="5386388" y="1033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98"/>
          <p:cNvSpPr>
            <a:spLocks noChangeArrowheads="1"/>
          </p:cNvSpPr>
          <p:nvPr/>
        </p:nvSpPr>
        <p:spPr bwMode="auto">
          <a:xfrm>
            <a:off x="5434013" y="985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113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117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C00000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&amp; Context for Teams</a:t>
            </a:r>
            <a:endParaRPr lang="en-US" dirty="0"/>
          </a:p>
        </p:txBody>
      </p:sp>
      <p:sp>
        <p:nvSpPr>
          <p:cNvPr id="215" name="Rectangle 214"/>
          <p:cNvSpPr/>
          <p:nvPr/>
        </p:nvSpPr>
        <p:spPr>
          <a:xfrm>
            <a:off x="685800" y="838200"/>
            <a:ext cx="73152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41	whether collaborative spaces for team science encourage collaboration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54	use and impact of community-based organizations and community clinical practices in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70	what types of team organizations are best at facilitating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42	the impact of team size on process and outcomes in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11	the effects of the type and complexity of research question on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40	how research networking tools can enhance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9	the relationship between productivity and the composition of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67	the effect of research centers in promoting a team science approach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20	the relationships among creativity, innovation and the composition of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53	contextual/situational factors that influence the effectiveness of team collaboration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</a:t>
            </a: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30	keys for success in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56	effects of sustained, hard team work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	status of the team as it appears to external individuals and groups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28	a study of team science outcomes with junior versus senior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Pis</a:t>
            </a: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14	how the changing ecology and structure of teams influence future scientific collaborations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37	the network characteristics of productive science team members and subgroups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57	how team dynamics can impact science</a:t>
            </a:r>
          </a:p>
          <a:p>
            <a:pPr marL="341313" indent="-341313">
              <a:tabLst>
                <a:tab pos="231775" algn="r"/>
              </a:tabLst>
            </a:pPr>
            <a:endParaRPr lang="en-US" sz="1000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Freeform 13"/>
          <p:cNvSpPr>
            <a:spLocks/>
          </p:cNvSpPr>
          <p:nvPr/>
        </p:nvSpPr>
        <p:spPr bwMode="auto">
          <a:xfrm>
            <a:off x="4557713" y="2633663"/>
            <a:ext cx="3457575" cy="148590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414" y="936"/>
              </a:cxn>
              <a:cxn ang="0">
                <a:pos x="2028" y="762"/>
              </a:cxn>
              <a:cxn ang="0">
                <a:pos x="2178" y="714"/>
              </a:cxn>
              <a:cxn ang="0">
                <a:pos x="2130" y="366"/>
              </a:cxn>
              <a:cxn ang="0">
                <a:pos x="2070" y="30"/>
              </a:cxn>
              <a:cxn ang="0">
                <a:pos x="1770" y="0"/>
              </a:cxn>
              <a:cxn ang="0">
                <a:pos x="894" y="72"/>
              </a:cxn>
              <a:cxn ang="0">
                <a:pos x="210" y="180"/>
              </a:cxn>
              <a:cxn ang="0">
                <a:pos x="0" y="726"/>
              </a:cxn>
            </a:cxnLst>
            <a:rect l="0" t="0" r="r" b="b"/>
            <a:pathLst>
              <a:path w="2178" h="936">
                <a:moveTo>
                  <a:pt x="0" y="726"/>
                </a:moveTo>
                <a:lnTo>
                  <a:pt x="414" y="936"/>
                </a:lnTo>
                <a:lnTo>
                  <a:pt x="2028" y="762"/>
                </a:lnTo>
                <a:lnTo>
                  <a:pt x="2178" y="714"/>
                </a:lnTo>
                <a:lnTo>
                  <a:pt x="2130" y="366"/>
                </a:lnTo>
                <a:lnTo>
                  <a:pt x="2070" y="30"/>
                </a:lnTo>
                <a:lnTo>
                  <a:pt x="1770" y="0"/>
                </a:lnTo>
                <a:lnTo>
                  <a:pt x="894" y="72"/>
                </a:lnTo>
                <a:lnTo>
                  <a:pt x="210" y="180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>
            <a:off x="5948363" y="2938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34"/>
          <p:cNvSpPr>
            <a:spLocks noChangeArrowheads="1"/>
          </p:cNvSpPr>
          <p:nvPr/>
        </p:nvSpPr>
        <p:spPr bwMode="auto">
          <a:xfrm>
            <a:off x="5995988" y="28908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7758113" y="3824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7805738" y="37861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Rectangle 41"/>
          <p:cNvSpPr>
            <a:spLocks noChangeArrowheads="1"/>
          </p:cNvSpPr>
          <p:nvPr/>
        </p:nvSpPr>
        <p:spPr bwMode="auto">
          <a:xfrm>
            <a:off x="6491288" y="31003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42"/>
          <p:cNvSpPr>
            <a:spLocks noChangeArrowheads="1"/>
          </p:cNvSpPr>
          <p:nvPr/>
        </p:nvSpPr>
        <p:spPr bwMode="auto">
          <a:xfrm>
            <a:off x="6538913" y="3062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Rectangle 47"/>
          <p:cNvSpPr>
            <a:spLocks noChangeArrowheads="1"/>
          </p:cNvSpPr>
          <p:nvPr/>
        </p:nvSpPr>
        <p:spPr bwMode="auto">
          <a:xfrm>
            <a:off x="7434263" y="3662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48"/>
          <p:cNvSpPr>
            <a:spLocks noChangeArrowheads="1"/>
          </p:cNvSpPr>
          <p:nvPr/>
        </p:nvSpPr>
        <p:spPr bwMode="auto">
          <a:xfrm>
            <a:off x="7481888" y="3614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7996238" y="37480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8043863" y="3709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Rectangle 75"/>
          <p:cNvSpPr>
            <a:spLocks noChangeArrowheads="1"/>
          </p:cNvSpPr>
          <p:nvPr/>
        </p:nvSpPr>
        <p:spPr bwMode="auto">
          <a:xfrm>
            <a:off x="7348538" y="2614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76"/>
          <p:cNvSpPr>
            <a:spLocks noChangeArrowheads="1"/>
          </p:cNvSpPr>
          <p:nvPr/>
        </p:nvSpPr>
        <p:spPr bwMode="auto">
          <a:xfrm>
            <a:off x="7396163" y="2566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tangle 79"/>
          <p:cNvSpPr>
            <a:spLocks noChangeArrowheads="1"/>
          </p:cNvSpPr>
          <p:nvPr/>
        </p:nvSpPr>
        <p:spPr bwMode="auto">
          <a:xfrm>
            <a:off x="5957888" y="2728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80"/>
          <p:cNvSpPr>
            <a:spLocks noChangeArrowheads="1"/>
          </p:cNvSpPr>
          <p:nvPr/>
        </p:nvSpPr>
        <p:spPr bwMode="auto">
          <a:xfrm>
            <a:off x="6005513" y="2681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Rectangle 93"/>
          <p:cNvSpPr>
            <a:spLocks noChangeArrowheads="1"/>
          </p:cNvSpPr>
          <p:nvPr/>
        </p:nvSpPr>
        <p:spPr bwMode="auto">
          <a:xfrm>
            <a:off x="7920038" y="31956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94"/>
          <p:cNvSpPr>
            <a:spLocks noChangeArrowheads="1"/>
          </p:cNvSpPr>
          <p:nvPr/>
        </p:nvSpPr>
        <p:spPr bwMode="auto">
          <a:xfrm>
            <a:off x="7967663" y="3157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tangle 99"/>
          <p:cNvSpPr>
            <a:spLocks noChangeArrowheads="1"/>
          </p:cNvSpPr>
          <p:nvPr/>
        </p:nvSpPr>
        <p:spPr bwMode="auto">
          <a:xfrm>
            <a:off x="5195888" y="4100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00"/>
          <p:cNvSpPr>
            <a:spLocks noChangeArrowheads="1"/>
          </p:cNvSpPr>
          <p:nvPr/>
        </p:nvSpPr>
        <p:spPr bwMode="auto">
          <a:xfrm>
            <a:off x="5243513" y="4052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" name="Rectangle 101"/>
          <p:cNvSpPr>
            <a:spLocks noChangeArrowheads="1"/>
          </p:cNvSpPr>
          <p:nvPr/>
        </p:nvSpPr>
        <p:spPr bwMode="auto">
          <a:xfrm>
            <a:off x="4538663" y="37671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102"/>
          <p:cNvSpPr>
            <a:spLocks noChangeArrowheads="1"/>
          </p:cNvSpPr>
          <p:nvPr/>
        </p:nvSpPr>
        <p:spPr bwMode="auto">
          <a:xfrm>
            <a:off x="4586288" y="3729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4" name="Rectangle 103"/>
          <p:cNvSpPr>
            <a:spLocks noChangeArrowheads="1"/>
          </p:cNvSpPr>
          <p:nvPr/>
        </p:nvSpPr>
        <p:spPr bwMode="auto">
          <a:xfrm>
            <a:off x="7319963" y="3338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104"/>
          <p:cNvSpPr>
            <a:spLocks noChangeArrowheads="1"/>
          </p:cNvSpPr>
          <p:nvPr/>
        </p:nvSpPr>
        <p:spPr bwMode="auto">
          <a:xfrm>
            <a:off x="7367588" y="3290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Rectangle 125"/>
          <p:cNvSpPr>
            <a:spLocks noChangeArrowheads="1"/>
          </p:cNvSpPr>
          <p:nvPr/>
        </p:nvSpPr>
        <p:spPr bwMode="auto">
          <a:xfrm>
            <a:off x="6415088" y="3443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126"/>
          <p:cNvSpPr>
            <a:spLocks noChangeArrowheads="1"/>
          </p:cNvSpPr>
          <p:nvPr/>
        </p:nvSpPr>
        <p:spPr bwMode="auto">
          <a:xfrm>
            <a:off x="6462713" y="3405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0" name="Rectangle 127"/>
          <p:cNvSpPr>
            <a:spLocks noChangeArrowheads="1"/>
          </p:cNvSpPr>
          <p:nvPr/>
        </p:nvSpPr>
        <p:spPr bwMode="auto">
          <a:xfrm>
            <a:off x="4986338" y="33099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28"/>
          <p:cNvSpPr>
            <a:spLocks noChangeArrowheads="1"/>
          </p:cNvSpPr>
          <p:nvPr/>
        </p:nvSpPr>
        <p:spPr bwMode="auto">
          <a:xfrm>
            <a:off x="5033963" y="3271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tangle 131"/>
          <p:cNvSpPr>
            <a:spLocks noChangeArrowheads="1"/>
          </p:cNvSpPr>
          <p:nvPr/>
        </p:nvSpPr>
        <p:spPr bwMode="auto">
          <a:xfrm>
            <a:off x="7367588" y="2862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132"/>
          <p:cNvSpPr>
            <a:spLocks noChangeArrowheads="1"/>
          </p:cNvSpPr>
          <p:nvPr/>
        </p:nvSpPr>
        <p:spPr bwMode="auto">
          <a:xfrm>
            <a:off x="7415213" y="2814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4" name="Rectangle 133"/>
          <p:cNvSpPr>
            <a:spLocks noChangeArrowheads="1"/>
          </p:cNvSpPr>
          <p:nvPr/>
        </p:nvSpPr>
        <p:spPr bwMode="auto">
          <a:xfrm>
            <a:off x="7824788" y="26622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134"/>
          <p:cNvSpPr>
            <a:spLocks noChangeArrowheads="1"/>
          </p:cNvSpPr>
          <p:nvPr/>
        </p:nvSpPr>
        <p:spPr bwMode="auto">
          <a:xfrm>
            <a:off x="7872413" y="26241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6" name="Rectangle 153"/>
          <p:cNvSpPr>
            <a:spLocks noChangeArrowheads="1"/>
          </p:cNvSpPr>
          <p:nvPr/>
        </p:nvSpPr>
        <p:spPr bwMode="auto">
          <a:xfrm>
            <a:off x="4872038" y="29003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154"/>
          <p:cNvSpPr>
            <a:spLocks noChangeArrowheads="1"/>
          </p:cNvSpPr>
          <p:nvPr/>
        </p:nvSpPr>
        <p:spPr bwMode="auto">
          <a:xfrm>
            <a:off x="4919663" y="28527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" name="Rectangle 159"/>
          <p:cNvSpPr>
            <a:spLocks noChangeArrowheads="1"/>
          </p:cNvSpPr>
          <p:nvPr/>
        </p:nvSpPr>
        <p:spPr bwMode="auto">
          <a:xfrm>
            <a:off x="5700713" y="3919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160"/>
          <p:cNvSpPr>
            <a:spLocks noChangeArrowheads="1"/>
          </p:cNvSpPr>
          <p:nvPr/>
        </p:nvSpPr>
        <p:spPr bwMode="auto">
          <a:xfrm>
            <a:off x="5748338" y="3881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00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93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C00000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&amp; Dynamics of Teams</a:t>
            </a:r>
            <a:endParaRPr lang="en-US" dirty="0"/>
          </a:p>
        </p:txBody>
      </p:sp>
      <p:sp>
        <p:nvSpPr>
          <p:cNvPr id="215" name="Rectangle 214"/>
          <p:cNvSpPr/>
          <p:nvPr/>
        </p:nvSpPr>
        <p:spPr>
          <a:xfrm>
            <a:off x="685800" y="990600"/>
            <a:ext cx="7315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91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status differences and power dynamics within the team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44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team member interchangeability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21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how roles in teams are defined and communicated, and by whom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26	the influence of research team morale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60	personal and behavioral factors in team science collaborations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94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different types of conflicts that occur in scientific teams and how to address these effectively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23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communication styles in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84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leadership characteristics that drive effective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68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optimal team composition (e.g., specialists, generalists, boundary spanners) to enable use of diverse expertise.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87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social skills and competencies required for successful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27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the psychological and personality factors associated with being an effective team scientist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47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team member physical proximity (co-location)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24	ideal composition of scientific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heterogeneity of team membership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39	how teams grow, shrink, expire over time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48	issues to consider when initiating or building a new team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43	collaborative readiness factors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49	finding potential/likely research collaborators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34	what factors contribute to the development of trust in different collaborations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95	why people join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51	gender differences in team contributions</a:t>
            </a: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3" name="Freeform 8"/>
          <p:cNvSpPr>
            <a:spLocks/>
          </p:cNvSpPr>
          <p:nvPr/>
        </p:nvSpPr>
        <p:spPr bwMode="auto">
          <a:xfrm>
            <a:off x="5224463" y="4100513"/>
            <a:ext cx="2505075" cy="1552575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60" y="720"/>
              </a:cxn>
              <a:cxn ang="0">
                <a:pos x="468" y="978"/>
              </a:cxn>
              <a:cxn ang="0">
                <a:pos x="612" y="972"/>
              </a:cxn>
              <a:cxn ang="0">
                <a:pos x="1074" y="828"/>
              </a:cxn>
              <a:cxn ang="0">
                <a:pos x="1398" y="588"/>
              </a:cxn>
              <a:cxn ang="0">
                <a:pos x="1578" y="408"/>
              </a:cxn>
              <a:cxn ang="0">
                <a:pos x="1386" y="0"/>
              </a:cxn>
              <a:cxn ang="0">
                <a:pos x="18" y="378"/>
              </a:cxn>
              <a:cxn ang="0">
                <a:pos x="0" y="618"/>
              </a:cxn>
            </a:cxnLst>
            <a:rect l="0" t="0" r="r" b="b"/>
            <a:pathLst>
              <a:path w="1578" h="978">
                <a:moveTo>
                  <a:pt x="0" y="618"/>
                </a:moveTo>
                <a:lnTo>
                  <a:pt x="60" y="720"/>
                </a:lnTo>
                <a:lnTo>
                  <a:pt x="468" y="978"/>
                </a:lnTo>
                <a:lnTo>
                  <a:pt x="612" y="972"/>
                </a:lnTo>
                <a:lnTo>
                  <a:pt x="1074" y="828"/>
                </a:lnTo>
                <a:lnTo>
                  <a:pt x="1398" y="588"/>
                </a:lnTo>
                <a:lnTo>
                  <a:pt x="1578" y="408"/>
                </a:lnTo>
                <a:lnTo>
                  <a:pt x="1386" y="0"/>
                </a:lnTo>
                <a:lnTo>
                  <a:pt x="18" y="378"/>
                </a:lnTo>
                <a:lnTo>
                  <a:pt x="0" y="618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31"/>
          <p:cNvSpPr>
            <a:spLocks noChangeArrowheads="1"/>
          </p:cNvSpPr>
          <p:nvPr/>
        </p:nvSpPr>
        <p:spPr bwMode="auto">
          <a:xfrm>
            <a:off x="6491288" y="54625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32"/>
          <p:cNvSpPr>
            <a:spLocks noChangeArrowheads="1"/>
          </p:cNvSpPr>
          <p:nvPr/>
        </p:nvSpPr>
        <p:spPr bwMode="auto">
          <a:xfrm>
            <a:off x="6538913" y="542448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ctangle 61"/>
          <p:cNvSpPr>
            <a:spLocks noChangeArrowheads="1"/>
          </p:cNvSpPr>
          <p:nvPr/>
        </p:nvSpPr>
        <p:spPr bwMode="auto">
          <a:xfrm>
            <a:off x="5910263" y="5357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957888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Rectangle 65"/>
          <p:cNvSpPr>
            <a:spLocks noChangeArrowheads="1"/>
          </p:cNvSpPr>
          <p:nvPr/>
        </p:nvSpPr>
        <p:spPr bwMode="auto">
          <a:xfrm>
            <a:off x="6672263" y="4872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6719888" y="4833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Rectangle 67"/>
          <p:cNvSpPr>
            <a:spLocks noChangeArrowheads="1"/>
          </p:cNvSpPr>
          <p:nvPr/>
        </p:nvSpPr>
        <p:spPr bwMode="auto">
          <a:xfrm>
            <a:off x="7215188" y="44719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68"/>
          <p:cNvSpPr>
            <a:spLocks noChangeArrowheads="1"/>
          </p:cNvSpPr>
          <p:nvPr/>
        </p:nvSpPr>
        <p:spPr bwMode="auto">
          <a:xfrm>
            <a:off x="7262813" y="4433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872288" y="4986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919913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6176963" y="56245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6224588" y="55768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6" name="Rectangle 87"/>
          <p:cNvSpPr>
            <a:spLocks noChangeArrowheads="1"/>
          </p:cNvSpPr>
          <p:nvPr/>
        </p:nvSpPr>
        <p:spPr bwMode="auto">
          <a:xfrm>
            <a:off x="7243763" y="43957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88"/>
          <p:cNvSpPr>
            <a:spLocks noChangeArrowheads="1"/>
          </p:cNvSpPr>
          <p:nvPr/>
        </p:nvSpPr>
        <p:spPr bwMode="auto">
          <a:xfrm>
            <a:off x="7291388" y="4357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Rectangle 97"/>
          <p:cNvSpPr>
            <a:spLocks noChangeArrowheads="1"/>
          </p:cNvSpPr>
          <p:nvPr/>
        </p:nvSpPr>
        <p:spPr bwMode="auto">
          <a:xfrm>
            <a:off x="6977063" y="4900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98"/>
          <p:cNvSpPr>
            <a:spLocks noChangeArrowheads="1"/>
          </p:cNvSpPr>
          <p:nvPr/>
        </p:nvSpPr>
        <p:spPr bwMode="auto">
          <a:xfrm>
            <a:off x="7024688" y="4852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0" name="Rectangle 105"/>
          <p:cNvSpPr>
            <a:spLocks noChangeArrowheads="1"/>
          </p:cNvSpPr>
          <p:nvPr/>
        </p:nvSpPr>
        <p:spPr bwMode="auto">
          <a:xfrm>
            <a:off x="5948363" y="5634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06"/>
          <p:cNvSpPr>
            <a:spLocks noChangeArrowheads="1"/>
          </p:cNvSpPr>
          <p:nvPr/>
        </p:nvSpPr>
        <p:spPr bwMode="auto">
          <a:xfrm>
            <a:off x="5995988" y="5595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tangle 107"/>
          <p:cNvSpPr>
            <a:spLocks noChangeArrowheads="1"/>
          </p:cNvSpPr>
          <p:nvPr/>
        </p:nvSpPr>
        <p:spPr bwMode="auto">
          <a:xfrm>
            <a:off x="6910388" y="5395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108"/>
          <p:cNvSpPr>
            <a:spLocks noChangeArrowheads="1"/>
          </p:cNvSpPr>
          <p:nvPr/>
        </p:nvSpPr>
        <p:spPr bwMode="auto">
          <a:xfrm>
            <a:off x="6958013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6" name="Rectangle 113"/>
          <p:cNvSpPr>
            <a:spLocks noChangeArrowheads="1"/>
          </p:cNvSpPr>
          <p:nvPr/>
        </p:nvSpPr>
        <p:spPr bwMode="auto">
          <a:xfrm>
            <a:off x="5205413" y="5062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114"/>
          <p:cNvSpPr>
            <a:spLocks noChangeArrowheads="1"/>
          </p:cNvSpPr>
          <p:nvPr/>
        </p:nvSpPr>
        <p:spPr bwMode="auto">
          <a:xfrm>
            <a:off x="5253038" y="5024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" name="Rectangle 115"/>
          <p:cNvSpPr>
            <a:spLocks noChangeArrowheads="1"/>
          </p:cNvSpPr>
          <p:nvPr/>
        </p:nvSpPr>
        <p:spPr bwMode="auto">
          <a:xfrm>
            <a:off x="5300663" y="5224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116"/>
          <p:cNvSpPr>
            <a:spLocks noChangeArrowheads="1"/>
          </p:cNvSpPr>
          <p:nvPr/>
        </p:nvSpPr>
        <p:spPr bwMode="auto">
          <a:xfrm>
            <a:off x="5348288" y="5176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0" name="Rectangle 117"/>
          <p:cNvSpPr>
            <a:spLocks noChangeArrowheads="1"/>
          </p:cNvSpPr>
          <p:nvPr/>
        </p:nvSpPr>
        <p:spPr bwMode="auto">
          <a:xfrm>
            <a:off x="5233988" y="4681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118"/>
          <p:cNvSpPr>
            <a:spLocks noChangeArrowheads="1"/>
          </p:cNvSpPr>
          <p:nvPr/>
        </p:nvSpPr>
        <p:spPr bwMode="auto">
          <a:xfrm>
            <a:off x="5281613" y="4643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" name="Rectangle 121"/>
          <p:cNvSpPr>
            <a:spLocks noChangeArrowheads="1"/>
          </p:cNvSpPr>
          <p:nvPr/>
        </p:nvSpPr>
        <p:spPr bwMode="auto">
          <a:xfrm>
            <a:off x="7405688" y="40814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122"/>
          <p:cNvSpPr>
            <a:spLocks noChangeArrowheads="1"/>
          </p:cNvSpPr>
          <p:nvPr/>
        </p:nvSpPr>
        <p:spPr bwMode="auto">
          <a:xfrm>
            <a:off x="7453313" y="40338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Rectangle 139"/>
          <p:cNvSpPr>
            <a:spLocks noChangeArrowheads="1"/>
          </p:cNvSpPr>
          <p:nvPr/>
        </p:nvSpPr>
        <p:spPr bwMode="auto">
          <a:xfrm>
            <a:off x="7034213" y="5205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140"/>
          <p:cNvSpPr>
            <a:spLocks noChangeArrowheads="1"/>
          </p:cNvSpPr>
          <p:nvPr/>
        </p:nvSpPr>
        <p:spPr bwMode="auto">
          <a:xfrm>
            <a:off x="7081838" y="5157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Rectangle 155"/>
          <p:cNvSpPr>
            <a:spLocks noChangeArrowheads="1"/>
          </p:cNvSpPr>
          <p:nvPr/>
        </p:nvSpPr>
        <p:spPr bwMode="auto">
          <a:xfrm>
            <a:off x="7386638" y="45481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156"/>
          <p:cNvSpPr>
            <a:spLocks noChangeArrowheads="1"/>
          </p:cNvSpPr>
          <p:nvPr/>
        </p:nvSpPr>
        <p:spPr bwMode="auto">
          <a:xfrm>
            <a:off x="7434263" y="45100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0" name="Rectangle 187"/>
          <p:cNvSpPr>
            <a:spLocks noChangeArrowheads="1"/>
          </p:cNvSpPr>
          <p:nvPr/>
        </p:nvSpPr>
        <p:spPr bwMode="auto">
          <a:xfrm>
            <a:off x="6215063" y="5138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188"/>
          <p:cNvSpPr>
            <a:spLocks noChangeArrowheads="1"/>
          </p:cNvSpPr>
          <p:nvPr/>
        </p:nvSpPr>
        <p:spPr bwMode="auto">
          <a:xfrm>
            <a:off x="62626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" name="Rectangle 193"/>
          <p:cNvSpPr>
            <a:spLocks noChangeArrowheads="1"/>
          </p:cNvSpPr>
          <p:nvPr/>
        </p:nvSpPr>
        <p:spPr bwMode="auto">
          <a:xfrm>
            <a:off x="7424738" y="50149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94"/>
          <p:cNvSpPr>
            <a:spLocks noChangeArrowheads="1"/>
          </p:cNvSpPr>
          <p:nvPr/>
        </p:nvSpPr>
        <p:spPr bwMode="auto">
          <a:xfrm>
            <a:off x="7472363" y="4967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" name="Rectangle 201"/>
          <p:cNvSpPr>
            <a:spLocks noChangeArrowheads="1"/>
          </p:cNvSpPr>
          <p:nvPr/>
        </p:nvSpPr>
        <p:spPr bwMode="auto">
          <a:xfrm>
            <a:off x="6691313" y="52530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202"/>
          <p:cNvSpPr>
            <a:spLocks noChangeArrowheads="1"/>
          </p:cNvSpPr>
          <p:nvPr/>
        </p:nvSpPr>
        <p:spPr bwMode="auto">
          <a:xfrm>
            <a:off x="6738938" y="521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6" name="Rectangle 208"/>
          <p:cNvSpPr>
            <a:spLocks noChangeArrowheads="1"/>
          </p:cNvSpPr>
          <p:nvPr/>
        </p:nvSpPr>
        <p:spPr bwMode="auto">
          <a:xfrm>
            <a:off x="5491163" y="51482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209"/>
          <p:cNvSpPr>
            <a:spLocks noChangeArrowheads="1"/>
          </p:cNvSpPr>
          <p:nvPr/>
        </p:nvSpPr>
        <p:spPr bwMode="auto">
          <a:xfrm>
            <a:off x="5538788" y="5100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8" name="Rectangle 210"/>
          <p:cNvSpPr>
            <a:spLocks noChangeArrowheads="1"/>
          </p:cNvSpPr>
          <p:nvPr/>
        </p:nvSpPr>
        <p:spPr bwMode="auto">
          <a:xfrm>
            <a:off x="7710488" y="47291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211"/>
          <p:cNvSpPr>
            <a:spLocks noChangeArrowheads="1"/>
          </p:cNvSpPr>
          <p:nvPr/>
        </p:nvSpPr>
        <p:spPr bwMode="auto">
          <a:xfrm>
            <a:off x="7758113" y="46815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00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121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C00000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&amp; Organization for Teams</a:t>
            </a:r>
            <a:endParaRPr lang="en-US" dirty="0"/>
          </a:p>
        </p:txBody>
      </p:sp>
      <p:sp>
        <p:nvSpPr>
          <p:cNvPr id="215" name="Rectangle 214"/>
          <p:cNvSpPr/>
          <p:nvPr/>
        </p:nvSpPr>
        <p:spPr>
          <a:xfrm>
            <a:off x="762000" y="1828800"/>
            <a:ext cx="7315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76	value of rotating team leadership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93	the management of scientific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78	how to sustain scientific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61	membership in multiple, potentially overlapping, potentially conflicting teams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35	organizational policies that foster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66	virtual organizations and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86	formal vs. informal organizational structures of institutions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	types of organizational structures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71	disciplinary language barriers in team science</a:t>
            </a:r>
          </a:p>
          <a:p>
            <a:pPr marL="341313" indent="-341313">
              <a:tabLst>
                <a:tab pos="231775" algn="r"/>
              </a:tabLst>
            </a:pP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1" name="Freeform 7"/>
          <p:cNvSpPr>
            <a:spLocks/>
          </p:cNvSpPr>
          <p:nvPr/>
        </p:nvSpPr>
        <p:spPr bwMode="auto">
          <a:xfrm>
            <a:off x="3433763" y="4310063"/>
            <a:ext cx="1724025" cy="15430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600" y="972"/>
              </a:cxn>
              <a:cxn ang="0">
                <a:pos x="1086" y="744"/>
              </a:cxn>
              <a:cxn ang="0">
                <a:pos x="750" y="144"/>
              </a:cxn>
              <a:cxn ang="0">
                <a:pos x="264" y="0"/>
              </a:cxn>
              <a:cxn ang="0">
                <a:pos x="126" y="294"/>
              </a:cxn>
              <a:cxn ang="0">
                <a:pos x="0" y="726"/>
              </a:cxn>
            </a:cxnLst>
            <a:rect l="0" t="0" r="r" b="b"/>
            <a:pathLst>
              <a:path w="1086" h="972">
                <a:moveTo>
                  <a:pt x="0" y="726"/>
                </a:moveTo>
                <a:lnTo>
                  <a:pt x="600" y="972"/>
                </a:lnTo>
                <a:lnTo>
                  <a:pt x="1086" y="744"/>
                </a:lnTo>
                <a:lnTo>
                  <a:pt x="750" y="144"/>
                </a:lnTo>
                <a:lnTo>
                  <a:pt x="264" y="0"/>
                </a:lnTo>
                <a:lnTo>
                  <a:pt x="126" y="294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3414713" y="54435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22"/>
          <p:cNvSpPr>
            <a:spLocks noChangeArrowheads="1"/>
          </p:cNvSpPr>
          <p:nvPr/>
        </p:nvSpPr>
        <p:spPr bwMode="auto">
          <a:xfrm>
            <a:off x="3462338" y="5405438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Rectangle 89"/>
          <p:cNvSpPr>
            <a:spLocks noChangeArrowheads="1"/>
          </p:cNvSpPr>
          <p:nvPr/>
        </p:nvSpPr>
        <p:spPr bwMode="auto">
          <a:xfrm>
            <a:off x="3614738" y="47577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90"/>
          <p:cNvSpPr>
            <a:spLocks noChangeArrowheads="1"/>
          </p:cNvSpPr>
          <p:nvPr/>
        </p:nvSpPr>
        <p:spPr bwMode="auto">
          <a:xfrm>
            <a:off x="3662363" y="47196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Rectangle 141"/>
          <p:cNvSpPr>
            <a:spLocks noChangeArrowheads="1"/>
          </p:cNvSpPr>
          <p:nvPr/>
        </p:nvSpPr>
        <p:spPr bwMode="auto">
          <a:xfrm>
            <a:off x="4795838" y="53482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142"/>
          <p:cNvSpPr>
            <a:spLocks noChangeArrowheads="1"/>
          </p:cNvSpPr>
          <p:nvPr/>
        </p:nvSpPr>
        <p:spPr bwMode="auto">
          <a:xfrm>
            <a:off x="4843463" y="5310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Rectangle 151"/>
          <p:cNvSpPr>
            <a:spLocks noChangeArrowheads="1"/>
          </p:cNvSpPr>
          <p:nvPr/>
        </p:nvSpPr>
        <p:spPr bwMode="auto">
          <a:xfrm>
            <a:off x="3624263" y="49958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152"/>
          <p:cNvSpPr>
            <a:spLocks noChangeArrowheads="1"/>
          </p:cNvSpPr>
          <p:nvPr/>
        </p:nvSpPr>
        <p:spPr bwMode="auto">
          <a:xfrm>
            <a:off x="3671888" y="4948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Rectangle 161"/>
          <p:cNvSpPr>
            <a:spLocks noChangeArrowheads="1"/>
          </p:cNvSpPr>
          <p:nvPr/>
        </p:nvSpPr>
        <p:spPr bwMode="auto">
          <a:xfrm>
            <a:off x="4367213" y="5834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162"/>
          <p:cNvSpPr>
            <a:spLocks noChangeArrowheads="1"/>
          </p:cNvSpPr>
          <p:nvPr/>
        </p:nvSpPr>
        <p:spPr bwMode="auto">
          <a:xfrm>
            <a:off x="4414838" y="5786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Rectangle 171"/>
          <p:cNvSpPr>
            <a:spLocks noChangeArrowheads="1"/>
          </p:cNvSpPr>
          <p:nvPr/>
        </p:nvSpPr>
        <p:spPr bwMode="auto">
          <a:xfrm>
            <a:off x="5138738" y="54721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172"/>
          <p:cNvSpPr>
            <a:spLocks noChangeArrowheads="1"/>
          </p:cNvSpPr>
          <p:nvPr/>
        </p:nvSpPr>
        <p:spPr bwMode="auto">
          <a:xfrm>
            <a:off x="5186363" y="54244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Rectangle 175"/>
          <p:cNvSpPr>
            <a:spLocks noChangeArrowheads="1"/>
          </p:cNvSpPr>
          <p:nvPr/>
        </p:nvSpPr>
        <p:spPr bwMode="auto">
          <a:xfrm>
            <a:off x="4605338" y="45196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176"/>
          <p:cNvSpPr>
            <a:spLocks noChangeArrowheads="1"/>
          </p:cNvSpPr>
          <p:nvPr/>
        </p:nvSpPr>
        <p:spPr bwMode="auto">
          <a:xfrm>
            <a:off x="4652963" y="44719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Rectangle 191"/>
          <p:cNvSpPr>
            <a:spLocks noChangeArrowheads="1"/>
          </p:cNvSpPr>
          <p:nvPr/>
        </p:nvSpPr>
        <p:spPr bwMode="auto">
          <a:xfrm>
            <a:off x="3833813" y="4291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192"/>
          <p:cNvSpPr>
            <a:spLocks noChangeArrowheads="1"/>
          </p:cNvSpPr>
          <p:nvPr/>
        </p:nvSpPr>
        <p:spPr bwMode="auto">
          <a:xfrm>
            <a:off x="3881438" y="4243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Rectangle 205"/>
          <p:cNvSpPr>
            <a:spLocks noChangeArrowheads="1"/>
          </p:cNvSpPr>
          <p:nvPr/>
        </p:nvSpPr>
        <p:spPr bwMode="auto">
          <a:xfrm>
            <a:off x="4157663" y="5167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206"/>
          <p:cNvSpPr>
            <a:spLocks noChangeArrowheads="1"/>
          </p:cNvSpPr>
          <p:nvPr/>
        </p:nvSpPr>
        <p:spPr bwMode="auto">
          <a:xfrm>
            <a:off x="4205288" y="5119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00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51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C00000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98438"/>
            <a:ext cx="8991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Institutional Support &amp; </a:t>
            </a:r>
            <a:br>
              <a:rPr lang="en-US" dirty="0" smtClean="0"/>
            </a:br>
            <a:r>
              <a:rPr lang="en-US" dirty="0" smtClean="0"/>
              <a:t>Professional Development for Teams</a:t>
            </a:r>
            <a:endParaRPr lang="en-US" dirty="0"/>
          </a:p>
        </p:txBody>
      </p:sp>
      <p:sp>
        <p:nvSpPr>
          <p:cNvPr id="215" name="Rectangle 214"/>
          <p:cNvSpPr/>
          <p:nvPr/>
        </p:nvSpPr>
        <p:spPr>
          <a:xfrm>
            <a:off x="838200" y="1185862"/>
            <a:ext cx="73152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31	incentives and incentive systems for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74	resources and infrastructure needed within and across institutions to promote collaboration and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25	how the university tenure and promotion system can be restructured to encourage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80	processes and methods that encourage and support teams (e.g., group activities, scientific conferences, grant opportunity distribution, systems-based approaches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85	relationships between team science in the academy and industry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55	timing, with regards to investigator career stage, in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92	ethical issues in conducting team science (e.g. intellectual property ownership, defining collaborative relationships; attributing credit for work)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	training and education issues in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75	funding to support the science of team science, research on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81	co-authorship and multi-PI authorship in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12	the effects of team science on the scientist's work and career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90	use of collaborative computerized tools to support and enhance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16	individual benefit/risk analysis to engaging in team science</a:t>
            </a:r>
          </a:p>
        </p:txBody>
      </p:sp>
      <p:sp>
        <p:nvSpPr>
          <p:cNvPr id="41" name="Freeform 10"/>
          <p:cNvSpPr>
            <a:spLocks/>
          </p:cNvSpPr>
          <p:nvPr/>
        </p:nvSpPr>
        <p:spPr bwMode="auto">
          <a:xfrm>
            <a:off x="900113" y="3914775"/>
            <a:ext cx="2819400" cy="1790700"/>
          </a:xfrm>
          <a:custGeom>
            <a:avLst/>
            <a:gdLst/>
            <a:ahLst/>
            <a:cxnLst>
              <a:cxn ang="0">
                <a:pos x="0" y="306"/>
              </a:cxn>
              <a:cxn ang="0">
                <a:pos x="312" y="696"/>
              </a:cxn>
              <a:cxn ang="0">
                <a:pos x="426" y="768"/>
              </a:cxn>
              <a:cxn ang="0">
                <a:pos x="1320" y="1128"/>
              </a:cxn>
              <a:cxn ang="0">
                <a:pos x="1776" y="114"/>
              </a:cxn>
              <a:cxn ang="0">
                <a:pos x="1596" y="0"/>
              </a:cxn>
              <a:cxn ang="0">
                <a:pos x="372" y="78"/>
              </a:cxn>
              <a:cxn ang="0">
                <a:pos x="0" y="306"/>
              </a:cxn>
            </a:cxnLst>
            <a:rect l="0" t="0" r="r" b="b"/>
            <a:pathLst>
              <a:path w="1776" h="1128">
                <a:moveTo>
                  <a:pt x="0" y="306"/>
                </a:moveTo>
                <a:lnTo>
                  <a:pt x="312" y="696"/>
                </a:lnTo>
                <a:lnTo>
                  <a:pt x="426" y="768"/>
                </a:lnTo>
                <a:lnTo>
                  <a:pt x="1320" y="1128"/>
                </a:lnTo>
                <a:lnTo>
                  <a:pt x="1776" y="114"/>
                </a:lnTo>
                <a:lnTo>
                  <a:pt x="1596" y="0"/>
                </a:lnTo>
                <a:lnTo>
                  <a:pt x="372" y="78"/>
                </a:lnTo>
                <a:lnTo>
                  <a:pt x="0" y="30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29"/>
          <p:cNvSpPr>
            <a:spLocks noChangeArrowheads="1"/>
          </p:cNvSpPr>
          <p:nvPr/>
        </p:nvSpPr>
        <p:spPr bwMode="auto">
          <a:xfrm>
            <a:off x="1738313" y="4953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785938" y="491490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471613" y="40195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519238" y="39814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2976563" y="5686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024188" y="56388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Rectangle 69"/>
          <p:cNvSpPr>
            <a:spLocks noChangeArrowheads="1"/>
          </p:cNvSpPr>
          <p:nvPr/>
        </p:nvSpPr>
        <p:spPr bwMode="auto">
          <a:xfrm>
            <a:off x="2290763" y="50101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70"/>
          <p:cNvSpPr>
            <a:spLocks noChangeArrowheads="1"/>
          </p:cNvSpPr>
          <p:nvPr/>
        </p:nvSpPr>
        <p:spPr bwMode="auto">
          <a:xfrm>
            <a:off x="2338388" y="49720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81"/>
          <p:cNvSpPr>
            <a:spLocks noChangeArrowheads="1"/>
          </p:cNvSpPr>
          <p:nvPr/>
        </p:nvSpPr>
        <p:spPr bwMode="auto">
          <a:xfrm>
            <a:off x="3157538" y="4943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82"/>
          <p:cNvSpPr>
            <a:spLocks noChangeArrowheads="1"/>
          </p:cNvSpPr>
          <p:nvPr/>
        </p:nvSpPr>
        <p:spPr bwMode="auto">
          <a:xfrm>
            <a:off x="3205163" y="48958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Rectangle 167"/>
          <p:cNvSpPr>
            <a:spLocks noChangeArrowheads="1"/>
          </p:cNvSpPr>
          <p:nvPr/>
        </p:nvSpPr>
        <p:spPr bwMode="auto">
          <a:xfrm>
            <a:off x="1662113" y="4476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168"/>
          <p:cNvSpPr>
            <a:spLocks noChangeArrowheads="1"/>
          </p:cNvSpPr>
          <p:nvPr/>
        </p:nvSpPr>
        <p:spPr bwMode="auto">
          <a:xfrm>
            <a:off x="1709738" y="4438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ctangle 169"/>
          <p:cNvSpPr>
            <a:spLocks noChangeArrowheads="1"/>
          </p:cNvSpPr>
          <p:nvPr/>
        </p:nvSpPr>
        <p:spPr bwMode="auto">
          <a:xfrm>
            <a:off x="881063" y="4381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170"/>
          <p:cNvSpPr>
            <a:spLocks noChangeArrowheads="1"/>
          </p:cNvSpPr>
          <p:nvPr/>
        </p:nvSpPr>
        <p:spPr bwMode="auto">
          <a:xfrm>
            <a:off x="928688" y="43434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Rectangle 179"/>
          <p:cNvSpPr>
            <a:spLocks noChangeArrowheads="1"/>
          </p:cNvSpPr>
          <p:nvPr/>
        </p:nvSpPr>
        <p:spPr bwMode="auto">
          <a:xfrm>
            <a:off x="2728913" y="4867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180"/>
          <p:cNvSpPr>
            <a:spLocks noChangeArrowheads="1"/>
          </p:cNvSpPr>
          <p:nvPr/>
        </p:nvSpPr>
        <p:spPr bwMode="auto">
          <a:xfrm>
            <a:off x="2776538" y="4819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Rectangle 181"/>
          <p:cNvSpPr>
            <a:spLocks noChangeArrowheads="1"/>
          </p:cNvSpPr>
          <p:nvPr/>
        </p:nvSpPr>
        <p:spPr bwMode="auto">
          <a:xfrm>
            <a:off x="1557338" y="51149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182"/>
          <p:cNvSpPr>
            <a:spLocks noChangeArrowheads="1"/>
          </p:cNvSpPr>
          <p:nvPr/>
        </p:nvSpPr>
        <p:spPr bwMode="auto">
          <a:xfrm>
            <a:off x="1604963" y="50673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Rectangle 189"/>
          <p:cNvSpPr>
            <a:spLocks noChangeArrowheads="1"/>
          </p:cNvSpPr>
          <p:nvPr/>
        </p:nvSpPr>
        <p:spPr bwMode="auto">
          <a:xfrm>
            <a:off x="3414713" y="3895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190"/>
          <p:cNvSpPr>
            <a:spLocks noChangeArrowheads="1"/>
          </p:cNvSpPr>
          <p:nvPr/>
        </p:nvSpPr>
        <p:spPr bwMode="auto">
          <a:xfrm>
            <a:off x="3462338" y="38481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tangle 199"/>
          <p:cNvSpPr>
            <a:spLocks noChangeArrowheads="1"/>
          </p:cNvSpPr>
          <p:nvPr/>
        </p:nvSpPr>
        <p:spPr bwMode="auto">
          <a:xfrm>
            <a:off x="1376363" y="5000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200"/>
          <p:cNvSpPr>
            <a:spLocks noChangeArrowheads="1"/>
          </p:cNvSpPr>
          <p:nvPr/>
        </p:nvSpPr>
        <p:spPr bwMode="auto">
          <a:xfrm>
            <a:off x="1423988" y="4953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tangle 203"/>
          <p:cNvSpPr>
            <a:spLocks noChangeArrowheads="1"/>
          </p:cNvSpPr>
          <p:nvPr/>
        </p:nvSpPr>
        <p:spPr bwMode="auto">
          <a:xfrm>
            <a:off x="2138363" y="4171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204"/>
          <p:cNvSpPr>
            <a:spLocks noChangeArrowheads="1"/>
          </p:cNvSpPr>
          <p:nvPr/>
        </p:nvSpPr>
        <p:spPr bwMode="auto">
          <a:xfrm>
            <a:off x="2185988" y="41338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00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71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chemeClr val="accent2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162925" cy="641350"/>
          </a:xfrm>
        </p:spPr>
        <p:txBody>
          <a:bodyPr/>
          <a:lstStyle/>
          <a:p>
            <a:r>
              <a:rPr lang="en-US" dirty="0"/>
              <a:t>Define the Focus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66800" y="1231900"/>
            <a:ext cx="7467600" cy="2952750"/>
            <a:chOff x="672" y="776"/>
            <a:chExt cx="4704" cy="1860"/>
          </a:xfrm>
        </p:grpSpPr>
        <p:sp>
          <p:nvSpPr>
            <p:cNvPr id="276484" name="Rectangle 4"/>
            <p:cNvSpPr>
              <a:spLocks noChangeArrowheads="1"/>
            </p:cNvSpPr>
            <p:nvPr/>
          </p:nvSpPr>
          <p:spPr bwMode="auto">
            <a:xfrm>
              <a:off x="1824" y="1650"/>
              <a:ext cx="3552" cy="986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>
              <a:spAutoFit/>
            </a:bodyPr>
            <a:lstStyle/>
            <a:p>
              <a:pPr>
                <a:tabLst>
                  <a:tab pos="2990850" algn="ctr"/>
                </a:tabLst>
              </a:pPr>
              <a:r>
                <a:rPr lang="en-US" sz="2400" b="1" dirty="0" smtClean="0">
                  <a:latin typeface="Tahoma" pitchFamily="34" charset="0"/>
                </a:rPr>
                <a:t>“One topic that should be part of a comprehensive research agenda for the science of team science is…”</a:t>
              </a:r>
              <a:endParaRPr lang="en-US" sz="2400" b="1" dirty="0">
                <a:latin typeface="Tahoma" pitchFamily="34" charset="0"/>
              </a:endParaRPr>
            </a:p>
          </p:txBody>
        </p:sp>
        <p:pic>
          <p:nvPicPr>
            <p:cNvPr id="27648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2" y="1170"/>
              <a:ext cx="999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716" y="776"/>
              <a:ext cx="1824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marL="449263" indent="-449263"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Develop a focus</a:t>
              </a:r>
              <a:endParaRPr lang="en-US" sz="18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Disciplinary Dynamics &amp; Team Science</a:t>
            </a:r>
            <a:endParaRPr lang="en-US" dirty="0"/>
          </a:p>
        </p:txBody>
      </p:sp>
      <p:sp>
        <p:nvSpPr>
          <p:cNvPr id="215" name="Rectangle 214"/>
          <p:cNvSpPr/>
          <p:nvPr/>
        </p:nvSpPr>
        <p:spPr>
          <a:xfrm>
            <a:off x="838200" y="990600"/>
            <a:ext cx="73152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dirty="0" smtClean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82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variations in team science related to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disciplinarity</a:t>
            </a:r>
            <a:endParaRPr lang="en-US" sz="1000" baseline="0" dirty="0" smtClean="0">
              <a:solidFill>
                <a:srgbClr val="000000"/>
              </a:solidFill>
              <a:latin typeface="Tahoma"/>
            </a:endParaRP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38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how to overcome disciplinary traditions to move toward interdisciplinary traditions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59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using team science and interdisciplinary research to support emerging areas of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36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applying what is known about teams in different disciplines (e.g., management) and contexts (e.g., international)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33	relationships and connections between multi-, inter- and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transdisciplinary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 research efforts and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19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how best to disseminate findings and best practices from the science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10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understanding differences between intra- vs.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interinstitutional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 scientific teams</a:t>
            </a:r>
          </a:p>
        </p:txBody>
      </p:sp>
      <p:sp>
        <p:nvSpPr>
          <p:cNvPr id="27" name="Freeform 11"/>
          <p:cNvSpPr>
            <a:spLocks/>
          </p:cNvSpPr>
          <p:nvPr/>
        </p:nvSpPr>
        <p:spPr bwMode="auto">
          <a:xfrm>
            <a:off x="766763" y="2557463"/>
            <a:ext cx="3019425" cy="1104900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2" y="624"/>
              </a:cxn>
              <a:cxn ang="0">
                <a:pos x="282" y="696"/>
              </a:cxn>
              <a:cxn ang="0">
                <a:pos x="1902" y="432"/>
              </a:cxn>
              <a:cxn ang="0">
                <a:pos x="1104" y="0"/>
              </a:cxn>
              <a:cxn ang="0">
                <a:pos x="702" y="96"/>
              </a:cxn>
              <a:cxn ang="0">
                <a:pos x="0" y="396"/>
              </a:cxn>
            </a:cxnLst>
            <a:rect l="0" t="0" r="r" b="b"/>
            <a:pathLst>
              <a:path w="1902" h="696">
                <a:moveTo>
                  <a:pt x="0" y="396"/>
                </a:moveTo>
                <a:lnTo>
                  <a:pt x="12" y="624"/>
                </a:lnTo>
                <a:lnTo>
                  <a:pt x="282" y="696"/>
                </a:lnTo>
                <a:lnTo>
                  <a:pt x="1902" y="432"/>
                </a:lnTo>
                <a:lnTo>
                  <a:pt x="1104" y="0"/>
                </a:lnTo>
                <a:lnTo>
                  <a:pt x="702" y="96"/>
                </a:lnTo>
                <a:lnTo>
                  <a:pt x="0" y="39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2500313" y="2538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2547938" y="2490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tangle 57"/>
          <p:cNvSpPr>
            <a:spLocks noChangeArrowheads="1"/>
          </p:cNvSpPr>
          <p:nvPr/>
        </p:nvSpPr>
        <p:spPr bwMode="auto">
          <a:xfrm>
            <a:off x="766763" y="35290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58"/>
          <p:cNvSpPr>
            <a:spLocks noChangeArrowheads="1"/>
          </p:cNvSpPr>
          <p:nvPr/>
        </p:nvSpPr>
        <p:spPr bwMode="auto">
          <a:xfrm>
            <a:off x="814388" y="34813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1862138" y="26908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86"/>
          <p:cNvSpPr>
            <a:spLocks noChangeArrowheads="1"/>
          </p:cNvSpPr>
          <p:nvPr/>
        </p:nvSpPr>
        <p:spPr bwMode="auto">
          <a:xfrm>
            <a:off x="1909763" y="26431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Rectangle 91"/>
          <p:cNvSpPr>
            <a:spLocks noChangeArrowheads="1"/>
          </p:cNvSpPr>
          <p:nvPr/>
        </p:nvSpPr>
        <p:spPr bwMode="auto">
          <a:xfrm>
            <a:off x="1576388" y="30146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92"/>
          <p:cNvSpPr>
            <a:spLocks noChangeArrowheads="1"/>
          </p:cNvSpPr>
          <p:nvPr/>
        </p:nvSpPr>
        <p:spPr bwMode="auto">
          <a:xfrm>
            <a:off x="1624013" y="29670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Rectangle 95"/>
          <p:cNvSpPr>
            <a:spLocks noChangeArrowheads="1"/>
          </p:cNvSpPr>
          <p:nvPr/>
        </p:nvSpPr>
        <p:spPr bwMode="auto">
          <a:xfrm>
            <a:off x="1195388" y="3643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96"/>
          <p:cNvSpPr>
            <a:spLocks noChangeArrowheads="1"/>
          </p:cNvSpPr>
          <p:nvPr/>
        </p:nvSpPr>
        <p:spPr bwMode="auto">
          <a:xfrm>
            <a:off x="1243013" y="3595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Rectangle 137"/>
          <p:cNvSpPr>
            <a:spLocks noChangeArrowheads="1"/>
          </p:cNvSpPr>
          <p:nvPr/>
        </p:nvSpPr>
        <p:spPr bwMode="auto">
          <a:xfrm>
            <a:off x="747713" y="31670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138"/>
          <p:cNvSpPr>
            <a:spLocks noChangeArrowheads="1"/>
          </p:cNvSpPr>
          <p:nvPr/>
        </p:nvSpPr>
        <p:spPr bwMode="auto">
          <a:xfrm>
            <a:off x="795338" y="31194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Rectangle 183"/>
          <p:cNvSpPr>
            <a:spLocks noChangeArrowheads="1"/>
          </p:cNvSpPr>
          <p:nvPr/>
        </p:nvSpPr>
        <p:spPr bwMode="auto">
          <a:xfrm>
            <a:off x="3767138" y="32242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184"/>
          <p:cNvSpPr>
            <a:spLocks noChangeArrowheads="1"/>
          </p:cNvSpPr>
          <p:nvPr/>
        </p:nvSpPr>
        <p:spPr bwMode="auto">
          <a:xfrm>
            <a:off x="3814763" y="31765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00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chemeClr val="accent2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 &amp; Models of Team Science</a:t>
            </a:r>
            <a:endParaRPr lang="en-US" dirty="0"/>
          </a:p>
        </p:txBody>
      </p:sp>
      <p:sp>
        <p:nvSpPr>
          <p:cNvPr id="215" name="Rectangle 214"/>
          <p:cNvSpPr/>
          <p:nvPr/>
        </p:nvSpPr>
        <p:spPr>
          <a:xfrm>
            <a:off x="914400" y="2719626"/>
            <a:ext cx="7315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tabLst>
                <a:tab pos="231775" algn="r"/>
              </a:tabLst>
            </a:pP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72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theories and models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45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best practices of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73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developing testable hypotheses about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62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the definitions of team, scientific team, and team science</a:t>
            </a:r>
          </a:p>
          <a:p>
            <a:pPr marL="341313" indent="-341313">
              <a:tabLst>
                <a:tab pos="231775" algn="r"/>
              </a:tabLst>
            </a:pP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	15</a:t>
            </a:r>
            <a:r>
              <a:rPr lang="en-US" sz="1000" dirty="0">
                <a:solidFill>
                  <a:srgbClr val="000000"/>
                </a:solidFill>
                <a:latin typeface="Tahoma"/>
              </a:rPr>
              <a:t>	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definition of different types of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disciplinarity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 (interdisciplinary;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multidisciplinarity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; </a:t>
            </a:r>
            <a:r>
              <a:rPr lang="en-US" sz="1000" baseline="0" dirty="0" err="1" smtClean="0">
                <a:solidFill>
                  <a:srgbClr val="000000"/>
                </a:solidFill>
                <a:latin typeface="Tahoma"/>
              </a:rPr>
              <a:t>transdisciplinarity</a:t>
            </a:r>
            <a:r>
              <a:rPr lang="en-US" sz="1000" baseline="0" dirty="0" smtClean="0">
                <a:solidFill>
                  <a:srgbClr val="000000"/>
                </a:solidFill>
                <a:latin typeface="Tahoma"/>
              </a:rPr>
              <a:t>)</a:t>
            </a:r>
          </a:p>
        </p:txBody>
      </p:sp>
      <p:sp>
        <p:nvSpPr>
          <p:cNvPr id="23" name="Freeform 9"/>
          <p:cNvSpPr>
            <a:spLocks/>
          </p:cNvSpPr>
          <p:nvPr/>
        </p:nvSpPr>
        <p:spPr bwMode="auto">
          <a:xfrm>
            <a:off x="881063" y="1471613"/>
            <a:ext cx="163830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32" y="444"/>
              </a:cxn>
              <a:cxn ang="0">
                <a:pos x="936" y="0"/>
              </a:cxn>
              <a:cxn ang="0">
                <a:pos x="432" y="66"/>
              </a:cxn>
              <a:cxn ang="0">
                <a:pos x="108" y="198"/>
              </a:cxn>
              <a:cxn ang="0">
                <a:pos x="0" y="420"/>
              </a:cxn>
            </a:cxnLst>
            <a:rect l="0" t="0" r="r" b="b"/>
            <a:pathLst>
              <a:path w="1032" h="444">
                <a:moveTo>
                  <a:pt x="0" y="420"/>
                </a:moveTo>
                <a:lnTo>
                  <a:pt x="1032" y="444"/>
                </a:lnTo>
                <a:lnTo>
                  <a:pt x="936" y="0"/>
                </a:lnTo>
                <a:lnTo>
                  <a:pt x="432" y="66"/>
                </a:lnTo>
                <a:lnTo>
                  <a:pt x="108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49"/>
          <p:cNvSpPr>
            <a:spLocks noChangeArrowheads="1"/>
          </p:cNvSpPr>
          <p:nvPr/>
        </p:nvSpPr>
        <p:spPr bwMode="auto">
          <a:xfrm>
            <a:off x="862013" y="21193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50"/>
          <p:cNvSpPr>
            <a:spLocks noChangeArrowheads="1"/>
          </p:cNvSpPr>
          <p:nvPr/>
        </p:nvSpPr>
        <p:spPr bwMode="auto">
          <a:xfrm>
            <a:off x="909638" y="20716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ctangle 109"/>
          <p:cNvSpPr>
            <a:spLocks noChangeArrowheads="1"/>
          </p:cNvSpPr>
          <p:nvPr/>
        </p:nvSpPr>
        <p:spPr bwMode="auto">
          <a:xfrm>
            <a:off x="2500313" y="215741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10"/>
          <p:cNvSpPr>
            <a:spLocks noChangeArrowheads="1"/>
          </p:cNvSpPr>
          <p:nvPr/>
        </p:nvSpPr>
        <p:spPr bwMode="auto">
          <a:xfrm>
            <a:off x="2547938" y="2109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tangle 143"/>
          <p:cNvSpPr>
            <a:spLocks noChangeArrowheads="1"/>
          </p:cNvSpPr>
          <p:nvPr/>
        </p:nvSpPr>
        <p:spPr bwMode="auto">
          <a:xfrm>
            <a:off x="1547813" y="155733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44"/>
          <p:cNvSpPr>
            <a:spLocks noChangeArrowheads="1"/>
          </p:cNvSpPr>
          <p:nvPr/>
        </p:nvSpPr>
        <p:spPr bwMode="auto">
          <a:xfrm>
            <a:off x="1595438" y="15192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tangle 163"/>
          <p:cNvSpPr>
            <a:spLocks noChangeArrowheads="1"/>
          </p:cNvSpPr>
          <p:nvPr/>
        </p:nvSpPr>
        <p:spPr bwMode="auto">
          <a:xfrm>
            <a:off x="1033463" y="1766888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64"/>
          <p:cNvSpPr>
            <a:spLocks noChangeArrowheads="1"/>
          </p:cNvSpPr>
          <p:nvPr/>
        </p:nvSpPr>
        <p:spPr bwMode="auto">
          <a:xfrm>
            <a:off x="1081088" y="17287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165"/>
          <p:cNvSpPr>
            <a:spLocks noChangeArrowheads="1"/>
          </p:cNvSpPr>
          <p:nvPr/>
        </p:nvSpPr>
        <p:spPr bwMode="auto">
          <a:xfrm>
            <a:off x="2347913" y="1452563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166"/>
          <p:cNvSpPr>
            <a:spLocks noChangeArrowheads="1"/>
          </p:cNvSpPr>
          <p:nvPr/>
        </p:nvSpPr>
        <p:spPr bwMode="auto">
          <a:xfrm>
            <a:off x="2395538" y="140493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200"/>
          <p:cNvGrpSpPr/>
          <p:nvPr/>
        </p:nvGrpSpPr>
        <p:grpSpPr>
          <a:xfrm>
            <a:off x="157163" y="6248400"/>
            <a:ext cx="757237" cy="442913"/>
            <a:chOff x="766763" y="1014413"/>
            <a:chExt cx="7248525" cy="4838700"/>
          </a:xfrm>
        </p:grpSpPr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433763" y="4310063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5224463" y="4100513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881063" y="1471613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chemeClr val="accent2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900113" y="3719513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766763" y="2557463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2909888" y="1014413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4557713" y="2633663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Map</a:t>
            </a:r>
            <a:endParaRPr lang="en-US" dirty="0"/>
          </a:p>
        </p:txBody>
      </p:sp>
      <p:sp>
        <p:nvSpPr>
          <p:cNvPr id="3" name="Freeform 7"/>
          <p:cNvSpPr>
            <a:spLocks/>
          </p:cNvSpPr>
          <p:nvPr/>
        </p:nvSpPr>
        <p:spPr bwMode="auto">
          <a:xfrm>
            <a:off x="4029075" y="4476750"/>
            <a:ext cx="1724025" cy="15430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600" y="972"/>
              </a:cxn>
              <a:cxn ang="0">
                <a:pos x="1086" y="744"/>
              </a:cxn>
              <a:cxn ang="0">
                <a:pos x="750" y="144"/>
              </a:cxn>
              <a:cxn ang="0">
                <a:pos x="264" y="0"/>
              </a:cxn>
              <a:cxn ang="0">
                <a:pos x="126" y="294"/>
              </a:cxn>
              <a:cxn ang="0">
                <a:pos x="0" y="726"/>
              </a:cxn>
            </a:cxnLst>
            <a:rect l="0" t="0" r="r" b="b"/>
            <a:pathLst>
              <a:path w="1086" h="972">
                <a:moveTo>
                  <a:pt x="0" y="726"/>
                </a:moveTo>
                <a:lnTo>
                  <a:pt x="600" y="972"/>
                </a:lnTo>
                <a:lnTo>
                  <a:pt x="1086" y="744"/>
                </a:lnTo>
                <a:lnTo>
                  <a:pt x="750" y="144"/>
                </a:lnTo>
                <a:lnTo>
                  <a:pt x="264" y="0"/>
                </a:lnTo>
                <a:lnTo>
                  <a:pt x="126" y="294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5819775" y="4267200"/>
            <a:ext cx="2505075" cy="1552575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60" y="720"/>
              </a:cxn>
              <a:cxn ang="0">
                <a:pos x="468" y="978"/>
              </a:cxn>
              <a:cxn ang="0">
                <a:pos x="612" y="972"/>
              </a:cxn>
              <a:cxn ang="0">
                <a:pos x="1074" y="828"/>
              </a:cxn>
              <a:cxn ang="0">
                <a:pos x="1398" y="588"/>
              </a:cxn>
              <a:cxn ang="0">
                <a:pos x="1578" y="408"/>
              </a:cxn>
              <a:cxn ang="0">
                <a:pos x="1386" y="0"/>
              </a:cxn>
              <a:cxn ang="0">
                <a:pos x="18" y="378"/>
              </a:cxn>
              <a:cxn ang="0">
                <a:pos x="0" y="618"/>
              </a:cxn>
            </a:cxnLst>
            <a:rect l="0" t="0" r="r" b="b"/>
            <a:pathLst>
              <a:path w="1578" h="978">
                <a:moveTo>
                  <a:pt x="0" y="618"/>
                </a:moveTo>
                <a:lnTo>
                  <a:pt x="60" y="720"/>
                </a:lnTo>
                <a:lnTo>
                  <a:pt x="468" y="978"/>
                </a:lnTo>
                <a:lnTo>
                  <a:pt x="612" y="972"/>
                </a:lnTo>
                <a:lnTo>
                  <a:pt x="1074" y="828"/>
                </a:lnTo>
                <a:lnTo>
                  <a:pt x="1398" y="588"/>
                </a:lnTo>
                <a:lnTo>
                  <a:pt x="1578" y="408"/>
                </a:lnTo>
                <a:lnTo>
                  <a:pt x="1386" y="0"/>
                </a:lnTo>
                <a:lnTo>
                  <a:pt x="18" y="378"/>
                </a:lnTo>
                <a:lnTo>
                  <a:pt x="0" y="618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1476375" y="1638300"/>
            <a:ext cx="163830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32" y="444"/>
              </a:cxn>
              <a:cxn ang="0">
                <a:pos x="936" y="0"/>
              </a:cxn>
              <a:cxn ang="0">
                <a:pos x="432" y="66"/>
              </a:cxn>
              <a:cxn ang="0">
                <a:pos x="108" y="198"/>
              </a:cxn>
              <a:cxn ang="0">
                <a:pos x="0" y="420"/>
              </a:cxn>
            </a:cxnLst>
            <a:rect l="0" t="0" r="r" b="b"/>
            <a:pathLst>
              <a:path w="1032" h="444">
                <a:moveTo>
                  <a:pt x="0" y="420"/>
                </a:moveTo>
                <a:lnTo>
                  <a:pt x="1032" y="444"/>
                </a:lnTo>
                <a:lnTo>
                  <a:pt x="936" y="0"/>
                </a:lnTo>
                <a:lnTo>
                  <a:pt x="432" y="66"/>
                </a:lnTo>
                <a:lnTo>
                  <a:pt x="108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1495425" y="3886200"/>
            <a:ext cx="2819400" cy="1790700"/>
          </a:xfrm>
          <a:custGeom>
            <a:avLst/>
            <a:gdLst/>
            <a:ahLst/>
            <a:cxnLst>
              <a:cxn ang="0">
                <a:pos x="0" y="306"/>
              </a:cxn>
              <a:cxn ang="0">
                <a:pos x="312" y="696"/>
              </a:cxn>
              <a:cxn ang="0">
                <a:pos x="426" y="768"/>
              </a:cxn>
              <a:cxn ang="0">
                <a:pos x="1320" y="1128"/>
              </a:cxn>
              <a:cxn ang="0">
                <a:pos x="1776" y="114"/>
              </a:cxn>
              <a:cxn ang="0">
                <a:pos x="1596" y="0"/>
              </a:cxn>
              <a:cxn ang="0">
                <a:pos x="372" y="78"/>
              </a:cxn>
              <a:cxn ang="0">
                <a:pos x="0" y="306"/>
              </a:cxn>
            </a:cxnLst>
            <a:rect l="0" t="0" r="r" b="b"/>
            <a:pathLst>
              <a:path w="1776" h="1128">
                <a:moveTo>
                  <a:pt x="0" y="306"/>
                </a:moveTo>
                <a:lnTo>
                  <a:pt x="312" y="696"/>
                </a:lnTo>
                <a:lnTo>
                  <a:pt x="426" y="768"/>
                </a:lnTo>
                <a:lnTo>
                  <a:pt x="1320" y="1128"/>
                </a:lnTo>
                <a:lnTo>
                  <a:pt x="1776" y="114"/>
                </a:lnTo>
                <a:lnTo>
                  <a:pt x="1596" y="0"/>
                </a:lnTo>
                <a:lnTo>
                  <a:pt x="372" y="78"/>
                </a:lnTo>
                <a:lnTo>
                  <a:pt x="0" y="30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362075" y="2724150"/>
            <a:ext cx="3019425" cy="1104900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2" y="624"/>
              </a:cxn>
              <a:cxn ang="0">
                <a:pos x="282" y="696"/>
              </a:cxn>
              <a:cxn ang="0">
                <a:pos x="1902" y="432"/>
              </a:cxn>
              <a:cxn ang="0">
                <a:pos x="1104" y="0"/>
              </a:cxn>
              <a:cxn ang="0">
                <a:pos x="702" y="96"/>
              </a:cxn>
              <a:cxn ang="0">
                <a:pos x="0" y="396"/>
              </a:cxn>
            </a:cxnLst>
            <a:rect l="0" t="0" r="r" b="b"/>
            <a:pathLst>
              <a:path w="1902" h="696">
                <a:moveTo>
                  <a:pt x="0" y="396"/>
                </a:moveTo>
                <a:lnTo>
                  <a:pt x="12" y="624"/>
                </a:lnTo>
                <a:lnTo>
                  <a:pt x="282" y="696"/>
                </a:lnTo>
                <a:lnTo>
                  <a:pt x="1902" y="432"/>
                </a:lnTo>
                <a:lnTo>
                  <a:pt x="1104" y="0"/>
                </a:lnTo>
                <a:lnTo>
                  <a:pt x="702" y="96"/>
                </a:lnTo>
                <a:lnTo>
                  <a:pt x="0" y="39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3505200" y="1181100"/>
            <a:ext cx="4124325" cy="1295400"/>
          </a:xfrm>
          <a:custGeom>
            <a:avLst/>
            <a:gdLst/>
            <a:ahLst/>
            <a:cxnLst>
              <a:cxn ang="0">
                <a:pos x="0" y="84"/>
              </a:cxn>
              <a:cxn ang="0">
                <a:pos x="210" y="732"/>
              </a:cxn>
              <a:cxn ang="0">
                <a:pos x="618" y="816"/>
              </a:cxn>
              <a:cxn ang="0">
                <a:pos x="2322" y="642"/>
              </a:cxn>
              <a:cxn ang="0">
                <a:pos x="2598" y="600"/>
              </a:cxn>
              <a:cxn ang="0">
                <a:pos x="2286" y="384"/>
              </a:cxn>
              <a:cxn ang="0">
                <a:pos x="1914" y="138"/>
              </a:cxn>
              <a:cxn ang="0">
                <a:pos x="1572" y="24"/>
              </a:cxn>
              <a:cxn ang="0">
                <a:pos x="912" y="0"/>
              </a:cxn>
              <a:cxn ang="0">
                <a:pos x="0" y="84"/>
              </a:cxn>
            </a:cxnLst>
            <a:rect l="0" t="0" r="r" b="b"/>
            <a:pathLst>
              <a:path w="2598" h="816">
                <a:moveTo>
                  <a:pt x="0" y="84"/>
                </a:moveTo>
                <a:lnTo>
                  <a:pt x="210" y="732"/>
                </a:lnTo>
                <a:lnTo>
                  <a:pt x="618" y="816"/>
                </a:lnTo>
                <a:lnTo>
                  <a:pt x="2322" y="642"/>
                </a:lnTo>
                <a:lnTo>
                  <a:pt x="2598" y="600"/>
                </a:lnTo>
                <a:lnTo>
                  <a:pt x="2286" y="384"/>
                </a:lnTo>
                <a:lnTo>
                  <a:pt x="1914" y="138"/>
                </a:lnTo>
                <a:lnTo>
                  <a:pt x="1572" y="24"/>
                </a:lnTo>
                <a:lnTo>
                  <a:pt x="912" y="0"/>
                </a:lnTo>
                <a:lnTo>
                  <a:pt x="0" y="84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13"/>
          <p:cNvSpPr>
            <a:spLocks/>
          </p:cNvSpPr>
          <p:nvPr/>
        </p:nvSpPr>
        <p:spPr bwMode="auto">
          <a:xfrm>
            <a:off x="5153025" y="2800350"/>
            <a:ext cx="3457575" cy="148590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414" y="936"/>
              </a:cxn>
              <a:cxn ang="0">
                <a:pos x="2028" y="762"/>
              </a:cxn>
              <a:cxn ang="0">
                <a:pos x="2178" y="714"/>
              </a:cxn>
              <a:cxn ang="0">
                <a:pos x="2130" y="366"/>
              </a:cxn>
              <a:cxn ang="0">
                <a:pos x="2070" y="30"/>
              </a:cxn>
              <a:cxn ang="0">
                <a:pos x="1770" y="0"/>
              </a:cxn>
              <a:cxn ang="0">
                <a:pos x="894" y="72"/>
              </a:cxn>
              <a:cxn ang="0">
                <a:pos x="210" y="180"/>
              </a:cxn>
              <a:cxn ang="0">
                <a:pos x="0" y="726"/>
              </a:cxn>
            </a:cxnLst>
            <a:rect l="0" t="0" r="r" b="b"/>
            <a:pathLst>
              <a:path w="2178" h="936">
                <a:moveTo>
                  <a:pt x="0" y="726"/>
                </a:moveTo>
                <a:lnTo>
                  <a:pt x="414" y="936"/>
                </a:lnTo>
                <a:lnTo>
                  <a:pt x="2028" y="762"/>
                </a:lnTo>
                <a:lnTo>
                  <a:pt x="2178" y="714"/>
                </a:lnTo>
                <a:lnTo>
                  <a:pt x="2130" y="366"/>
                </a:lnTo>
                <a:lnTo>
                  <a:pt x="2070" y="30"/>
                </a:lnTo>
                <a:lnTo>
                  <a:pt x="1770" y="0"/>
                </a:lnTo>
                <a:lnTo>
                  <a:pt x="894" y="72"/>
                </a:lnTo>
                <a:lnTo>
                  <a:pt x="210" y="180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auto">
          <a:xfrm>
            <a:off x="3971925" y="5199518"/>
            <a:ext cx="1771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6105525" y="4931449"/>
            <a:ext cx="17430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1609725" y="1731049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1695450" y="4245649"/>
            <a:ext cx="242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1838325" y="3128962"/>
            <a:ext cx="18669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4200525" y="1604962"/>
            <a:ext cx="22669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6210300" y="3431262"/>
            <a:ext cx="15716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Interpretation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873071" y="3733800"/>
            <a:ext cx="4800600" cy="2819400"/>
            <a:chOff x="873071" y="3733800"/>
            <a:chExt cx="4800600" cy="2819400"/>
          </a:xfrm>
        </p:grpSpPr>
        <p:sp>
          <p:nvSpPr>
            <p:cNvPr id="29" name="Freeform 28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1" name="Group 25"/>
          <p:cNvGrpSpPr/>
          <p:nvPr/>
        </p:nvGrpSpPr>
        <p:grpSpPr>
          <a:xfrm>
            <a:off x="873071" y="2471981"/>
            <a:ext cx="7661329" cy="3547820"/>
            <a:chOff x="1131376" y="2471980"/>
            <a:chExt cx="7749153" cy="3704095"/>
          </a:xfrm>
          <a:solidFill>
            <a:srgbClr val="66CCFF"/>
          </a:solidFill>
        </p:grpSpPr>
        <p:sp>
          <p:nvSpPr>
            <p:cNvPr id="32" name="Freeform 31"/>
            <p:cNvSpPr/>
            <p:nvPr/>
          </p:nvSpPr>
          <p:spPr>
            <a:xfrm>
              <a:off x="1131376" y="2471980"/>
              <a:ext cx="7749153" cy="3704095"/>
            </a:xfrm>
            <a:custGeom>
              <a:avLst/>
              <a:gdLst>
                <a:gd name="connsiteX0" fmla="*/ 1976034 w 7749153"/>
                <a:gd name="connsiteY0" fmla="*/ 162732 h 3704095"/>
                <a:gd name="connsiteX1" fmla="*/ 0 w 7749153"/>
                <a:gd name="connsiteY1" fmla="*/ 743918 h 3704095"/>
                <a:gd name="connsiteX2" fmla="*/ 100739 w 7749153"/>
                <a:gd name="connsiteY2" fmla="*/ 1557579 h 3704095"/>
                <a:gd name="connsiteX3" fmla="*/ 3239146 w 7749153"/>
                <a:gd name="connsiteY3" fmla="*/ 1201118 h 3704095"/>
                <a:gd name="connsiteX4" fmla="*/ 4037309 w 7749153"/>
                <a:gd name="connsiteY4" fmla="*/ 1720312 h 3704095"/>
                <a:gd name="connsiteX5" fmla="*/ 4850970 w 7749153"/>
                <a:gd name="connsiteY5" fmla="*/ 3432874 h 3704095"/>
                <a:gd name="connsiteX6" fmla="*/ 5718875 w 7749153"/>
                <a:gd name="connsiteY6" fmla="*/ 3704095 h 3704095"/>
                <a:gd name="connsiteX7" fmla="*/ 7392692 w 7749153"/>
                <a:gd name="connsiteY7" fmla="*/ 3014420 h 3704095"/>
                <a:gd name="connsiteX8" fmla="*/ 7749153 w 7749153"/>
                <a:gd name="connsiteY8" fmla="*/ 1635071 h 3704095"/>
                <a:gd name="connsiteX9" fmla="*/ 7594170 w 7749153"/>
                <a:gd name="connsiteY9" fmla="*/ 240223 h 3704095"/>
                <a:gd name="connsiteX10" fmla="*/ 7330699 w 7749153"/>
                <a:gd name="connsiteY10" fmla="*/ 0 h 3704095"/>
                <a:gd name="connsiteX11" fmla="*/ 3556861 w 7749153"/>
                <a:gd name="connsiteY11" fmla="*/ 302217 h 3704095"/>
                <a:gd name="connsiteX12" fmla="*/ 1976034 w 7749153"/>
                <a:gd name="connsiteY12" fmla="*/ 162732 h 370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49153" h="3704095">
                  <a:moveTo>
                    <a:pt x="1976034" y="162732"/>
                  </a:moveTo>
                  <a:lnTo>
                    <a:pt x="0" y="743918"/>
                  </a:lnTo>
                  <a:lnTo>
                    <a:pt x="100739" y="1557579"/>
                  </a:lnTo>
                  <a:lnTo>
                    <a:pt x="3239146" y="1201118"/>
                  </a:lnTo>
                  <a:lnTo>
                    <a:pt x="4037309" y="1720312"/>
                  </a:lnTo>
                  <a:lnTo>
                    <a:pt x="4850970" y="3432874"/>
                  </a:lnTo>
                  <a:lnTo>
                    <a:pt x="5718875" y="3704095"/>
                  </a:lnTo>
                  <a:lnTo>
                    <a:pt x="7392692" y="3014420"/>
                  </a:lnTo>
                  <a:lnTo>
                    <a:pt x="7749153" y="1635071"/>
                  </a:lnTo>
                  <a:lnTo>
                    <a:pt x="7594170" y="240223"/>
                  </a:lnTo>
                  <a:lnTo>
                    <a:pt x="7330699" y="0"/>
                  </a:lnTo>
                  <a:lnTo>
                    <a:pt x="3556861" y="302217"/>
                  </a:lnTo>
                  <a:lnTo>
                    <a:pt x="1976034" y="16273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14800" y="2819400"/>
              <a:ext cx="1100879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The Team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4" name="Group 26"/>
          <p:cNvGrpSpPr/>
          <p:nvPr/>
        </p:nvGrpSpPr>
        <p:grpSpPr>
          <a:xfrm>
            <a:off x="4759271" y="2774197"/>
            <a:ext cx="3627895" cy="3169403"/>
            <a:chOff x="5067946" y="2774197"/>
            <a:chExt cx="3665349" cy="3231396"/>
          </a:xfrm>
          <a:solidFill>
            <a:srgbClr val="FFCCCC"/>
          </a:solidFill>
        </p:grpSpPr>
        <p:sp>
          <p:nvSpPr>
            <p:cNvPr id="35" name="Freeform 34"/>
            <p:cNvSpPr/>
            <p:nvPr/>
          </p:nvSpPr>
          <p:spPr>
            <a:xfrm>
              <a:off x="5067946" y="2774197"/>
              <a:ext cx="3665349" cy="3231396"/>
            </a:xfrm>
            <a:custGeom>
              <a:avLst/>
              <a:gdLst>
                <a:gd name="connsiteX0" fmla="*/ 317715 w 3665349"/>
                <a:gd name="connsiteY0" fmla="*/ 123986 h 3231396"/>
                <a:gd name="connsiteX1" fmla="*/ 0 w 3665349"/>
                <a:gd name="connsiteY1" fmla="*/ 1177871 h 3231396"/>
                <a:gd name="connsiteX2" fmla="*/ 325464 w 3665349"/>
                <a:gd name="connsiteY2" fmla="*/ 1549830 h 3231396"/>
                <a:gd name="connsiteX3" fmla="*/ 774915 w 3665349"/>
                <a:gd name="connsiteY3" fmla="*/ 2665708 h 3231396"/>
                <a:gd name="connsiteX4" fmla="*/ 1108129 w 3665349"/>
                <a:gd name="connsiteY4" fmla="*/ 3037667 h 3231396"/>
                <a:gd name="connsiteX5" fmla="*/ 1821051 w 3665349"/>
                <a:gd name="connsiteY5" fmla="*/ 3231396 h 3231396"/>
                <a:gd name="connsiteX6" fmla="*/ 3208149 w 3665349"/>
                <a:gd name="connsiteY6" fmla="*/ 2650210 h 3231396"/>
                <a:gd name="connsiteX7" fmla="*/ 3665349 w 3665349"/>
                <a:gd name="connsiteY7" fmla="*/ 1239864 h 3231396"/>
                <a:gd name="connsiteX8" fmla="*/ 3463871 w 3665349"/>
                <a:gd name="connsiteY8" fmla="*/ 7749 h 3231396"/>
                <a:gd name="connsiteX9" fmla="*/ 1852047 w 3665349"/>
                <a:gd name="connsiteY9" fmla="*/ 0 h 3231396"/>
                <a:gd name="connsiteX10" fmla="*/ 317715 w 3665349"/>
                <a:gd name="connsiteY10" fmla="*/ 123986 h 323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665349" h="3231396">
                  <a:moveTo>
                    <a:pt x="317715" y="123986"/>
                  </a:moveTo>
                  <a:lnTo>
                    <a:pt x="0" y="1177871"/>
                  </a:lnTo>
                  <a:lnTo>
                    <a:pt x="325464" y="1549830"/>
                  </a:lnTo>
                  <a:lnTo>
                    <a:pt x="774915" y="2665708"/>
                  </a:lnTo>
                  <a:lnTo>
                    <a:pt x="1108129" y="3037667"/>
                  </a:lnTo>
                  <a:lnTo>
                    <a:pt x="1821051" y="3231396"/>
                  </a:lnTo>
                  <a:lnTo>
                    <a:pt x="3208149" y="2650210"/>
                  </a:lnTo>
                  <a:lnTo>
                    <a:pt x="3665349" y="1239864"/>
                  </a:lnTo>
                  <a:lnTo>
                    <a:pt x="3463871" y="7749"/>
                  </a:lnTo>
                  <a:lnTo>
                    <a:pt x="1852047" y="0"/>
                  </a:lnTo>
                  <a:lnTo>
                    <a:pt x="317715" y="1239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99968" y="4275100"/>
              <a:ext cx="138050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Nuts &amp; Bolts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7" name="Group 24"/>
          <p:cNvGrpSpPr/>
          <p:nvPr/>
        </p:nvGrpSpPr>
        <p:grpSpPr>
          <a:xfrm>
            <a:off x="873071" y="685800"/>
            <a:ext cx="6703017" cy="1905000"/>
            <a:chOff x="1219200" y="990600"/>
            <a:chExt cx="6703017" cy="1681566"/>
          </a:xfrm>
          <a:solidFill>
            <a:srgbClr val="66CCFF"/>
          </a:solidFill>
        </p:grpSpPr>
        <p:sp>
          <p:nvSpPr>
            <p:cNvPr id="38" name="Freeform 37"/>
            <p:cNvSpPr/>
            <p:nvPr/>
          </p:nvSpPr>
          <p:spPr>
            <a:xfrm>
              <a:off x="1219200" y="990600"/>
              <a:ext cx="6703017" cy="1681566"/>
            </a:xfrm>
            <a:custGeom>
              <a:avLst/>
              <a:gdLst>
                <a:gd name="connsiteX0" fmla="*/ 2138766 w 6703017"/>
                <a:gd name="connsiteY0" fmla="*/ 170482 h 1681566"/>
                <a:gd name="connsiteX1" fmla="*/ 294468 w 6703017"/>
                <a:gd name="connsiteY1" fmla="*/ 712922 h 1681566"/>
                <a:gd name="connsiteX2" fmla="*/ 0 w 6703017"/>
                <a:gd name="connsiteY2" fmla="*/ 1580827 h 1681566"/>
                <a:gd name="connsiteX3" fmla="*/ 3363132 w 6703017"/>
                <a:gd name="connsiteY3" fmla="*/ 1681566 h 1681566"/>
                <a:gd name="connsiteX4" fmla="*/ 6703017 w 6703017"/>
                <a:gd name="connsiteY4" fmla="*/ 1309607 h 1681566"/>
                <a:gd name="connsiteX5" fmla="*/ 5827363 w 6703017"/>
                <a:gd name="connsiteY5" fmla="*/ 255722 h 1681566"/>
                <a:gd name="connsiteX6" fmla="*/ 3665349 w 6703017"/>
                <a:gd name="connsiteY6" fmla="*/ 0 h 1681566"/>
                <a:gd name="connsiteX7" fmla="*/ 2138766 w 6703017"/>
                <a:gd name="connsiteY7" fmla="*/ 170482 h 1681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03017" h="1681566">
                  <a:moveTo>
                    <a:pt x="2138766" y="170482"/>
                  </a:moveTo>
                  <a:lnTo>
                    <a:pt x="294468" y="712922"/>
                  </a:lnTo>
                  <a:lnTo>
                    <a:pt x="0" y="1580827"/>
                  </a:lnTo>
                  <a:lnTo>
                    <a:pt x="3363132" y="1681566"/>
                  </a:lnTo>
                  <a:lnTo>
                    <a:pt x="6703017" y="1309607"/>
                  </a:lnTo>
                  <a:lnTo>
                    <a:pt x="5827363" y="255722"/>
                  </a:lnTo>
                  <a:lnTo>
                    <a:pt x="3665349" y="0"/>
                  </a:lnTo>
                  <a:lnTo>
                    <a:pt x="2138766" y="17048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62400" y="1055107"/>
              <a:ext cx="1336584" cy="31265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Meta-Issues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40" name="Freeform 7"/>
          <p:cNvSpPr>
            <a:spLocks/>
          </p:cNvSpPr>
          <p:nvPr/>
        </p:nvSpPr>
        <p:spPr bwMode="auto">
          <a:xfrm>
            <a:off x="3682946" y="4476750"/>
            <a:ext cx="1724025" cy="15430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600" y="972"/>
              </a:cxn>
              <a:cxn ang="0">
                <a:pos x="1086" y="744"/>
              </a:cxn>
              <a:cxn ang="0">
                <a:pos x="750" y="144"/>
              </a:cxn>
              <a:cxn ang="0">
                <a:pos x="264" y="0"/>
              </a:cxn>
              <a:cxn ang="0">
                <a:pos x="126" y="294"/>
              </a:cxn>
              <a:cxn ang="0">
                <a:pos x="0" y="726"/>
              </a:cxn>
            </a:cxnLst>
            <a:rect l="0" t="0" r="r" b="b"/>
            <a:pathLst>
              <a:path w="1086" h="972">
                <a:moveTo>
                  <a:pt x="0" y="726"/>
                </a:moveTo>
                <a:lnTo>
                  <a:pt x="600" y="972"/>
                </a:lnTo>
                <a:lnTo>
                  <a:pt x="1086" y="744"/>
                </a:lnTo>
                <a:lnTo>
                  <a:pt x="750" y="144"/>
                </a:lnTo>
                <a:lnTo>
                  <a:pt x="264" y="0"/>
                </a:lnTo>
                <a:lnTo>
                  <a:pt x="126" y="294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8"/>
          <p:cNvSpPr>
            <a:spLocks/>
          </p:cNvSpPr>
          <p:nvPr/>
        </p:nvSpPr>
        <p:spPr bwMode="auto">
          <a:xfrm>
            <a:off x="5473646" y="4267200"/>
            <a:ext cx="2505075" cy="1552575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60" y="720"/>
              </a:cxn>
              <a:cxn ang="0">
                <a:pos x="468" y="978"/>
              </a:cxn>
              <a:cxn ang="0">
                <a:pos x="612" y="972"/>
              </a:cxn>
              <a:cxn ang="0">
                <a:pos x="1074" y="828"/>
              </a:cxn>
              <a:cxn ang="0">
                <a:pos x="1398" y="588"/>
              </a:cxn>
              <a:cxn ang="0">
                <a:pos x="1578" y="408"/>
              </a:cxn>
              <a:cxn ang="0">
                <a:pos x="1386" y="0"/>
              </a:cxn>
              <a:cxn ang="0">
                <a:pos x="18" y="378"/>
              </a:cxn>
              <a:cxn ang="0">
                <a:pos x="0" y="618"/>
              </a:cxn>
            </a:cxnLst>
            <a:rect l="0" t="0" r="r" b="b"/>
            <a:pathLst>
              <a:path w="1578" h="978">
                <a:moveTo>
                  <a:pt x="0" y="618"/>
                </a:moveTo>
                <a:lnTo>
                  <a:pt x="60" y="720"/>
                </a:lnTo>
                <a:lnTo>
                  <a:pt x="468" y="978"/>
                </a:lnTo>
                <a:lnTo>
                  <a:pt x="612" y="972"/>
                </a:lnTo>
                <a:lnTo>
                  <a:pt x="1074" y="828"/>
                </a:lnTo>
                <a:lnTo>
                  <a:pt x="1398" y="588"/>
                </a:lnTo>
                <a:lnTo>
                  <a:pt x="1578" y="408"/>
                </a:lnTo>
                <a:lnTo>
                  <a:pt x="1386" y="0"/>
                </a:lnTo>
                <a:lnTo>
                  <a:pt x="18" y="378"/>
                </a:lnTo>
                <a:lnTo>
                  <a:pt x="0" y="618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9"/>
          <p:cNvSpPr>
            <a:spLocks/>
          </p:cNvSpPr>
          <p:nvPr/>
        </p:nvSpPr>
        <p:spPr bwMode="auto">
          <a:xfrm>
            <a:off x="1130246" y="1638300"/>
            <a:ext cx="163830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32" y="444"/>
              </a:cxn>
              <a:cxn ang="0">
                <a:pos x="936" y="0"/>
              </a:cxn>
              <a:cxn ang="0">
                <a:pos x="432" y="66"/>
              </a:cxn>
              <a:cxn ang="0">
                <a:pos x="108" y="198"/>
              </a:cxn>
              <a:cxn ang="0">
                <a:pos x="0" y="420"/>
              </a:cxn>
            </a:cxnLst>
            <a:rect l="0" t="0" r="r" b="b"/>
            <a:pathLst>
              <a:path w="1032" h="444">
                <a:moveTo>
                  <a:pt x="0" y="420"/>
                </a:moveTo>
                <a:lnTo>
                  <a:pt x="1032" y="444"/>
                </a:lnTo>
                <a:lnTo>
                  <a:pt x="936" y="0"/>
                </a:lnTo>
                <a:lnTo>
                  <a:pt x="432" y="66"/>
                </a:lnTo>
                <a:lnTo>
                  <a:pt x="108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"/>
          <p:cNvSpPr>
            <a:spLocks/>
          </p:cNvSpPr>
          <p:nvPr/>
        </p:nvSpPr>
        <p:spPr bwMode="auto">
          <a:xfrm>
            <a:off x="1149296" y="3886200"/>
            <a:ext cx="2819400" cy="1790700"/>
          </a:xfrm>
          <a:custGeom>
            <a:avLst/>
            <a:gdLst/>
            <a:ahLst/>
            <a:cxnLst>
              <a:cxn ang="0">
                <a:pos x="0" y="306"/>
              </a:cxn>
              <a:cxn ang="0">
                <a:pos x="312" y="696"/>
              </a:cxn>
              <a:cxn ang="0">
                <a:pos x="426" y="768"/>
              </a:cxn>
              <a:cxn ang="0">
                <a:pos x="1320" y="1128"/>
              </a:cxn>
              <a:cxn ang="0">
                <a:pos x="1776" y="114"/>
              </a:cxn>
              <a:cxn ang="0">
                <a:pos x="1596" y="0"/>
              </a:cxn>
              <a:cxn ang="0">
                <a:pos x="372" y="78"/>
              </a:cxn>
              <a:cxn ang="0">
                <a:pos x="0" y="306"/>
              </a:cxn>
            </a:cxnLst>
            <a:rect l="0" t="0" r="r" b="b"/>
            <a:pathLst>
              <a:path w="1776" h="1128">
                <a:moveTo>
                  <a:pt x="0" y="306"/>
                </a:moveTo>
                <a:lnTo>
                  <a:pt x="312" y="696"/>
                </a:lnTo>
                <a:lnTo>
                  <a:pt x="426" y="768"/>
                </a:lnTo>
                <a:lnTo>
                  <a:pt x="1320" y="1128"/>
                </a:lnTo>
                <a:lnTo>
                  <a:pt x="1776" y="114"/>
                </a:lnTo>
                <a:lnTo>
                  <a:pt x="1596" y="0"/>
                </a:lnTo>
                <a:lnTo>
                  <a:pt x="372" y="78"/>
                </a:lnTo>
                <a:lnTo>
                  <a:pt x="0" y="30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1"/>
          <p:cNvSpPr>
            <a:spLocks/>
          </p:cNvSpPr>
          <p:nvPr/>
        </p:nvSpPr>
        <p:spPr bwMode="auto">
          <a:xfrm>
            <a:off x="1015946" y="2724150"/>
            <a:ext cx="3019425" cy="1104900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2" y="624"/>
              </a:cxn>
              <a:cxn ang="0">
                <a:pos x="282" y="696"/>
              </a:cxn>
              <a:cxn ang="0">
                <a:pos x="1902" y="432"/>
              </a:cxn>
              <a:cxn ang="0">
                <a:pos x="1104" y="0"/>
              </a:cxn>
              <a:cxn ang="0">
                <a:pos x="702" y="96"/>
              </a:cxn>
              <a:cxn ang="0">
                <a:pos x="0" y="396"/>
              </a:cxn>
            </a:cxnLst>
            <a:rect l="0" t="0" r="r" b="b"/>
            <a:pathLst>
              <a:path w="1902" h="696">
                <a:moveTo>
                  <a:pt x="0" y="396"/>
                </a:moveTo>
                <a:lnTo>
                  <a:pt x="12" y="624"/>
                </a:lnTo>
                <a:lnTo>
                  <a:pt x="282" y="696"/>
                </a:lnTo>
                <a:lnTo>
                  <a:pt x="1902" y="432"/>
                </a:lnTo>
                <a:lnTo>
                  <a:pt x="1104" y="0"/>
                </a:lnTo>
                <a:lnTo>
                  <a:pt x="702" y="96"/>
                </a:lnTo>
                <a:lnTo>
                  <a:pt x="0" y="39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2"/>
          <p:cNvSpPr>
            <a:spLocks/>
          </p:cNvSpPr>
          <p:nvPr/>
        </p:nvSpPr>
        <p:spPr bwMode="auto">
          <a:xfrm>
            <a:off x="3159071" y="1181100"/>
            <a:ext cx="4124325" cy="1295400"/>
          </a:xfrm>
          <a:custGeom>
            <a:avLst/>
            <a:gdLst/>
            <a:ahLst/>
            <a:cxnLst>
              <a:cxn ang="0">
                <a:pos x="0" y="84"/>
              </a:cxn>
              <a:cxn ang="0">
                <a:pos x="210" y="732"/>
              </a:cxn>
              <a:cxn ang="0">
                <a:pos x="618" y="816"/>
              </a:cxn>
              <a:cxn ang="0">
                <a:pos x="2322" y="642"/>
              </a:cxn>
              <a:cxn ang="0">
                <a:pos x="2598" y="600"/>
              </a:cxn>
              <a:cxn ang="0">
                <a:pos x="2286" y="384"/>
              </a:cxn>
              <a:cxn ang="0">
                <a:pos x="1914" y="138"/>
              </a:cxn>
              <a:cxn ang="0">
                <a:pos x="1572" y="24"/>
              </a:cxn>
              <a:cxn ang="0">
                <a:pos x="912" y="0"/>
              </a:cxn>
              <a:cxn ang="0">
                <a:pos x="0" y="84"/>
              </a:cxn>
            </a:cxnLst>
            <a:rect l="0" t="0" r="r" b="b"/>
            <a:pathLst>
              <a:path w="2598" h="816">
                <a:moveTo>
                  <a:pt x="0" y="84"/>
                </a:moveTo>
                <a:lnTo>
                  <a:pt x="210" y="732"/>
                </a:lnTo>
                <a:lnTo>
                  <a:pt x="618" y="816"/>
                </a:lnTo>
                <a:lnTo>
                  <a:pt x="2322" y="642"/>
                </a:lnTo>
                <a:lnTo>
                  <a:pt x="2598" y="600"/>
                </a:lnTo>
                <a:lnTo>
                  <a:pt x="2286" y="384"/>
                </a:lnTo>
                <a:lnTo>
                  <a:pt x="1914" y="138"/>
                </a:lnTo>
                <a:lnTo>
                  <a:pt x="1572" y="24"/>
                </a:lnTo>
                <a:lnTo>
                  <a:pt x="912" y="0"/>
                </a:lnTo>
                <a:lnTo>
                  <a:pt x="0" y="84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3"/>
          <p:cNvSpPr>
            <a:spLocks/>
          </p:cNvSpPr>
          <p:nvPr/>
        </p:nvSpPr>
        <p:spPr bwMode="auto">
          <a:xfrm>
            <a:off x="4806896" y="2800350"/>
            <a:ext cx="3457575" cy="148590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414" y="936"/>
              </a:cxn>
              <a:cxn ang="0">
                <a:pos x="2028" y="762"/>
              </a:cxn>
              <a:cxn ang="0">
                <a:pos x="2178" y="714"/>
              </a:cxn>
              <a:cxn ang="0">
                <a:pos x="2130" y="366"/>
              </a:cxn>
              <a:cxn ang="0">
                <a:pos x="2070" y="30"/>
              </a:cxn>
              <a:cxn ang="0">
                <a:pos x="1770" y="0"/>
              </a:cxn>
              <a:cxn ang="0">
                <a:pos x="894" y="72"/>
              </a:cxn>
              <a:cxn ang="0">
                <a:pos x="210" y="180"/>
              </a:cxn>
              <a:cxn ang="0">
                <a:pos x="0" y="726"/>
              </a:cxn>
            </a:cxnLst>
            <a:rect l="0" t="0" r="r" b="b"/>
            <a:pathLst>
              <a:path w="2178" h="936">
                <a:moveTo>
                  <a:pt x="0" y="726"/>
                </a:moveTo>
                <a:lnTo>
                  <a:pt x="414" y="936"/>
                </a:lnTo>
                <a:lnTo>
                  <a:pt x="2028" y="762"/>
                </a:lnTo>
                <a:lnTo>
                  <a:pt x="2178" y="714"/>
                </a:lnTo>
                <a:lnTo>
                  <a:pt x="2130" y="366"/>
                </a:lnTo>
                <a:lnTo>
                  <a:pt x="2070" y="30"/>
                </a:lnTo>
                <a:lnTo>
                  <a:pt x="1770" y="0"/>
                </a:lnTo>
                <a:lnTo>
                  <a:pt x="894" y="72"/>
                </a:lnTo>
                <a:lnTo>
                  <a:pt x="210" y="180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3625796" y="5199518"/>
            <a:ext cx="1771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5759396" y="4931449"/>
            <a:ext cx="17430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1263596" y="1731049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Rectangle 28"/>
          <p:cNvSpPr>
            <a:spLocks noChangeArrowheads="1"/>
          </p:cNvSpPr>
          <p:nvPr/>
        </p:nvSpPr>
        <p:spPr bwMode="auto">
          <a:xfrm>
            <a:off x="1349321" y="4245649"/>
            <a:ext cx="242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Rectangle 29"/>
          <p:cNvSpPr>
            <a:spLocks noChangeArrowheads="1"/>
          </p:cNvSpPr>
          <p:nvPr/>
        </p:nvSpPr>
        <p:spPr bwMode="auto">
          <a:xfrm>
            <a:off x="1492196" y="3128962"/>
            <a:ext cx="18669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Rectangle 30"/>
          <p:cNvSpPr>
            <a:spLocks noChangeArrowheads="1"/>
          </p:cNvSpPr>
          <p:nvPr/>
        </p:nvSpPr>
        <p:spPr bwMode="auto">
          <a:xfrm>
            <a:off x="3854396" y="1604962"/>
            <a:ext cx="22669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Rectangle 31"/>
          <p:cNvSpPr>
            <a:spLocks noChangeArrowheads="1"/>
          </p:cNvSpPr>
          <p:nvPr/>
        </p:nvSpPr>
        <p:spPr bwMode="auto">
          <a:xfrm>
            <a:off x="5864171" y="3431262"/>
            <a:ext cx="15716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95600"/>
            <a:ext cx="6858000" cy="639762"/>
          </a:xfrm>
        </p:spPr>
        <p:txBody>
          <a:bodyPr/>
          <a:lstStyle/>
          <a:p>
            <a:pPr algn="ctr"/>
            <a:r>
              <a:rPr lang="en-US" dirty="0" smtClean="0"/>
              <a:t>Ratings and Pattern Matches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Point Rating Map</a:t>
            </a:r>
            <a:endParaRPr lang="en-US" dirty="0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3981450" y="4533900"/>
            <a:ext cx="1724025" cy="15430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600" y="972"/>
              </a:cxn>
              <a:cxn ang="0">
                <a:pos x="1086" y="750"/>
              </a:cxn>
              <a:cxn ang="0">
                <a:pos x="756" y="138"/>
              </a:cxn>
              <a:cxn ang="0">
                <a:pos x="264" y="0"/>
              </a:cxn>
              <a:cxn ang="0">
                <a:pos x="126" y="294"/>
              </a:cxn>
              <a:cxn ang="0">
                <a:pos x="0" y="726"/>
              </a:cxn>
            </a:cxnLst>
            <a:rect l="0" t="0" r="r" b="b"/>
            <a:pathLst>
              <a:path w="1086" h="972">
                <a:moveTo>
                  <a:pt x="0" y="726"/>
                </a:moveTo>
                <a:lnTo>
                  <a:pt x="600" y="972"/>
                </a:lnTo>
                <a:lnTo>
                  <a:pt x="1086" y="750"/>
                </a:lnTo>
                <a:lnTo>
                  <a:pt x="756" y="138"/>
                </a:lnTo>
                <a:lnTo>
                  <a:pt x="264" y="0"/>
                </a:lnTo>
                <a:lnTo>
                  <a:pt x="126" y="294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5772150" y="4324350"/>
            <a:ext cx="2524125" cy="1562100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60" y="726"/>
              </a:cxn>
              <a:cxn ang="0">
                <a:pos x="480" y="984"/>
              </a:cxn>
              <a:cxn ang="0">
                <a:pos x="618" y="972"/>
              </a:cxn>
              <a:cxn ang="0">
                <a:pos x="1086" y="828"/>
              </a:cxn>
              <a:cxn ang="0">
                <a:pos x="1410" y="588"/>
              </a:cxn>
              <a:cxn ang="0">
                <a:pos x="1590" y="408"/>
              </a:cxn>
              <a:cxn ang="0">
                <a:pos x="1404" y="0"/>
              </a:cxn>
              <a:cxn ang="0">
                <a:pos x="18" y="378"/>
              </a:cxn>
              <a:cxn ang="0">
                <a:pos x="0" y="618"/>
              </a:cxn>
            </a:cxnLst>
            <a:rect l="0" t="0" r="r" b="b"/>
            <a:pathLst>
              <a:path w="1590" h="984">
                <a:moveTo>
                  <a:pt x="0" y="618"/>
                </a:moveTo>
                <a:lnTo>
                  <a:pt x="60" y="726"/>
                </a:lnTo>
                <a:lnTo>
                  <a:pt x="480" y="984"/>
                </a:lnTo>
                <a:lnTo>
                  <a:pt x="618" y="972"/>
                </a:lnTo>
                <a:lnTo>
                  <a:pt x="1086" y="828"/>
                </a:lnTo>
                <a:lnTo>
                  <a:pt x="1410" y="588"/>
                </a:lnTo>
                <a:lnTo>
                  <a:pt x="1590" y="408"/>
                </a:lnTo>
                <a:lnTo>
                  <a:pt x="1404" y="0"/>
                </a:lnTo>
                <a:lnTo>
                  <a:pt x="18" y="378"/>
                </a:lnTo>
                <a:lnTo>
                  <a:pt x="0" y="618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1400175" y="1676400"/>
            <a:ext cx="165735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44" y="444"/>
              </a:cxn>
              <a:cxn ang="0">
                <a:pos x="942" y="0"/>
              </a:cxn>
              <a:cxn ang="0">
                <a:pos x="438" y="66"/>
              </a:cxn>
              <a:cxn ang="0">
                <a:pos x="114" y="198"/>
              </a:cxn>
              <a:cxn ang="0">
                <a:pos x="0" y="420"/>
              </a:cxn>
            </a:cxnLst>
            <a:rect l="0" t="0" r="r" b="b"/>
            <a:pathLst>
              <a:path w="1044" h="444">
                <a:moveTo>
                  <a:pt x="0" y="420"/>
                </a:moveTo>
                <a:lnTo>
                  <a:pt x="1044" y="444"/>
                </a:lnTo>
                <a:lnTo>
                  <a:pt x="942" y="0"/>
                </a:lnTo>
                <a:lnTo>
                  <a:pt x="438" y="66"/>
                </a:lnTo>
                <a:lnTo>
                  <a:pt x="114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1419225" y="3943350"/>
            <a:ext cx="2838450" cy="179070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318" y="696"/>
              </a:cxn>
              <a:cxn ang="0">
                <a:pos x="432" y="768"/>
              </a:cxn>
              <a:cxn ang="0">
                <a:pos x="1332" y="1128"/>
              </a:cxn>
              <a:cxn ang="0">
                <a:pos x="1788" y="114"/>
              </a:cxn>
              <a:cxn ang="0">
                <a:pos x="1608" y="0"/>
              </a:cxn>
              <a:cxn ang="0">
                <a:pos x="378" y="78"/>
              </a:cxn>
              <a:cxn ang="0">
                <a:pos x="0" y="300"/>
              </a:cxn>
            </a:cxnLst>
            <a:rect l="0" t="0" r="r" b="b"/>
            <a:pathLst>
              <a:path w="1788" h="1128">
                <a:moveTo>
                  <a:pt x="0" y="300"/>
                </a:moveTo>
                <a:lnTo>
                  <a:pt x="318" y="696"/>
                </a:lnTo>
                <a:lnTo>
                  <a:pt x="432" y="768"/>
                </a:lnTo>
                <a:lnTo>
                  <a:pt x="1332" y="1128"/>
                </a:lnTo>
                <a:lnTo>
                  <a:pt x="1788" y="114"/>
                </a:lnTo>
                <a:lnTo>
                  <a:pt x="1608" y="0"/>
                </a:lnTo>
                <a:lnTo>
                  <a:pt x="378" y="78"/>
                </a:lnTo>
                <a:lnTo>
                  <a:pt x="0" y="30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1285875" y="2762250"/>
            <a:ext cx="3048000" cy="1114425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8" y="630"/>
              </a:cxn>
              <a:cxn ang="0">
                <a:pos x="288" y="702"/>
              </a:cxn>
              <a:cxn ang="0">
                <a:pos x="1920" y="432"/>
              </a:cxn>
              <a:cxn ang="0">
                <a:pos x="1110" y="0"/>
              </a:cxn>
              <a:cxn ang="0">
                <a:pos x="708" y="102"/>
              </a:cxn>
              <a:cxn ang="0">
                <a:pos x="0" y="396"/>
              </a:cxn>
            </a:cxnLst>
            <a:rect l="0" t="0" r="r" b="b"/>
            <a:pathLst>
              <a:path w="1920" h="702">
                <a:moveTo>
                  <a:pt x="0" y="396"/>
                </a:moveTo>
                <a:lnTo>
                  <a:pt x="18" y="630"/>
                </a:lnTo>
                <a:lnTo>
                  <a:pt x="288" y="702"/>
                </a:lnTo>
                <a:lnTo>
                  <a:pt x="1920" y="432"/>
                </a:lnTo>
                <a:lnTo>
                  <a:pt x="1110" y="0"/>
                </a:lnTo>
                <a:lnTo>
                  <a:pt x="708" y="102"/>
                </a:lnTo>
                <a:lnTo>
                  <a:pt x="0" y="39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3448050" y="1209675"/>
            <a:ext cx="4152900" cy="130492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10" y="738"/>
              </a:cxn>
              <a:cxn ang="0">
                <a:pos x="624" y="822"/>
              </a:cxn>
              <a:cxn ang="0">
                <a:pos x="2334" y="648"/>
              </a:cxn>
              <a:cxn ang="0">
                <a:pos x="2616" y="606"/>
              </a:cxn>
              <a:cxn ang="0">
                <a:pos x="2298" y="390"/>
              </a:cxn>
              <a:cxn ang="0">
                <a:pos x="1932" y="138"/>
              </a:cxn>
              <a:cxn ang="0">
                <a:pos x="1578" y="30"/>
              </a:cxn>
              <a:cxn ang="0">
                <a:pos x="918" y="0"/>
              </a:cxn>
              <a:cxn ang="0">
                <a:pos x="0" y="90"/>
              </a:cxn>
            </a:cxnLst>
            <a:rect l="0" t="0" r="r" b="b"/>
            <a:pathLst>
              <a:path w="2616" h="822">
                <a:moveTo>
                  <a:pt x="0" y="90"/>
                </a:moveTo>
                <a:lnTo>
                  <a:pt x="210" y="738"/>
                </a:lnTo>
                <a:lnTo>
                  <a:pt x="624" y="822"/>
                </a:lnTo>
                <a:lnTo>
                  <a:pt x="2334" y="648"/>
                </a:lnTo>
                <a:lnTo>
                  <a:pt x="2616" y="606"/>
                </a:lnTo>
                <a:lnTo>
                  <a:pt x="2298" y="390"/>
                </a:lnTo>
                <a:lnTo>
                  <a:pt x="1932" y="138"/>
                </a:lnTo>
                <a:lnTo>
                  <a:pt x="1578" y="30"/>
                </a:lnTo>
                <a:lnTo>
                  <a:pt x="918" y="0"/>
                </a:lnTo>
                <a:lnTo>
                  <a:pt x="0" y="9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5105400" y="2838450"/>
            <a:ext cx="3486150" cy="1495425"/>
          </a:xfrm>
          <a:custGeom>
            <a:avLst/>
            <a:gdLst/>
            <a:ahLst/>
            <a:cxnLst>
              <a:cxn ang="0">
                <a:pos x="0" y="732"/>
              </a:cxn>
              <a:cxn ang="0">
                <a:pos x="414" y="942"/>
              </a:cxn>
              <a:cxn ang="0">
                <a:pos x="2040" y="768"/>
              </a:cxn>
              <a:cxn ang="0">
                <a:pos x="2196" y="726"/>
              </a:cxn>
              <a:cxn ang="0">
                <a:pos x="2142" y="372"/>
              </a:cxn>
              <a:cxn ang="0">
                <a:pos x="2088" y="30"/>
              </a:cxn>
              <a:cxn ang="0">
                <a:pos x="1782" y="0"/>
              </a:cxn>
              <a:cxn ang="0">
                <a:pos x="900" y="78"/>
              </a:cxn>
              <a:cxn ang="0">
                <a:pos x="216" y="186"/>
              </a:cxn>
              <a:cxn ang="0">
                <a:pos x="0" y="732"/>
              </a:cxn>
            </a:cxnLst>
            <a:rect l="0" t="0" r="r" b="b"/>
            <a:pathLst>
              <a:path w="2196" h="942">
                <a:moveTo>
                  <a:pt x="0" y="732"/>
                </a:moveTo>
                <a:lnTo>
                  <a:pt x="414" y="942"/>
                </a:lnTo>
                <a:lnTo>
                  <a:pt x="2040" y="768"/>
                </a:lnTo>
                <a:lnTo>
                  <a:pt x="2196" y="726"/>
                </a:lnTo>
                <a:lnTo>
                  <a:pt x="2142" y="372"/>
                </a:lnTo>
                <a:lnTo>
                  <a:pt x="2088" y="30"/>
                </a:lnTo>
                <a:lnTo>
                  <a:pt x="1782" y="0"/>
                </a:lnTo>
                <a:lnTo>
                  <a:pt x="900" y="78"/>
                </a:lnTo>
                <a:lnTo>
                  <a:pt x="216" y="186"/>
                </a:lnTo>
                <a:lnTo>
                  <a:pt x="0" y="732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200400" y="6172200"/>
            <a:ext cx="2286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105525" y="5991225"/>
            <a:ext cx="30384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371600" y="1066800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28600" y="5410200"/>
            <a:ext cx="2971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28600" y="2743200"/>
            <a:ext cx="1828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705600" y="990600"/>
            <a:ext cx="2209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6324600" y="2438400"/>
            <a:ext cx="25241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962400" y="5667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962400" y="5619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3962400" y="5572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3962400" y="5524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4010025" y="561975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6496050" y="1409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6496050" y="1362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6496050" y="1314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6496050" y="1266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6496050" y="1219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6543675" y="137160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7134225" y="2219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7134225" y="2171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7134225" y="2124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7134225" y="2076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7134225" y="2028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7181850" y="217170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990975" y="1895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3990975" y="1847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3990975" y="1800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4038600" y="184785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2266950" y="4981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2266950" y="4933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2266950" y="4886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2314575" y="493395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7058025" y="5686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7058025" y="56388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7105650" y="563880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6515100" y="3143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562725" y="310515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6238875" y="1476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6238875" y="1428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6238875" y="1381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6238875" y="1333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6238875" y="1285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6286500" y="142875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8324850" y="40386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8324850" y="3990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8324850" y="3943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8324850" y="3895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8324850" y="3848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8372475" y="4000500"/>
            <a:ext cx="142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3028950" y="2743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3028950" y="2695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3028950" y="2647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3076575" y="27051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7048500" y="3314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7048500" y="3267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7048500" y="3219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7096125" y="3276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2000250" y="4048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2000250" y="4000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2000250" y="3952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2047875" y="40005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7077075" y="1809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7077075" y="1762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77075" y="1714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7077075" y="1666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7077075" y="1619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7124700" y="1771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8001000" y="3876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8001000" y="3829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8001000" y="3781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8048625" y="38290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1381125" y="2324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1381125" y="2276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1428750" y="2286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3514725" y="5715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7" name="Rectangle 89"/>
          <p:cNvSpPr>
            <a:spLocks noChangeArrowheads="1"/>
          </p:cNvSpPr>
          <p:nvPr/>
        </p:nvSpPr>
        <p:spPr bwMode="auto">
          <a:xfrm>
            <a:off x="3514725" y="5667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3562350" y="56769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39" name="Rectangle 91"/>
          <p:cNvSpPr>
            <a:spLocks noChangeArrowheads="1"/>
          </p:cNvSpPr>
          <p:nvPr/>
        </p:nvSpPr>
        <p:spPr bwMode="auto">
          <a:xfrm>
            <a:off x="5381625" y="1323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5381625" y="1276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" name="Rectangle 93"/>
          <p:cNvSpPr>
            <a:spLocks noChangeArrowheads="1"/>
          </p:cNvSpPr>
          <p:nvPr/>
        </p:nvSpPr>
        <p:spPr bwMode="auto">
          <a:xfrm>
            <a:off x="5381625" y="1228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5381625" y="1181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3" name="Rectangle 95"/>
          <p:cNvSpPr>
            <a:spLocks noChangeArrowheads="1"/>
          </p:cNvSpPr>
          <p:nvPr/>
        </p:nvSpPr>
        <p:spPr bwMode="auto">
          <a:xfrm>
            <a:off x="5429250" y="12763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6791325" y="2143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6791325" y="2095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6791325" y="2047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6791325" y="2000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6838950" y="20955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1295400" y="3743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1295400" y="3695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" name="Rectangle 103"/>
          <p:cNvSpPr>
            <a:spLocks noChangeArrowheads="1"/>
          </p:cNvSpPr>
          <p:nvPr/>
        </p:nvSpPr>
        <p:spPr bwMode="auto">
          <a:xfrm>
            <a:off x="1295400" y="3648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" name="Rectangle 104"/>
          <p:cNvSpPr>
            <a:spLocks noChangeArrowheads="1"/>
          </p:cNvSpPr>
          <p:nvPr/>
        </p:nvSpPr>
        <p:spPr bwMode="auto">
          <a:xfrm>
            <a:off x="1343025" y="36957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19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>
            <a:off x="8572500" y="39719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8572500" y="3924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8572500" y="3876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8620125" y="39243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7" name="Rectangle 109"/>
          <p:cNvSpPr>
            <a:spLocks noChangeArrowheads="1"/>
          </p:cNvSpPr>
          <p:nvPr/>
        </p:nvSpPr>
        <p:spPr bwMode="auto">
          <a:xfrm>
            <a:off x="6467475" y="5581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6467475" y="5534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6467475" y="5486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6515100" y="55435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4419600" y="24955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4419600" y="24479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4419600" y="2400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4467225" y="24574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7229475" y="5095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7229475" y="5048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7229475" y="5000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7277100" y="50482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69" name="Rectangle 121"/>
          <p:cNvSpPr>
            <a:spLocks noChangeArrowheads="1"/>
          </p:cNvSpPr>
          <p:nvPr/>
        </p:nvSpPr>
        <p:spPr bwMode="auto">
          <a:xfrm>
            <a:off x="7781925" y="4695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7781925" y="4648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7781925" y="4600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7829550" y="4648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2828925" y="5038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2828925" y="4991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2828925" y="4943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2828925" y="4895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2876550" y="49911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7439025" y="52101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7439025" y="51625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7486650" y="51625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81" name="Rectangle 133"/>
          <p:cNvSpPr>
            <a:spLocks noChangeArrowheads="1"/>
          </p:cNvSpPr>
          <p:nvPr/>
        </p:nvSpPr>
        <p:spPr bwMode="auto">
          <a:xfrm>
            <a:off x="6734175" y="5848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2" name="Rectangle 134"/>
          <p:cNvSpPr>
            <a:spLocks noChangeArrowheads="1"/>
          </p:cNvSpPr>
          <p:nvPr/>
        </p:nvSpPr>
        <p:spPr bwMode="auto">
          <a:xfrm>
            <a:off x="6734175" y="5800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3" name="Rectangle 135"/>
          <p:cNvSpPr>
            <a:spLocks noChangeArrowheads="1"/>
          </p:cNvSpPr>
          <p:nvPr/>
        </p:nvSpPr>
        <p:spPr bwMode="auto">
          <a:xfrm>
            <a:off x="6781800" y="58102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84" name="Rectangle 136"/>
          <p:cNvSpPr>
            <a:spLocks noChangeArrowheads="1"/>
          </p:cNvSpPr>
          <p:nvPr/>
        </p:nvSpPr>
        <p:spPr bwMode="auto">
          <a:xfrm>
            <a:off x="7915275" y="2819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5" name="Rectangle 137"/>
          <p:cNvSpPr>
            <a:spLocks noChangeArrowheads="1"/>
          </p:cNvSpPr>
          <p:nvPr/>
        </p:nvSpPr>
        <p:spPr bwMode="auto">
          <a:xfrm>
            <a:off x="7915275" y="2771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6" name="Rectangle 138"/>
          <p:cNvSpPr>
            <a:spLocks noChangeArrowheads="1"/>
          </p:cNvSpPr>
          <p:nvPr/>
        </p:nvSpPr>
        <p:spPr bwMode="auto">
          <a:xfrm>
            <a:off x="7962900" y="27813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87" name="Rectangle 139"/>
          <p:cNvSpPr>
            <a:spLocks noChangeArrowheads="1"/>
          </p:cNvSpPr>
          <p:nvPr/>
        </p:nvSpPr>
        <p:spPr bwMode="auto">
          <a:xfrm>
            <a:off x="5314950" y="2105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8" name="Rectangle 140"/>
          <p:cNvSpPr>
            <a:spLocks noChangeArrowheads="1"/>
          </p:cNvSpPr>
          <p:nvPr/>
        </p:nvSpPr>
        <p:spPr bwMode="auto">
          <a:xfrm>
            <a:off x="5314950" y="2057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9" name="Rectangle 141"/>
          <p:cNvSpPr>
            <a:spLocks noChangeArrowheads="1"/>
          </p:cNvSpPr>
          <p:nvPr/>
        </p:nvSpPr>
        <p:spPr bwMode="auto">
          <a:xfrm>
            <a:off x="5314950" y="2009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5362575" y="20574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6515100" y="2943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6515100" y="28956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>
            <a:off x="6515100" y="2847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4" name="Rectangle 146"/>
          <p:cNvSpPr>
            <a:spLocks noChangeArrowheads="1"/>
          </p:cNvSpPr>
          <p:nvPr/>
        </p:nvSpPr>
        <p:spPr bwMode="auto">
          <a:xfrm>
            <a:off x="6515100" y="2800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6515100" y="2752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6" name="Rectangle 148"/>
          <p:cNvSpPr>
            <a:spLocks noChangeArrowheads="1"/>
          </p:cNvSpPr>
          <p:nvPr/>
        </p:nvSpPr>
        <p:spPr bwMode="auto">
          <a:xfrm>
            <a:off x="6562725" y="2895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>
            <a:off x="3695700" y="4972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8" name="Rectangle 150"/>
          <p:cNvSpPr>
            <a:spLocks noChangeArrowheads="1"/>
          </p:cNvSpPr>
          <p:nvPr/>
        </p:nvSpPr>
        <p:spPr bwMode="auto">
          <a:xfrm>
            <a:off x="3695700" y="4924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9" name="Rectangle 151"/>
          <p:cNvSpPr>
            <a:spLocks noChangeArrowheads="1"/>
          </p:cNvSpPr>
          <p:nvPr/>
        </p:nvSpPr>
        <p:spPr bwMode="auto">
          <a:xfrm>
            <a:off x="3695700" y="48768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0" name="Rectangle 152"/>
          <p:cNvSpPr>
            <a:spLocks noChangeArrowheads="1"/>
          </p:cNvSpPr>
          <p:nvPr/>
        </p:nvSpPr>
        <p:spPr bwMode="auto">
          <a:xfrm>
            <a:off x="3695700" y="48291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1" name="Rectangle 153"/>
          <p:cNvSpPr>
            <a:spLocks noChangeArrowheads="1"/>
          </p:cNvSpPr>
          <p:nvPr/>
        </p:nvSpPr>
        <p:spPr bwMode="auto">
          <a:xfrm>
            <a:off x="3743325" y="49339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3857625" y="1428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3857625" y="1381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857625" y="1333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5" name="Rectangle 157"/>
          <p:cNvSpPr>
            <a:spLocks noChangeArrowheads="1"/>
          </p:cNvSpPr>
          <p:nvPr/>
        </p:nvSpPr>
        <p:spPr bwMode="auto">
          <a:xfrm>
            <a:off x="3905250" y="1390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06" name="Rectangle 158"/>
          <p:cNvSpPr>
            <a:spLocks noChangeArrowheads="1"/>
          </p:cNvSpPr>
          <p:nvPr/>
        </p:nvSpPr>
        <p:spPr bwMode="auto">
          <a:xfrm>
            <a:off x="2390775" y="2905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7" name="Rectangle 159"/>
          <p:cNvSpPr>
            <a:spLocks noChangeArrowheads="1"/>
          </p:cNvSpPr>
          <p:nvPr/>
        </p:nvSpPr>
        <p:spPr bwMode="auto">
          <a:xfrm>
            <a:off x="2390775" y="2857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8" name="Rectangle 160"/>
          <p:cNvSpPr>
            <a:spLocks noChangeArrowheads="1"/>
          </p:cNvSpPr>
          <p:nvPr/>
        </p:nvSpPr>
        <p:spPr bwMode="auto">
          <a:xfrm>
            <a:off x="2438400" y="28575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09" name="Rectangle 161"/>
          <p:cNvSpPr>
            <a:spLocks noChangeArrowheads="1"/>
          </p:cNvSpPr>
          <p:nvPr/>
        </p:nvSpPr>
        <p:spPr bwMode="auto">
          <a:xfrm>
            <a:off x="7810500" y="4619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0" name="Rectangle 162"/>
          <p:cNvSpPr>
            <a:spLocks noChangeArrowheads="1"/>
          </p:cNvSpPr>
          <p:nvPr/>
        </p:nvSpPr>
        <p:spPr bwMode="auto">
          <a:xfrm>
            <a:off x="7810500" y="4572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1" name="Rectangle 163"/>
          <p:cNvSpPr>
            <a:spLocks noChangeArrowheads="1"/>
          </p:cNvSpPr>
          <p:nvPr/>
        </p:nvSpPr>
        <p:spPr bwMode="auto">
          <a:xfrm>
            <a:off x="7810500" y="4524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2" name="Rectangle 164"/>
          <p:cNvSpPr>
            <a:spLocks noChangeArrowheads="1"/>
          </p:cNvSpPr>
          <p:nvPr/>
        </p:nvSpPr>
        <p:spPr bwMode="auto">
          <a:xfrm>
            <a:off x="7810500" y="4476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3" name="Rectangle 165"/>
          <p:cNvSpPr>
            <a:spLocks noChangeArrowheads="1"/>
          </p:cNvSpPr>
          <p:nvPr/>
        </p:nvSpPr>
        <p:spPr bwMode="auto">
          <a:xfrm>
            <a:off x="7858125" y="4572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14" name="Rectangle 166"/>
          <p:cNvSpPr>
            <a:spLocks noChangeArrowheads="1"/>
          </p:cNvSpPr>
          <p:nvPr/>
        </p:nvSpPr>
        <p:spPr bwMode="auto">
          <a:xfrm>
            <a:off x="4162425" y="4981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5" name="Rectangle 167"/>
          <p:cNvSpPr>
            <a:spLocks noChangeArrowheads="1"/>
          </p:cNvSpPr>
          <p:nvPr/>
        </p:nvSpPr>
        <p:spPr bwMode="auto">
          <a:xfrm>
            <a:off x="4162425" y="4933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4162425" y="4886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4162425" y="4838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8" name="Rectangle 170"/>
          <p:cNvSpPr>
            <a:spLocks noChangeArrowheads="1"/>
          </p:cNvSpPr>
          <p:nvPr/>
        </p:nvSpPr>
        <p:spPr bwMode="auto">
          <a:xfrm>
            <a:off x="4162425" y="4791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9" name="Rectangle 171"/>
          <p:cNvSpPr>
            <a:spLocks noChangeArrowheads="1"/>
          </p:cNvSpPr>
          <p:nvPr/>
        </p:nvSpPr>
        <p:spPr bwMode="auto">
          <a:xfrm>
            <a:off x="4210050" y="49339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20" name="Rectangle 172"/>
          <p:cNvSpPr>
            <a:spLocks noChangeArrowheads="1"/>
          </p:cNvSpPr>
          <p:nvPr/>
        </p:nvSpPr>
        <p:spPr bwMode="auto">
          <a:xfrm>
            <a:off x="2105025" y="3228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2105025" y="3181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" name="Rectangle 174"/>
          <p:cNvSpPr>
            <a:spLocks noChangeArrowheads="1"/>
          </p:cNvSpPr>
          <p:nvPr/>
        </p:nvSpPr>
        <p:spPr bwMode="auto">
          <a:xfrm>
            <a:off x="2105025" y="3133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3" name="Rectangle 175"/>
          <p:cNvSpPr>
            <a:spLocks noChangeArrowheads="1"/>
          </p:cNvSpPr>
          <p:nvPr/>
        </p:nvSpPr>
        <p:spPr bwMode="auto">
          <a:xfrm>
            <a:off x="2152650" y="31813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24" name="Rectangle 176"/>
          <p:cNvSpPr>
            <a:spLocks noChangeArrowheads="1"/>
          </p:cNvSpPr>
          <p:nvPr/>
        </p:nvSpPr>
        <p:spPr bwMode="auto">
          <a:xfrm>
            <a:off x="8486775" y="3409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5" name="Rectangle 177"/>
          <p:cNvSpPr>
            <a:spLocks noChangeArrowheads="1"/>
          </p:cNvSpPr>
          <p:nvPr/>
        </p:nvSpPr>
        <p:spPr bwMode="auto">
          <a:xfrm>
            <a:off x="8486775" y="3362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6" name="Rectangle 178"/>
          <p:cNvSpPr>
            <a:spLocks noChangeArrowheads="1"/>
          </p:cNvSpPr>
          <p:nvPr/>
        </p:nvSpPr>
        <p:spPr bwMode="auto">
          <a:xfrm>
            <a:off x="8486775" y="3314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7" name="Rectangle 179"/>
          <p:cNvSpPr>
            <a:spLocks noChangeArrowheads="1"/>
          </p:cNvSpPr>
          <p:nvPr/>
        </p:nvSpPr>
        <p:spPr bwMode="auto">
          <a:xfrm>
            <a:off x="8486775" y="3267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8" name="Rectangle 180"/>
          <p:cNvSpPr>
            <a:spLocks noChangeArrowheads="1"/>
          </p:cNvSpPr>
          <p:nvPr/>
        </p:nvSpPr>
        <p:spPr bwMode="auto">
          <a:xfrm>
            <a:off x="8534400" y="33718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29" name="Rectangle 181"/>
          <p:cNvSpPr>
            <a:spLocks noChangeArrowheads="1"/>
          </p:cNvSpPr>
          <p:nvPr/>
        </p:nvSpPr>
        <p:spPr bwMode="auto">
          <a:xfrm>
            <a:off x="1724025" y="3857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0" name="Rectangle 182"/>
          <p:cNvSpPr>
            <a:spLocks noChangeArrowheads="1"/>
          </p:cNvSpPr>
          <p:nvPr/>
        </p:nvSpPr>
        <p:spPr bwMode="auto">
          <a:xfrm>
            <a:off x="1724025" y="3810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1" name="Rectangle 183"/>
          <p:cNvSpPr>
            <a:spLocks noChangeArrowheads="1"/>
          </p:cNvSpPr>
          <p:nvPr/>
        </p:nvSpPr>
        <p:spPr bwMode="auto">
          <a:xfrm>
            <a:off x="1724025" y="3762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" name="Rectangle 184"/>
          <p:cNvSpPr>
            <a:spLocks noChangeArrowheads="1"/>
          </p:cNvSpPr>
          <p:nvPr/>
        </p:nvSpPr>
        <p:spPr bwMode="auto">
          <a:xfrm>
            <a:off x="1724025" y="3714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3" name="Rectangle 185"/>
          <p:cNvSpPr>
            <a:spLocks noChangeArrowheads="1"/>
          </p:cNvSpPr>
          <p:nvPr/>
        </p:nvSpPr>
        <p:spPr bwMode="auto">
          <a:xfrm>
            <a:off x="1771650" y="3810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34" name="Rectangle 186"/>
          <p:cNvSpPr>
            <a:spLocks noChangeArrowheads="1"/>
          </p:cNvSpPr>
          <p:nvPr/>
        </p:nvSpPr>
        <p:spPr bwMode="auto">
          <a:xfrm>
            <a:off x="7543800" y="5124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5" name="Rectangle 187"/>
          <p:cNvSpPr>
            <a:spLocks noChangeArrowheads="1"/>
          </p:cNvSpPr>
          <p:nvPr/>
        </p:nvSpPr>
        <p:spPr bwMode="auto">
          <a:xfrm>
            <a:off x="7543800" y="5076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6" name="Rectangle 188"/>
          <p:cNvSpPr>
            <a:spLocks noChangeArrowheads="1"/>
          </p:cNvSpPr>
          <p:nvPr/>
        </p:nvSpPr>
        <p:spPr bwMode="auto">
          <a:xfrm>
            <a:off x="7591425" y="50863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37" name="Rectangle 189"/>
          <p:cNvSpPr>
            <a:spLocks noChangeArrowheads="1"/>
          </p:cNvSpPr>
          <p:nvPr/>
        </p:nvSpPr>
        <p:spPr bwMode="auto">
          <a:xfrm>
            <a:off x="5743575" y="4314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8" name="Rectangle 190"/>
          <p:cNvSpPr>
            <a:spLocks noChangeArrowheads="1"/>
          </p:cNvSpPr>
          <p:nvPr/>
        </p:nvSpPr>
        <p:spPr bwMode="auto">
          <a:xfrm>
            <a:off x="5743575" y="4267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9" name="Rectangle 191"/>
          <p:cNvSpPr>
            <a:spLocks noChangeArrowheads="1"/>
          </p:cNvSpPr>
          <p:nvPr/>
        </p:nvSpPr>
        <p:spPr bwMode="auto">
          <a:xfrm>
            <a:off x="5743575" y="4219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0" name="Rectangle 192"/>
          <p:cNvSpPr>
            <a:spLocks noChangeArrowheads="1"/>
          </p:cNvSpPr>
          <p:nvPr/>
        </p:nvSpPr>
        <p:spPr bwMode="auto">
          <a:xfrm>
            <a:off x="5791200" y="4267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41" name="Rectangle 193"/>
          <p:cNvSpPr>
            <a:spLocks noChangeArrowheads="1"/>
          </p:cNvSpPr>
          <p:nvPr/>
        </p:nvSpPr>
        <p:spPr bwMode="auto">
          <a:xfrm>
            <a:off x="5086350" y="3981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" name="Rectangle 194"/>
          <p:cNvSpPr>
            <a:spLocks noChangeArrowheads="1"/>
          </p:cNvSpPr>
          <p:nvPr/>
        </p:nvSpPr>
        <p:spPr bwMode="auto">
          <a:xfrm>
            <a:off x="5086350" y="3933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" name="Rectangle 195"/>
          <p:cNvSpPr>
            <a:spLocks noChangeArrowheads="1"/>
          </p:cNvSpPr>
          <p:nvPr/>
        </p:nvSpPr>
        <p:spPr bwMode="auto">
          <a:xfrm>
            <a:off x="5086350" y="3886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4" name="Rectangle 196"/>
          <p:cNvSpPr>
            <a:spLocks noChangeArrowheads="1"/>
          </p:cNvSpPr>
          <p:nvPr/>
        </p:nvSpPr>
        <p:spPr bwMode="auto">
          <a:xfrm>
            <a:off x="5133975" y="39433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45" name="Rectangle 197"/>
          <p:cNvSpPr>
            <a:spLocks noChangeArrowheads="1"/>
          </p:cNvSpPr>
          <p:nvPr/>
        </p:nvSpPr>
        <p:spPr bwMode="auto">
          <a:xfrm>
            <a:off x="7886700" y="3552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6" name="Rectangle 198"/>
          <p:cNvSpPr>
            <a:spLocks noChangeArrowheads="1"/>
          </p:cNvSpPr>
          <p:nvPr/>
        </p:nvSpPr>
        <p:spPr bwMode="auto">
          <a:xfrm>
            <a:off x="7886700" y="3505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7" name="Rectangle 199"/>
          <p:cNvSpPr>
            <a:spLocks noChangeArrowheads="1"/>
          </p:cNvSpPr>
          <p:nvPr/>
        </p:nvSpPr>
        <p:spPr bwMode="auto">
          <a:xfrm>
            <a:off x="7886700" y="3457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8" name="Rectangle 200"/>
          <p:cNvSpPr>
            <a:spLocks noChangeArrowheads="1"/>
          </p:cNvSpPr>
          <p:nvPr/>
        </p:nvSpPr>
        <p:spPr bwMode="auto">
          <a:xfrm>
            <a:off x="7934325" y="3505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6515100" y="5867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0" name="Rectangle 202"/>
          <p:cNvSpPr>
            <a:spLocks noChangeArrowheads="1"/>
          </p:cNvSpPr>
          <p:nvPr/>
        </p:nvSpPr>
        <p:spPr bwMode="auto">
          <a:xfrm>
            <a:off x="6515100" y="5819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1" name="Rectangle 203"/>
          <p:cNvSpPr>
            <a:spLocks noChangeArrowheads="1"/>
          </p:cNvSpPr>
          <p:nvPr/>
        </p:nvSpPr>
        <p:spPr bwMode="auto">
          <a:xfrm>
            <a:off x="6515100" y="57721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" name="Rectangle 204"/>
          <p:cNvSpPr>
            <a:spLocks noChangeArrowheads="1"/>
          </p:cNvSpPr>
          <p:nvPr/>
        </p:nvSpPr>
        <p:spPr bwMode="auto">
          <a:xfrm>
            <a:off x="6562725" y="58293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7477125" y="5619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" name="Rectangle 206"/>
          <p:cNvSpPr>
            <a:spLocks noChangeArrowheads="1"/>
          </p:cNvSpPr>
          <p:nvPr/>
        </p:nvSpPr>
        <p:spPr bwMode="auto">
          <a:xfrm>
            <a:off x="7477125" y="5572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" name="Rectangle 208"/>
          <p:cNvSpPr>
            <a:spLocks noChangeArrowheads="1"/>
          </p:cNvSpPr>
          <p:nvPr/>
        </p:nvSpPr>
        <p:spPr bwMode="auto">
          <a:xfrm>
            <a:off x="7524750" y="5581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7" name="Rectangle 209"/>
          <p:cNvSpPr>
            <a:spLocks noChangeArrowheads="1"/>
          </p:cNvSpPr>
          <p:nvPr/>
        </p:nvSpPr>
        <p:spPr bwMode="auto">
          <a:xfrm>
            <a:off x="3038475" y="2362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" name="Rectangle 210"/>
          <p:cNvSpPr>
            <a:spLocks noChangeArrowheads="1"/>
          </p:cNvSpPr>
          <p:nvPr/>
        </p:nvSpPr>
        <p:spPr bwMode="auto">
          <a:xfrm>
            <a:off x="3038475" y="2314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3038475" y="2266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0" name="Rectangle 212"/>
          <p:cNvSpPr>
            <a:spLocks noChangeArrowheads="1"/>
          </p:cNvSpPr>
          <p:nvPr/>
        </p:nvSpPr>
        <p:spPr bwMode="auto">
          <a:xfrm>
            <a:off x="3038475" y="2219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1" name="Rectangle 213"/>
          <p:cNvSpPr>
            <a:spLocks noChangeArrowheads="1"/>
          </p:cNvSpPr>
          <p:nvPr/>
        </p:nvSpPr>
        <p:spPr bwMode="auto">
          <a:xfrm>
            <a:off x="3038475" y="2171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2" name="Rectangle 214"/>
          <p:cNvSpPr>
            <a:spLocks noChangeArrowheads="1"/>
          </p:cNvSpPr>
          <p:nvPr/>
        </p:nvSpPr>
        <p:spPr bwMode="auto">
          <a:xfrm>
            <a:off x="3086100" y="23241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63" name="Rectangle 215"/>
          <p:cNvSpPr>
            <a:spLocks noChangeArrowheads="1"/>
          </p:cNvSpPr>
          <p:nvPr/>
        </p:nvSpPr>
        <p:spPr bwMode="auto">
          <a:xfrm>
            <a:off x="6096000" y="1695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" name="Rectangle 216"/>
          <p:cNvSpPr>
            <a:spLocks noChangeArrowheads="1"/>
          </p:cNvSpPr>
          <p:nvPr/>
        </p:nvSpPr>
        <p:spPr bwMode="auto">
          <a:xfrm>
            <a:off x="6096000" y="1647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5" name="Rectangle 217"/>
          <p:cNvSpPr>
            <a:spLocks noChangeArrowheads="1"/>
          </p:cNvSpPr>
          <p:nvPr/>
        </p:nvSpPr>
        <p:spPr bwMode="auto">
          <a:xfrm>
            <a:off x="6096000" y="1600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6" name="Rectangle 218"/>
          <p:cNvSpPr>
            <a:spLocks noChangeArrowheads="1"/>
          </p:cNvSpPr>
          <p:nvPr/>
        </p:nvSpPr>
        <p:spPr bwMode="auto">
          <a:xfrm>
            <a:off x="6143625" y="16573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67" name="Rectangle 219"/>
          <p:cNvSpPr>
            <a:spLocks noChangeArrowheads="1"/>
          </p:cNvSpPr>
          <p:nvPr/>
        </p:nvSpPr>
        <p:spPr bwMode="auto">
          <a:xfrm>
            <a:off x="5753100" y="5286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8" name="Rectangle 220"/>
          <p:cNvSpPr>
            <a:spLocks noChangeArrowheads="1"/>
          </p:cNvSpPr>
          <p:nvPr/>
        </p:nvSpPr>
        <p:spPr bwMode="auto">
          <a:xfrm>
            <a:off x="5753100" y="5238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9" name="Rectangle 221"/>
          <p:cNvSpPr>
            <a:spLocks noChangeArrowheads="1"/>
          </p:cNvSpPr>
          <p:nvPr/>
        </p:nvSpPr>
        <p:spPr bwMode="auto">
          <a:xfrm>
            <a:off x="5800725" y="52387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5848350" y="5457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1" name="Rectangle 223"/>
          <p:cNvSpPr>
            <a:spLocks noChangeArrowheads="1"/>
          </p:cNvSpPr>
          <p:nvPr/>
        </p:nvSpPr>
        <p:spPr bwMode="auto">
          <a:xfrm>
            <a:off x="5848350" y="5410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2" name="Rectangle 224"/>
          <p:cNvSpPr>
            <a:spLocks noChangeArrowheads="1"/>
          </p:cNvSpPr>
          <p:nvPr/>
        </p:nvSpPr>
        <p:spPr bwMode="auto">
          <a:xfrm>
            <a:off x="5848350" y="5362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" name="Rectangle 225"/>
          <p:cNvSpPr>
            <a:spLocks noChangeArrowheads="1"/>
          </p:cNvSpPr>
          <p:nvPr/>
        </p:nvSpPr>
        <p:spPr bwMode="auto">
          <a:xfrm>
            <a:off x="5848350" y="5314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4" name="Rectangle 226"/>
          <p:cNvSpPr>
            <a:spLocks noChangeArrowheads="1"/>
          </p:cNvSpPr>
          <p:nvPr/>
        </p:nvSpPr>
        <p:spPr bwMode="auto">
          <a:xfrm>
            <a:off x="5895975" y="5410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75" name="Rectangle 227"/>
          <p:cNvSpPr>
            <a:spLocks noChangeArrowheads="1"/>
          </p:cNvSpPr>
          <p:nvPr/>
        </p:nvSpPr>
        <p:spPr bwMode="auto">
          <a:xfrm>
            <a:off x="5781675" y="4905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6" name="Rectangle 228"/>
          <p:cNvSpPr>
            <a:spLocks noChangeArrowheads="1"/>
          </p:cNvSpPr>
          <p:nvPr/>
        </p:nvSpPr>
        <p:spPr bwMode="auto">
          <a:xfrm>
            <a:off x="5781675" y="4857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7" name="Rectangle 229"/>
          <p:cNvSpPr>
            <a:spLocks noChangeArrowheads="1"/>
          </p:cNvSpPr>
          <p:nvPr/>
        </p:nvSpPr>
        <p:spPr bwMode="auto">
          <a:xfrm>
            <a:off x="5781675" y="4810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8" name="Rectangle 230"/>
          <p:cNvSpPr>
            <a:spLocks noChangeArrowheads="1"/>
          </p:cNvSpPr>
          <p:nvPr/>
        </p:nvSpPr>
        <p:spPr bwMode="auto">
          <a:xfrm>
            <a:off x="5829300" y="48577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79" name="Rectangle 231"/>
          <p:cNvSpPr>
            <a:spLocks noChangeArrowheads="1"/>
          </p:cNvSpPr>
          <p:nvPr/>
        </p:nvSpPr>
        <p:spPr bwMode="auto">
          <a:xfrm>
            <a:off x="6457950" y="1800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0" name="Rectangle 232"/>
          <p:cNvSpPr>
            <a:spLocks noChangeArrowheads="1"/>
          </p:cNvSpPr>
          <p:nvPr/>
        </p:nvSpPr>
        <p:spPr bwMode="auto">
          <a:xfrm>
            <a:off x="6457950" y="17526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1" name="Rectangle 233"/>
          <p:cNvSpPr>
            <a:spLocks noChangeArrowheads="1"/>
          </p:cNvSpPr>
          <p:nvPr/>
        </p:nvSpPr>
        <p:spPr bwMode="auto">
          <a:xfrm>
            <a:off x="6457950" y="1704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2" name="Rectangle 234"/>
          <p:cNvSpPr>
            <a:spLocks noChangeArrowheads="1"/>
          </p:cNvSpPr>
          <p:nvPr/>
        </p:nvSpPr>
        <p:spPr bwMode="auto">
          <a:xfrm>
            <a:off x="6505575" y="1752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83" name="Rectangle 235"/>
          <p:cNvSpPr>
            <a:spLocks noChangeArrowheads="1"/>
          </p:cNvSpPr>
          <p:nvPr/>
        </p:nvSpPr>
        <p:spPr bwMode="auto">
          <a:xfrm>
            <a:off x="7981950" y="4305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" name="Rectangle 236"/>
          <p:cNvSpPr>
            <a:spLocks noChangeArrowheads="1"/>
          </p:cNvSpPr>
          <p:nvPr/>
        </p:nvSpPr>
        <p:spPr bwMode="auto">
          <a:xfrm>
            <a:off x="7981950" y="4257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5" name="Rectangle 237"/>
          <p:cNvSpPr>
            <a:spLocks noChangeArrowheads="1"/>
          </p:cNvSpPr>
          <p:nvPr/>
        </p:nvSpPr>
        <p:spPr bwMode="auto">
          <a:xfrm>
            <a:off x="8029575" y="4267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86" name="Rectangle 238"/>
          <p:cNvSpPr>
            <a:spLocks noChangeArrowheads="1"/>
          </p:cNvSpPr>
          <p:nvPr/>
        </p:nvSpPr>
        <p:spPr bwMode="auto">
          <a:xfrm>
            <a:off x="7581900" y="2152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7" name="Rectangle 239"/>
          <p:cNvSpPr>
            <a:spLocks noChangeArrowheads="1"/>
          </p:cNvSpPr>
          <p:nvPr/>
        </p:nvSpPr>
        <p:spPr bwMode="auto">
          <a:xfrm>
            <a:off x="7581900" y="2105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8" name="Rectangle 240"/>
          <p:cNvSpPr>
            <a:spLocks noChangeArrowheads="1"/>
          </p:cNvSpPr>
          <p:nvPr/>
        </p:nvSpPr>
        <p:spPr bwMode="auto">
          <a:xfrm>
            <a:off x="7581900" y="2057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9" name="Rectangle 241"/>
          <p:cNvSpPr>
            <a:spLocks noChangeArrowheads="1"/>
          </p:cNvSpPr>
          <p:nvPr/>
        </p:nvSpPr>
        <p:spPr bwMode="auto">
          <a:xfrm>
            <a:off x="7629525" y="21145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90" name="Rectangle 242"/>
          <p:cNvSpPr>
            <a:spLocks noChangeArrowheads="1"/>
          </p:cNvSpPr>
          <p:nvPr/>
        </p:nvSpPr>
        <p:spPr bwMode="auto">
          <a:xfrm>
            <a:off x="6972300" y="36576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1" name="Rectangle 243"/>
          <p:cNvSpPr>
            <a:spLocks noChangeArrowheads="1"/>
          </p:cNvSpPr>
          <p:nvPr/>
        </p:nvSpPr>
        <p:spPr bwMode="auto">
          <a:xfrm>
            <a:off x="6972300" y="3609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2" name="Rectangle 244"/>
          <p:cNvSpPr>
            <a:spLocks noChangeArrowheads="1"/>
          </p:cNvSpPr>
          <p:nvPr/>
        </p:nvSpPr>
        <p:spPr bwMode="auto">
          <a:xfrm>
            <a:off x="6972300" y="3562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" name="Rectangle 245"/>
          <p:cNvSpPr>
            <a:spLocks noChangeArrowheads="1"/>
          </p:cNvSpPr>
          <p:nvPr/>
        </p:nvSpPr>
        <p:spPr bwMode="auto">
          <a:xfrm>
            <a:off x="6972300" y="3514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7019925" y="36195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5543550" y="3524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5591175" y="34861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97" name="Rectangle 249"/>
          <p:cNvSpPr>
            <a:spLocks noChangeArrowheads="1"/>
          </p:cNvSpPr>
          <p:nvPr/>
        </p:nvSpPr>
        <p:spPr bwMode="auto">
          <a:xfrm>
            <a:off x="4238625" y="4105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8" name="Rectangle 250"/>
          <p:cNvSpPr>
            <a:spLocks noChangeArrowheads="1"/>
          </p:cNvSpPr>
          <p:nvPr/>
        </p:nvSpPr>
        <p:spPr bwMode="auto">
          <a:xfrm>
            <a:off x="4238625" y="4057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9" name="Rectangle 251"/>
          <p:cNvSpPr>
            <a:spLocks noChangeArrowheads="1"/>
          </p:cNvSpPr>
          <p:nvPr/>
        </p:nvSpPr>
        <p:spPr bwMode="auto">
          <a:xfrm>
            <a:off x="4286250" y="4057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7934325" y="3067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1" name="Rectangle 253"/>
          <p:cNvSpPr>
            <a:spLocks noChangeArrowheads="1"/>
          </p:cNvSpPr>
          <p:nvPr/>
        </p:nvSpPr>
        <p:spPr bwMode="auto">
          <a:xfrm>
            <a:off x="7981950" y="30289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02" name="Rectangle 254"/>
          <p:cNvSpPr>
            <a:spLocks noChangeArrowheads="1"/>
          </p:cNvSpPr>
          <p:nvPr/>
        </p:nvSpPr>
        <p:spPr bwMode="auto">
          <a:xfrm>
            <a:off x="8401050" y="2867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3" name="Rectangle 255"/>
          <p:cNvSpPr>
            <a:spLocks noChangeArrowheads="1"/>
          </p:cNvSpPr>
          <p:nvPr/>
        </p:nvSpPr>
        <p:spPr bwMode="auto">
          <a:xfrm>
            <a:off x="8401050" y="2819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" name="Rectangle 256"/>
          <p:cNvSpPr>
            <a:spLocks noChangeArrowheads="1"/>
          </p:cNvSpPr>
          <p:nvPr/>
        </p:nvSpPr>
        <p:spPr bwMode="auto">
          <a:xfrm>
            <a:off x="8401050" y="2771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8448675" y="28194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06" name="Rectangle 258"/>
          <p:cNvSpPr>
            <a:spLocks noChangeArrowheads="1"/>
          </p:cNvSpPr>
          <p:nvPr/>
        </p:nvSpPr>
        <p:spPr bwMode="auto">
          <a:xfrm>
            <a:off x="6562725" y="15335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7" name="Rectangle 259"/>
          <p:cNvSpPr>
            <a:spLocks noChangeArrowheads="1"/>
          </p:cNvSpPr>
          <p:nvPr/>
        </p:nvSpPr>
        <p:spPr bwMode="auto">
          <a:xfrm>
            <a:off x="6562725" y="14859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8" name="Rectangle 260"/>
          <p:cNvSpPr>
            <a:spLocks noChangeArrowheads="1"/>
          </p:cNvSpPr>
          <p:nvPr/>
        </p:nvSpPr>
        <p:spPr bwMode="auto">
          <a:xfrm>
            <a:off x="6562725" y="1438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9" name="Rectangle 261"/>
          <p:cNvSpPr>
            <a:spLocks noChangeArrowheads="1"/>
          </p:cNvSpPr>
          <p:nvPr/>
        </p:nvSpPr>
        <p:spPr bwMode="auto">
          <a:xfrm>
            <a:off x="6562725" y="1390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0" name="Rectangle 262"/>
          <p:cNvSpPr>
            <a:spLocks noChangeArrowheads="1"/>
          </p:cNvSpPr>
          <p:nvPr/>
        </p:nvSpPr>
        <p:spPr bwMode="auto">
          <a:xfrm>
            <a:off x="6610350" y="14859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11" name="Rectangle 263"/>
          <p:cNvSpPr>
            <a:spLocks noChangeArrowheads="1"/>
          </p:cNvSpPr>
          <p:nvPr/>
        </p:nvSpPr>
        <p:spPr bwMode="auto">
          <a:xfrm>
            <a:off x="1266825" y="3371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1266825" y="3324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3" name="Rectangle 265"/>
          <p:cNvSpPr>
            <a:spLocks noChangeArrowheads="1"/>
          </p:cNvSpPr>
          <p:nvPr/>
        </p:nvSpPr>
        <p:spPr bwMode="auto">
          <a:xfrm>
            <a:off x="1266825" y="32766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4" name="Rectangle 266"/>
          <p:cNvSpPr>
            <a:spLocks noChangeArrowheads="1"/>
          </p:cNvSpPr>
          <p:nvPr/>
        </p:nvSpPr>
        <p:spPr bwMode="auto">
          <a:xfrm>
            <a:off x="1266825" y="3228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5" name="Rectangle 267"/>
          <p:cNvSpPr>
            <a:spLocks noChangeArrowheads="1"/>
          </p:cNvSpPr>
          <p:nvPr/>
        </p:nvSpPr>
        <p:spPr bwMode="auto">
          <a:xfrm>
            <a:off x="1314450" y="33337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16" name="Rectangle 268"/>
          <p:cNvSpPr>
            <a:spLocks noChangeArrowheads="1"/>
          </p:cNvSpPr>
          <p:nvPr/>
        </p:nvSpPr>
        <p:spPr bwMode="auto">
          <a:xfrm>
            <a:off x="7600950" y="5429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7" name="Rectangle 269"/>
          <p:cNvSpPr>
            <a:spLocks noChangeArrowheads="1"/>
          </p:cNvSpPr>
          <p:nvPr/>
        </p:nvSpPr>
        <p:spPr bwMode="auto">
          <a:xfrm>
            <a:off x="7600950" y="5381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8" name="Rectangle 270"/>
          <p:cNvSpPr>
            <a:spLocks noChangeArrowheads="1"/>
          </p:cNvSpPr>
          <p:nvPr/>
        </p:nvSpPr>
        <p:spPr bwMode="auto">
          <a:xfrm>
            <a:off x="7600950" y="5334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9" name="Rectangle 271"/>
          <p:cNvSpPr>
            <a:spLocks noChangeArrowheads="1"/>
          </p:cNvSpPr>
          <p:nvPr/>
        </p:nvSpPr>
        <p:spPr bwMode="auto">
          <a:xfrm>
            <a:off x="7648575" y="53911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20" name="Rectangle 272"/>
          <p:cNvSpPr>
            <a:spLocks noChangeArrowheads="1"/>
          </p:cNvSpPr>
          <p:nvPr/>
        </p:nvSpPr>
        <p:spPr bwMode="auto">
          <a:xfrm>
            <a:off x="5343525" y="5581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1" name="Rectangle 273"/>
          <p:cNvSpPr>
            <a:spLocks noChangeArrowheads="1"/>
          </p:cNvSpPr>
          <p:nvPr/>
        </p:nvSpPr>
        <p:spPr bwMode="auto">
          <a:xfrm>
            <a:off x="5343525" y="5534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2" name="Rectangle 274"/>
          <p:cNvSpPr>
            <a:spLocks noChangeArrowheads="1"/>
          </p:cNvSpPr>
          <p:nvPr/>
        </p:nvSpPr>
        <p:spPr bwMode="auto">
          <a:xfrm>
            <a:off x="5391150" y="55435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23" name="Rectangle 275"/>
          <p:cNvSpPr>
            <a:spLocks noChangeArrowheads="1"/>
          </p:cNvSpPr>
          <p:nvPr/>
        </p:nvSpPr>
        <p:spPr bwMode="auto">
          <a:xfrm>
            <a:off x="2076450" y="1762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" name="Rectangle 276"/>
          <p:cNvSpPr>
            <a:spLocks noChangeArrowheads="1"/>
          </p:cNvSpPr>
          <p:nvPr/>
        </p:nvSpPr>
        <p:spPr bwMode="auto">
          <a:xfrm>
            <a:off x="2076450" y="1714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5" name="Rectangle 277"/>
          <p:cNvSpPr>
            <a:spLocks noChangeArrowheads="1"/>
          </p:cNvSpPr>
          <p:nvPr/>
        </p:nvSpPr>
        <p:spPr bwMode="auto">
          <a:xfrm>
            <a:off x="2124075" y="17145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26" name="Rectangle 278"/>
          <p:cNvSpPr>
            <a:spLocks noChangeArrowheads="1"/>
          </p:cNvSpPr>
          <p:nvPr/>
        </p:nvSpPr>
        <p:spPr bwMode="auto">
          <a:xfrm>
            <a:off x="7010400" y="2019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7" name="Rectangle 279"/>
          <p:cNvSpPr>
            <a:spLocks noChangeArrowheads="1"/>
          </p:cNvSpPr>
          <p:nvPr/>
        </p:nvSpPr>
        <p:spPr bwMode="auto">
          <a:xfrm>
            <a:off x="7010400" y="1971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8" name="Rectangle 280"/>
          <p:cNvSpPr>
            <a:spLocks noChangeArrowheads="1"/>
          </p:cNvSpPr>
          <p:nvPr/>
        </p:nvSpPr>
        <p:spPr bwMode="auto">
          <a:xfrm>
            <a:off x="7010400" y="1924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9" name="Rectangle 281"/>
          <p:cNvSpPr>
            <a:spLocks noChangeArrowheads="1"/>
          </p:cNvSpPr>
          <p:nvPr/>
        </p:nvSpPr>
        <p:spPr bwMode="auto">
          <a:xfrm>
            <a:off x="7058025" y="1981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30" name="Rectangle 282"/>
          <p:cNvSpPr>
            <a:spLocks noChangeArrowheads="1"/>
          </p:cNvSpPr>
          <p:nvPr/>
        </p:nvSpPr>
        <p:spPr bwMode="auto">
          <a:xfrm>
            <a:off x="3762375" y="2362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1" name="Rectangle 283"/>
          <p:cNvSpPr>
            <a:spLocks noChangeArrowheads="1"/>
          </p:cNvSpPr>
          <p:nvPr/>
        </p:nvSpPr>
        <p:spPr bwMode="auto">
          <a:xfrm>
            <a:off x="3762375" y="2314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2" name="Rectangle 284"/>
          <p:cNvSpPr>
            <a:spLocks noChangeArrowheads="1"/>
          </p:cNvSpPr>
          <p:nvPr/>
        </p:nvSpPr>
        <p:spPr bwMode="auto">
          <a:xfrm>
            <a:off x="3810000" y="23241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33" name="Rectangle 285"/>
          <p:cNvSpPr>
            <a:spLocks noChangeArrowheads="1"/>
          </p:cNvSpPr>
          <p:nvPr/>
        </p:nvSpPr>
        <p:spPr bwMode="auto">
          <a:xfrm>
            <a:off x="6048375" y="1390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4" name="Rectangle 286"/>
          <p:cNvSpPr>
            <a:spLocks noChangeArrowheads="1"/>
          </p:cNvSpPr>
          <p:nvPr/>
        </p:nvSpPr>
        <p:spPr bwMode="auto">
          <a:xfrm>
            <a:off x="6048375" y="1343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5" name="Rectangle 287"/>
          <p:cNvSpPr>
            <a:spLocks noChangeArrowheads="1"/>
          </p:cNvSpPr>
          <p:nvPr/>
        </p:nvSpPr>
        <p:spPr bwMode="auto">
          <a:xfrm>
            <a:off x="6048375" y="1295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6" name="Rectangle 288"/>
          <p:cNvSpPr>
            <a:spLocks noChangeArrowheads="1"/>
          </p:cNvSpPr>
          <p:nvPr/>
        </p:nvSpPr>
        <p:spPr bwMode="auto">
          <a:xfrm>
            <a:off x="6048375" y="1247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7" name="Rectangle 289"/>
          <p:cNvSpPr>
            <a:spLocks noChangeArrowheads="1"/>
          </p:cNvSpPr>
          <p:nvPr/>
        </p:nvSpPr>
        <p:spPr bwMode="auto">
          <a:xfrm>
            <a:off x="6048375" y="12001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8" name="Rectangle 290"/>
          <p:cNvSpPr>
            <a:spLocks noChangeArrowheads="1"/>
          </p:cNvSpPr>
          <p:nvPr/>
        </p:nvSpPr>
        <p:spPr bwMode="auto">
          <a:xfrm>
            <a:off x="6096000" y="13525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39" name="Rectangle 291"/>
          <p:cNvSpPr>
            <a:spLocks noChangeArrowheads="1"/>
          </p:cNvSpPr>
          <p:nvPr/>
        </p:nvSpPr>
        <p:spPr bwMode="auto">
          <a:xfrm>
            <a:off x="4171950" y="5219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0" name="Rectangle 292"/>
          <p:cNvSpPr>
            <a:spLocks noChangeArrowheads="1"/>
          </p:cNvSpPr>
          <p:nvPr/>
        </p:nvSpPr>
        <p:spPr bwMode="auto">
          <a:xfrm>
            <a:off x="4171950" y="5172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1" name="Rectangle 293"/>
          <p:cNvSpPr>
            <a:spLocks noChangeArrowheads="1"/>
          </p:cNvSpPr>
          <p:nvPr/>
        </p:nvSpPr>
        <p:spPr bwMode="auto">
          <a:xfrm>
            <a:off x="4171950" y="5124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2" name="Rectangle 294"/>
          <p:cNvSpPr>
            <a:spLocks noChangeArrowheads="1"/>
          </p:cNvSpPr>
          <p:nvPr/>
        </p:nvSpPr>
        <p:spPr bwMode="auto">
          <a:xfrm>
            <a:off x="4219575" y="5181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43" name="Rectangle 295"/>
          <p:cNvSpPr>
            <a:spLocks noChangeArrowheads="1"/>
          </p:cNvSpPr>
          <p:nvPr/>
        </p:nvSpPr>
        <p:spPr bwMode="auto">
          <a:xfrm>
            <a:off x="5429250" y="3114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4" name="Rectangle 296"/>
          <p:cNvSpPr>
            <a:spLocks noChangeArrowheads="1"/>
          </p:cNvSpPr>
          <p:nvPr/>
        </p:nvSpPr>
        <p:spPr bwMode="auto">
          <a:xfrm>
            <a:off x="5429250" y="3067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" name="Rectangle 297"/>
          <p:cNvSpPr>
            <a:spLocks noChangeArrowheads="1"/>
          </p:cNvSpPr>
          <p:nvPr/>
        </p:nvSpPr>
        <p:spPr bwMode="auto">
          <a:xfrm>
            <a:off x="5429250" y="3019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6" name="Rectangle 298"/>
          <p:cNvSpPr>
            <a:spLocks noChangeArrowheads="1"/>
          </p:cNvSpPr>
          <p:nvPr/>
        </p:nvSpPr>
        <p:spPr bwMode="auto">
          <a:xfrm>
            <a:off x="5476875" y="30670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47" name="Rectangle 299"/>
          <p:cNvSpPr>
            <a:spLocks noChangeArrowheads="1"/>
          </p:cNvSpPr>
          <p:nvPr/>
        </p:nvSpPr>
        <p:spPr bwMode="auto">
          <a:xfrm>
            <a:off x="7953375" y="4772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8" name="Rectangle 300"/>
          <p:cNvSpPr>
            <a:spLocks noChangeArrowheads="1"/>
          </p:cNvSpPr>
          <p:nvPr/>
        </p:nvSpPr>
        <p:spPr bwMode="auto">
          <a:xfrm>
            <a:off x="7953375" y="4724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9" name="Rectangle 301"/>
          <p:cNvSpPr>
            <a:spLocks noChangeArrowheads="1"/>
          </p:cNvSpPr>
          <p:nvPr/>
        </p:nvSpPr>
        <p:spPr bwMode="auto">
          <a:xfrm>
            <a:off x="7953375" y="4676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0" name="Rectangle 302"/>
          <p:cNvSpPr>
            <a:spLocks noChangeArrowheads="1"/>
          </p:cNvSpPr>
          <p:nvPr/>
        </p:nvSpPr>
        <p:spPr bwMode="auto">
          <a:xfrm>
            <a:off x="7953375" y="46291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1" name="Rectangle 303"/>
          <p:cNvSpPr>
            <a:spLocks noChangeArrowheads="1"/>
          </p:cNvSpPr>
          <p:nvPr/>
        </p:nvSpPr>
        <p:spPr bwMode="auto">
          <a:xfrm>
            <a:off x="8001000" y="47244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2" name="Rectangle 304"/>
          <p:cNvSpPr>
            <a:spLocks noChangeArrowheads="1"/>
          </p:cNvSpPr>
          <p:nvPr/>
        </p:nvSpPr>
        <p:spPr bwMode="auto">
          <a:xfrm>
            <a:off x="5810250" y="12668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3" name="Rectangle 305"/>
          <p:cNvSpPr>
            <a:spLocks noChangeArrowheads="1"/>
          </p:cNvSpPr>
          <p:nvPr/>
        </p:nvSpPr>
        <p:spPr bwMode="auto">
          <a:xfrm>
            <a:off x="5810250" y="1219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4" name="Rectangle 306"/>
          <p:cNvSpPr>
            <a:spLocks noChangeArrowheads="1"/>
          </p:cNvSpPr>
          <p:nvPr/>
        </p:nvSpPr>
        <p:spPr bwMode="auto">
          <a:xfrm>
            <a:off x="5810250" y="1171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" name="Rectangle 307"/>
          <p:cNvSpPr>
            <a:spLocks noChangeArrowheads="1"/>
          </p:cNvSpPr>
          <p:nvPr/>
        </p:nvSpPr>
        <p:spPr bwMode="auto">
          <a:xfrm>
            <a:off x="5810250" y="1123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" name="Rectangle 308"/>
          <p:cNvSpPr>
            <a:spLocks noChangeArrowheads="1"/>
          </p:cNvSpPr>
          <p:nvPr/>
        </p:nvSpPr>
        <p:spPr bwMode="auto">
          <a:xfrm>
            <a:off x="5857875" y="1219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7" name="Rectangle 309"/>
          <p:cNvSpPr>
            <a:spLocks noChangeArrowheads="1"/>
          </p:cNvSpPr>
          <p:nvPr/>
        </p:nvSpPr>
        <p:spPr bwMode="auto">
          <a:xfrm>
            <a:off x="6257925" y="4143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" name="Rectangle 310"/>
          <p:cNvSpPr>
            <a:spLocks noChangeArrowheads="1"/>
          </p:cNvSpPr>
          <p:nvPr/>
        </p:nvSpPr>
        <p:spPr bwMode="auto">
          <a:xfrm>
            <a:off x="6257925" y="4095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" name="Rectangle 311"/>
          <p:cNvSpPr>
            <a:spLocks noChangeArrowheads="1"/>
          </p:cNvSpPr>
          <p:nvPr/>
        </p:nvSpPr>
        <p:spPr bwMode="auto">
          <a:xfrm>
            <a:off x="6257925" y="4048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" name="Rectangle 312"/>
          <p:cNvSpPr>
            <a:spLocks noChangeArrowheads="1"/>
          </p:cNvSpPr>
          <p:nvPr/>
        </p:nvSpPr>
        <p:spPr bwMode="auto">
          <a:xfrm>
            <a:off x="6305550" y="40957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61" name="Rectangle 313"/>
          <p:cNvSpPr>
            <a:spLocks noChangeArrowheads="1"/>
          </p:cNvSpPr>
          <p:nvPr/>
        </p:nvSpPr>
        <p:spPr bwMode="auto">
          <a:xfrm>
            <a:off x="4914900" y="60579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2" name="Rectangle 314"/>
          <p:cNvSpPr>
            <a:spLocks noChangeArrowheads="1"/>
          </p:cNvSpPr>
          <p:nvPr/>
        </p:nvSpPr>
        <p:spPr bwMode="auto">
          <a:xfrm>
            <a:off x="4914900" y="6010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3" name="Rectangle 315"/>
          <p:cNvSpPr>
            <a:spLocks noChangeArrowheads="1"/>
          </p:cNvSpPr>
          <p:nvPr/>
        </p:nvSpPr>
        <p:spPr bwMode="auto">
          <a:xfrm>
            <a:off x="4914900" y="5962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4" name="Rectangle 316"/>
          <p:cNvSpPr>
            <a:spLocks noChangeArrowheads="1"/>
          </p:cNvSpPr>
          <p:nvPr/>
        </p:nvSpPr>
        <p:spPr bwMode="auto">
          <a:xfrm>
            <a:off x="4962525" y="60198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65" name="Rectangle 317"/>
          <p:cNvSpPr>
            <a:spLocks noChangeArrowheads="1"/>
          </p:cNvSpPr>
          <p:nvPr/>
        </p:nvSpPr>
        <p:spPr bwMode="auto">
          <a:xfrm>
            <a:off x="1562100" y="1971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6" name="Rectangle 318"/>
          <p:cNvSpPr>
            <a:spLocks noChangeArrowheads="1"/>
          </p:cNvSpPr>
          <p:nvPr/>
        </p:nvSpPr>
        <p:spPr bwMode="auto">
          <a:xfrm>
            <a:off x="1562100" y="1924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7" name="Rectangle 319"/>
          <p:cNvSpPr>
            <a:spLocks noChangeArrowheads="1"/>
          </p:cNvSpPr>
          <p:nvPr/>
        </p:nvSpPr>
        <p:spPr bwMode="auto">
          <a:xfrm>
            <a:off x="1562100" y="1876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8" name="Rectangle 320"/>
          <p:cNvSpPr>
            <a:spLocks noChangeArrowheads="1"/>
          </p:cNvSpPr>
          <p:nvPr/>
        </p:nvSpPr>
        <p:spPr bwMode="auto">
          <a:xfrm>
            <a:off x="1562100" y="18288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9" name="Rectangle 321"/>
          <p:cNvSpPr>
            <a:spLocks noChangeArrowheads="1"/>
          </p:cNvSpPr>
          <p:nvPr/>
        </p:nvSpPr>
        <p:spPr bwMode="auto">
          <a:xfrm>
            <a:off x="1609725" y="19240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70" name="Rectangle 322"/>
          <p:cNvSpPr>
            <a:spLocks noChangeArrowheads="1"/>
          </p:cNvSpPr>
          <p:nvPr/>
        </p:nvSpPr>
        <p:spPr bwMode="auto">
          <a:xfrm>
            <a:off x="2876550" y="16573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1" name="Rectangle 323"/>
          <p:cNvSpPr>
            <a:spLocks noChangeArrowheads="1"/>
          </p:cNvSpPr>
          <p:nvPr/>
        </p:nvSpPr>
        <p:spPr bwMode="auto">
          <a:xfrm>
            <a:off x="2876550" y="16097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2" name="Rectangle 324"/>
          <p:cNvSpPr>
            <a:spLocks noChangeArrowheads="1"/>
          </p:cNvSpPr>
          <p:nvPr/>
        </p:nvSpPr>
        <p:spPr bwMode="auto">
          <a:xfrm>
            <a:off x="2876550" y="1562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3" name="Rectangle 325"/>
          <p:cNvSpPr>
            <a:spLocks noChangeArrowheads="1"/>
          </p:cNvSpPr>
          <p:nvPr/>
        </p:nvSpPr>
        <p:spPr bwMode="auto">
          <a:xfrm>
            <a:off x="2876550" y="1514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4" name="Rectangle 326"/>
          <p:cNvSpPr>
            <a:spLocks noChangeArrowheads="1"/>
          </p:cNvSpPr>
          <p:nvPr/>
        </p:nvSpPr>
        <p:spPr bwMode="auto">
          <a:xfrm>
            <a:off x="2924175" y="16192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75" name="Rectangle 327"/>
          <p:cNvSpPr>
            <a:spLocks noChangeArrowheads="1"/>
          </p:cNvSpPr>
          <p:nvPr/>
        </p:nvSpPr>
        <p:spPr bwMode="auto">
          <a:xfrm>
            <a:off x="2190750" y="45053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6" name="Rectangle 328"/>
          <p:cNvSpPr>
            <a:spLocks noChangeArrowheads="1"/>
          </p:cNvSpPr>
          <p:nvPr/>
        </p:nvSpPr>
        <p:spPr bwMode="auto">
          <a:xfrm>
            <a:off x="2190750" y="44577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7" name="Rectangle 329"/>
          <p:cNvSpPr>
            <a:spLocks noChangeArrowheads="1"/>
          </p:cNvSpPr>
          <p:nvPr/>
        </p:nvSpPr>
        <p:spPr bwMode="auto">
          <a:xfrm>
            <a:off x="2190750" y="44100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8" name="Rectangle 330"/>
          <p:cNvSpPr>
            <a:spLocks noChangeArrowheads="1"/>
          </p:cNvSpPr>
          <p:nvPr/>
        </p:nvSpPr>
        <p:spPr bwMode="auto">
          <a:xfrm>
            <a:off x="2190750" y="43624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9" name="Rectangle 331"/>
          <p:cNvSpPr>
            <a:spLocks noChangeArrowheads="1"/>
          </p:cNvSpPr>
          <p:nvPr/>
        </p:nvSpPr>
        <p:spPr bwMode="auto">
          <a:xfrm>
            <a:off x="2238375" y="44577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80" name="Rectangle 332"/>
          <p:cNvSpPr>
            <a:spLocks noChangeArrowheads="1"/>
          </p:cNvSpPr>
          <p:nvPr/>
        </p:nvSpPr>
        <p:spPr bwMode="auto">
          <a:xfrm>
            <a:off x="1400175" y="44005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1" name="Rectangle 333"/>
          <p:cNvSpPr>
            <a:spLocks noChangeArrowheads="1"/>
          </p:cNvSpPr>
          <p:nvPr/>
        </p:nvSpPr>
        <p:spPr bwMode="auto">
          <a:xfrm>
            <a:off x="1400175" y="43529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2" name="Rectangle 334"/>
          <p:cNvSpPr>
            <a:spLocks noChangeArrowheads="1"/>
          </p:cNvSpPr>
          <p:nvPr/>
        </p:nvSpPr>
        <p:spPr bwMode="auto">
          <a:xfrm>
            <a:off x="1400175" y="4305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3" name="Rectangle 335"/>
          <p:cNvSpPr>
            <a:spLocks noChangeArrowheads="1"/>
          </p:cNvSpPr>
          <p:nvPr/>
        </p:nvSpPr>
        <p:spPr bwMode="auto">
          <a:xfrm>
            <a:off x="1447800" y="43624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84" name="Rectangle 336"/>
          <p:cNvSpPr>
            <a:spLocks noChangeArrowheads="1"/>
          </p:cNvSpPr>
          <p:nvPr/>
        </p:nvSpPr>
        <p:spPr bwMode="auto">
          <a:xfrm>
            <a:off x="5686425" y="5705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5" name="Rectangle 337"/>
          <p:cNvSpPr>
            <a:spLocks noChangeArrowheads="1"/>
          </p:cNvSpPr>
          <p:nvPr/>
        </p:nvSpPr>
        <p:spPr bwMode="auto">
          <a:xfrm>
            <a:off x="5686425" y="5657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" name="Rectangle 338"/>
          <p:cNvSpPr>
            <a:spLocks noChangeArrowheads="1"/>
          </p:cNvSpPr>
          <p:nvPr/>
        </p:nvSpPr>
        <p:spPr bwMode="auto">
          <a:xfrm>
            <a:off x="5734050" y="56578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87" name="Rectangle 339"/>
          <p:cNvSpPr>
            <a:spLocks noChangeArrowheads="1"/>
          </p:cNvSpPr>
          <p:nvPr/>
        </p:nvSpPr>
        <p:spPr bwMode="auto">
          <a:xfrm>
            <a:off x="3429000" y="1333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8" name="Rectangle 340"/>
          <p:cNvSpPr>
            <a:spLocks noChangeArrowheads="1"/>
          </p:cNvSpPr>
          <p:nvPr/>
        </p:nvSpPr>
        <p:spPr bwMode="auto">
          <a:xfrm>
            <a:off x="3429000" y="1285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9" name="Rectangle 341"/>
          <p:cNvSpPr>
            <a:spLocks noChangeArrowheads="1"/>
          </p:cNvSpPr>
          <p:nvPr/>
        </p:nvSpPr>
        <p:spPr bwMode="auto">
          <a:xfrm>
            <a:off x="3429000" y="1238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3429000" y="1190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1" name="Rectangle 343"/>
          <p:cNvSpPr>
            <a:spLocks noChangeArrowheads="1"/>
          </p:cNvSpPr>
          <p:nvPr/>
        </p:nvSpPr>
        <p:spPr bwMode="auto">
          <a:xfrm>
            <a:off x="3476625" y="12954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92" name="Rectangle 344"/>
          <p:cNvSpPr>
            <a:spLocks noChangeArrowheads="1"/>
          </p:cNvSpPr>
          <p:nvPr/>
        </p:nvSpPr>
        <p:spPr bwMode="auto">
          <a:xfrm>
            <a:off x="5162550" y="47339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3" name="Rectangle 345"/>
          <p:cNvSpPr>
            <a:spLocks noChangeArrowheads="1"/>
          </p:cNvSpPr>
          <p:nvPr/>
        </p:nvSpPr>
        <p:spPr bwMode="auto">
          <a:xfrm>
            <a:off x="5162550" y="4686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4" name="Rectangle 346"/>
          <p:cNvSpPr>
            <a:spLocks noChangeArrowheads="1"/>
          </p:cNvSpPr>
          <p:nvPr/>
        </p:nvSpPr>
        <p:spPr bwMode="auto">
          <a:xfrm>
            <a:off x="5162550" y="4638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5" name="Rectangle 347"/>
          <p:cNvSpPr>
            <a:spLocks noChangeArrowheads="1"/>
          </p:cNvSpPr>
          <p:nvPr/>
        </p:nvSpPr>
        <p:spPr bwMode="auto">
          <a:xfrm>
            <a:off x="5210175" y="46863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96" name="Rectangle 348"/>
          <p:cNvSpPr>
            <a:spLocks noChangeArrowheads="1"/>
          </p:cNvSpPr>
          <p:nvPr/>
        </p:nvSpPr>
        <p:spPr bwMode="auto">
          <a:xfrm>
            <a:off x="5305425" y="18669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7" name="Rectangle 349"/>
          <p:cNvSpPr>
            <a:spLocks noChangeArrowheads="1"/>
          </p:cNvSpPr>
          <p:nvPr/>
        </p:nvSpPr>
        <p:spPr bwMode="auto">
          <a:xfrm>
            <a:off x="5305425" y="1819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8" name="Rectangle 350"/>
          <p:cNvSpPr>
            <a:spLocks noChangeArrowheads="1"/>
          </p:cNvSpPr>
          <p:nvPr/>
        </p:nvSpPr>
        <p:spPr bwMode="auto">
          <a:xfrm>
            <a:off x="5305425" y="1771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9" name="Rectangle 351"/>
          <p:cNvSpPr>
            <a:spLocks noChangeArrowheads="1"/>
          </p:cNvSpPr>
          <p:nvPr/>
        </p:nvSpPr>
        <p:spPr bwMode="auto">
          <a:xfrm>
            <a:off x="5305425" y="17240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5353050" y="18288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79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01" name="Rectangle 353"/>
          <p:cNvSpPr>
            <a:spLocks noChangeArrowheads="1"/>
          </p:cNvSpPr>
          <p:nvPr/>
        </p:nvSpPr>
        <p:spPr bwMode="auto">
          <a:xfrm>
            <a:off x="3267075" y="4895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2" name="Rectangle 354"/>
          <p:cNvSpPr>
            <a:spLocks noChangeArrowheads="1"/>
          </p:cNvSpPr>
          <p:nvPr/>
        </p:nvSpPr>
        <p:spPr bwMode="auto">
          <a:xfrm>
            <a:off x="3267075" y="4848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3" name="Rectangle 355"/>
          <p:cNvSpPr>
            <a:spLocks noChangeArrowheads="1"/>
          </p:cNvSpPr>
          <p:nvPr/>
        </p:nvSpPr>
        <p:spPr bwMode="auto">
          <a:xfrm>
            <a:off x="3267075" y="48006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4" name="Rectangle 356"/>
          <p:cNvSpPr>
            <a:spLocks noChangeArrowheads="1"/>
          </p:cNvSpPr>
          <p:nvPr/>
        </p:nvSpPr>
        <p:spPr bwMode="auto">
          <a:xfrm>
            <a:off x="3267075" y="47529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5" name="Rectangle 357"/>
          <p:cNvSpPr>
            <a:spLocks noChangeArrowheads="1"/>
          </p:cNvSpPr>
          <p:nvPr/>
        </p:nvSpPr>
        <p:spPr bwMode="auto">
          <a:xfrm>
            <a:off x="3314700" y="48577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06" name="Rectangle 358"/>
          <p:cNvSpPr>
            <a:spLocks noChangeArrowheads="1"/>
          </p:cNvSpPr>
          <p:nvPr/>
        </p:nvSpPr>
        <p:spPr bwMode="auto">
          <a:xfrm>
            <a:off x="2085975" y="5143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7" name="Rectangle 359"/>
          <p:cNvSpPr>
            <a:spLocks noChangeArrowheads="1"/>
          </p:cNvSpPr>
          <p:nvPr/>
        </p:nvSpPr>
        <p:spPr bwMode="auto">
          <a:xfrm>
            <a:off x="2085975" y="50958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8" name="Rectangle 360"/>
          <p:cNvSpPr>
            <a:spLocks noChangeArrowheads="1"/>
          </p:cNvSpPr>
          <p:nvPr/>
        </p:nvSpPr>
        <p:spPr bwMode="auto">
          <a:xfrm>
            <a:off x="2133600" y="51054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09" name="Rectangle 361"/>
          <p:cNvSpPr>
            <a:spLocks noChangeArrowheads="1"/>
          </p:cNvSpPr>
          <p:nvPr/>
        </p:nvSpPr>
        <p:spPr bwMode="auto">
          <a:xfrm>
            <a:off x="4314825" y="3429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0" name="Rectangle 362"/>
          <p:cNvSpPr>
            <a:spLocks noChangeArrowheads="1"/>
          </p:cNvSpPr>
          <p:nvPr/>
        </p:nvSpPr>
        <p:spPr bwMode="auto">
          <a:xfrm>
            <a:off x="4314825" y="3381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1" name="Rectangle 363"/>
          <p:cNvSpPr>
            <a:spLocks noChangeArrowheads="1"/>
          </p:cNvSpPr>
          <p:nvPr/>
        </p:nvSpPr>
        <p:spPr bwMode="auto">
          <a:xfrm>
            <a:off x="4314825" y="3333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2" name="Rectangle 364"/>
          <p:cNvSpPr>
            <a:spLocks noChangeArrowheads="1"/>
          </p:cNvSpPr>
          <p:nvPr/>
        </p:nvSpPr>
        <p:spPr bwMode="auto">
          <a:xfrm>
            <a:off x="4362450" y="33909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13" name="Rectangle 365"/>
          <p:cNvSpPr>
            <a:spLocks noChangeArrowheads="1"/>
          </p:cNvSpPr>
          <p:nvPr/>
        </p:nvSpPr>
        <p:spPr bwMode="auto">
          <a:xfrm>
            <a:off x="4886325" y="1190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4" name="Rectangle 366"/>
          <p:cNvSpPr>
            <a:spLocks noChangeArrowheads="1"/>
          </p:cNvSpPr>
          <p:nvPr/>
        </p:nvSpPr>
        <p:spPr bwMode="auto">
          <a:xfrm>
            <a:off x="4886325" y="1143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5" name="Rectangle 367"/>
          <p:cNvSpPr>
            <a:spLocks noChangeArrowheads="1"/>
          </p:cNvSpPr>
          <p:nvPr/>
        </p:nvSpPr>
        <p:spPr bwMode="auto">
          <a:xfrm>
            <a:off x="4886325" y="1095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" name="Rectangle 368"/>
          <p:cNvSpPr>
            <a:spLocks noChangeArrowheads="1"/>
          </p:cNvSpPr>
          <p:nvPr/>
        </p:nvSpPr>
        <p:spPr bwMode="auto">
          <a:xfrm>
            <a:off x="4933950" y="1143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17" name="Rectangle 369"/>
          <p:cNvSpPr>
            <a:spLocks noChangeArrowheads="1"/>
          </p:cNvSpPr>
          <p:nvPr/>
        </p:nvSpPr>
        <p:spPr bwMode="auto">
          <a:xfrm>
            <a:off x="6772275" y="5372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8" name="Rectangle 370"/>
          <p:cNvSpPr>
            <a:spLocks noChangeArrowheads="1"/>
          </p:cNvSpPr>
          <p:nvPr/>
        </p:nvSpPr>
        <p:spPr bwMode="auto">
          <a:xfrm>
            <a:off x="6772275" y="5324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9" name="Rectangle 371"/>
          <p:cNvSpPr>
            <a:spLocks noChangeArrowheads="1"/>
          </p:cNvSpPr>
          <p:nvPr/>
        </p:nvSpPr>
        <p:spPr bwMode="auto">
          <a:xfrm>
            <a:off x="6772275" y="5276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0" name="Rectangle 372"/>
          <p:cNvSpPr>
            <a:spLocks noChangeArrowheads="1"/>
          </p:cNvSpPr>
          <p:nvPr/>
        </p:nvSpPr>
        <p:spPr bwMode="auto">
          <a:xfrm>
            <a:off x="6772275" y="5229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1" name="Rectangle 373"/>
          <p:cNvSpPr>
            <a:spLocks noChangeArrowheads="1"/>
          </p:cNvSpPr>
          <p:nvPr/>
        </p:nvSpPr>
        <p:spPr bwMode="auto">
          <a:xfrm>
            <a:off x="6819900" y="5334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22" name="Rectangle 374"/>
          <p:cNvSpPr>
            <a:spLocks noChangeArrowheads="1"/>
          </p:cNvSpPr>
          <p:nvPr/>
        </p:nvSpPr>
        <p:spPr bwMode="auto">
          <a:xfrm>
            <a:off x="3952875" y="39243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3" name="Rectangle 375"/>
          <p:cNvSpPr>
            <a:spLocks noChangeArrowheads="1"/>
          </p:cNvSpPr>
          <p:nvPr/>
        </p:nvSpPr>
        <p:spPr bwMode="auto">
          <a:xfrm>
            <a:off x="3952875" y="3876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4" name="Rectangle 376"/>
          <p:cNvSpPr>
            <a:spLocks noChangeArrowheads="1"/>
          </p:cNvSpPr>
          <p:nvPr/>
        </p:nvSpPr>
        <p:spPr bwMode="auto">
          <a:xfrm>
            <a:off x="4000500" y="38862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25" name="Rectangle 377"/>
          <p:cNvSpPr>
            <a:spLocks noChangeArrowheads="1"/>
          </p:cNvSpPr>
          <p:nvPr/>
        </p:nvSpPr>
        <p:spPr bwMode="auto">
          <a:xfrm>
            <a:off x="4381500" y="4514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6" name="Rectangle 378"/>
          <p:cNvSpPr>
            <a:spLocks noChangeArrowheads="1"/>
          </p:cNvSpPr>
          <p:nvPr/>
        </p:nvSpPr>
        <p:spPr bwMode="auto">
          <a:xfrm>
            <a:off x="4381500" y="44672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" name="Rectangle 379"/>
          <p:cNvSpPr>
            <a:spLocks noChangeArrowheads="1"/>
          </p:cNvSpPr>
          <p:nvPr/>
        </p:nvSpPr>
        <p:spPr bwMode="auto">
          <a:xfrm>
            <a:off x="4429125" y="44767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28" name="Rectangle 380"/>
          <p:cNvSpPr>
            <a:spLocks noChangeArrowheads="1"/>
          </p:cNvSpPr>
          <p:nvPr/>
        </p:nvSpPr>
        <p:spPr bwMode="auto">
          <a:xfrm>
            <a:off x="7991475" y="52387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9" name="Rectangle 381"/>
          <p:cNvSpPr>
            <a:spLocks noChangeArrowheads="1"/>
          </p:cNvSpPr>
          <p:nvPr/>
        </p:nvSpPr>
        <p:spPr bwMode="auto">
          <a:xfrm>
            <a:off x="7991475" y="51911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0" name="Rectangle 382"/>
          <p:cNvSpPr>
            <a:spLocks noChangeArrowheads="1"/>
          </p:cNvSpPr>
          <p:nvPr/>
        </p:nvSpPr>
        <p:spPr bwMode="auto">
          <a:xfrm>
            <a:off x="7991475" y="51435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1" name="Rectangle 383"/>
          <p:cNvSpPr>
            <a:spLocks noChangeArrowheads="1"/>
          </p:cNvSpPr>
          <p:nvPr/>
        </p:nvSpPr>
        <p:spPr bwMode="auto">
          <a:xfrm>
            <a:off x="8039100" y="52006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32" name="Rectangle 384"/>
          <p:cNvSpPr>
            <a:spLocks noChangeArrowheads="1"/>
          </p:cNvSpPr>
          <p:nvPr/>
        </p:nvSpPr>
        <p:spPr bwMode="auto">
          <a:xfrm>
            <a:off x="5133975" y="15906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3" name="Rectangle 385"/>
          <p:cNvSpPr>
            <a:spLocks noChangeArrowheads="1"/>
          </p:cNvSpPr>
          <p:nvPr/>
        </p:nvSpPr>
        <p:spPr bwMode="auto">
          <a:xfrm>
            <a:off x="5133975" y="15430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4" name="Rectangle 386"/>
          <p:cNvSpPr>
            <a:spLocks noChangeArrowheads="1"/>
          </p:cNvSpPr>
          <p:nvPr/>
        </p:nvSpPr>
        <p:spPr bwMode="auto">
          <a:xfrm>
            <a:off x="5133975" y="14954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5" name="Rectangle 387"/>
          <p:cNvSpPr>
            <a:spLocks noChangeArrowheads="1"/>
          </p:cNvSpPr>
          <p:nvPr/>
        </p:nvSpPr>
        <p:spPr bwMode="auto">
          <a:xfrm>
            <a:off x="5181600" y="15430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36" name="Rectangle 388"/>
          <p:cNvSpPr>
            <a:spLocks noChangeArrowheads="1"/>
          </p:cNvSpPr>
          <p:nvPr/>
        </p:nvSpPr>
        <p:spPr bwMode="auto">
          <a:xfrm>
            <a:off x="5934075" y="12382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7" name="Rectangle 389"/>
          <p:cNvSpPr>
            <a:spLocks noChangeArrowheads="1"/>
          </p:cNvSpPr>
          <p:nvPr/>
        </p:nvSpPr>
        <p:spPr bwMode="auto">
          <a:xfrm>
            <a:off x="5934075" y="11906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8" name="Rectangle 390"/>
          <p:cNvSpPr>
            <a:spLocks noChangeArrowheads="1"/>
          </p:cNvSpPr>
          <p:nvPr/>
        </p:nvSpPr>
        <p:spPr bwMode="auto">
          <a:xfrm>
            <a:off x="5934075" y="1143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9" name="Rectangle 391"/>
          <p:cNvSpPr>
            <a:spLocks noChangeArrowheads="1"/>
          </p:cNvSpPr>
          <p:nvPr/>
        </p:nvSpPr>
        <p:spPr bwMode="auto">
          <a:xfrm>
            <a:off x="5981700" y="12001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89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40" name="Rectangle 392"/>
          <p:cNvSpPr>
            <a:spLocks noChangeArrowheads="1"/>
          </p:cNvSpPr>
          <p:nvPr/>
        </p:nvSpPr>
        <p:spPr bwMode="auto">
          <a:xfrm>
            <a:off x="1905000" y="50292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1" name="Rectangle 393"/>
          <p:cNvSpPr>
            <a:spLocks noChangeArrowheads="1"/>
          </p:cNvSpPr>
          <p:nvPr/>
        </p:nvSpPr>
        <p:spPr bwMode="auto">
          <a:xfrm>
            <a:off x="1905000" y="49815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2" name="Rectangle 394"/>
          <p:cNvSpPr>
            <a:spLocks noChangeArrowheads="1"/>
          </p:cNvSpPr>
          <p:nvPr/>
        </p:nvSpPr>
        <p:spPr bwMode="auto">
          <a:xfrm>
            <a:off x="1905000" y="49339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3" name="Rectangle 395"/>
          <p:cNvSpPr>
            <a:spLocks noChangeArrowheads="1"/>
          </p:cNvSpPr>
          <p:nvPr/>
        </p:nvSpPr>
        <p:spPr bwMode="auto">
          <a:xfrm>
            <a:off x="1952625" y="49911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44" name="Rectangle 396"/>
          <p:cNvSpPr>
            <a:spLocks noChangeArrowheads="1"/>
          </p:cNvSpPr>
          <p:nvPr/>
        </p:nvSpPr>
        <p:spPr bwMode="auto">
          <a:xfrm>
            <a:off x="7258050" y="54864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5" name="Rectangle 397"/>
          <p:cNvSpPr>
            <a:spLocks noChangeArrowheads="1"/>
          </p:cNvSpPr>
          <p:nvPr/>
        </p:nvSpPr>
        <p:spPr bwMode="auto">
          <a:xfrm>
            <a:off x="7258050" y="54387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6" name="Rectangle 398"/>
          <p:cNvSpPr>
            <a:spLocks noChangeArrowheads="1"/>
          </p:cNvSpPr>
          <p:nvPr/>
        </p:nvSpPr>
        <p:spPr bwMode="auto">
          <a:xfrm>
            <a:off x="7258050" y="53911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" name="Rectangle 399"/>
          <p:cNvSpPr>
            <a:spLocks noChangeArrowheads="1"/>
          </p:cNvSpPr>
          <p:nvPr/>
        </p:nvSpPr>
        <p:spPr bwMode="auto">
          <a:xfrm>
            <a:off x="7305675" y="54483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48" name="Rectangle 400"/>
          <p:cNvSpPr>
            <a:spLocks noChangeArrowheads="1"/>
          </p:cNvSpPr>
          <p:nvPr/>
        </p:nvSpPr>
        <p:spPr bwMode="auto">
          <a:xfrm>
            <a:off x="2676525" y="42005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9" name="Rectangle 401"/>
          <p:cNvSpPr>
            <a:spLocks noChangeArrowheads="1"/>
          </p:cNvSpPr>
          <p:nvPr/>
        </p:nvSpPr>
        <p:spPr bwMode="auto">
          <a:xfrm>
            <a:off x="2676525" y="41529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0" name="Rectangle 402"/>
          <p:cNvSpPr>
            <a:spLocks noChangeArrowheads="1"/>
          </p:cNvSpPr>
          <p:nvPr/>
        </p:nvSpPr>
        <p:spPr bwMode="auto">
          <a:xfrm>
            <a:off x="2676525" y="4105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1" name="Rectangle 403"/>
          <p:cNvSpPr>
            <a:spLocks noChangeArrowheads="1"/>
          </p:cNvSpPr>
          <p:nvPr/>
        </p:nvSpPr>
        <p:spPr bwMode="auto">
          <a:xfrm>
            <a:off x="2676525" y="40576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2" name="Rectangle 404"/>
          <p:cNvSpPr>
            <a:spLocks noChangeArrowheads="1"/>
          </p:cNvSpPr>
          <p:nvPr/>
        </p:nvSpPr>
        <p:spPr bwMode="auto">
          <a:xfrm>
            <a:off x="2724150" y="41529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3" name="Rectangle 405"/>
          <p:cNvSpPr>
            <a:spLocks noChangeArrowheads="1"/>
          </p:cNvSpPr>
          <p:nvPr/>
        </p:nvSpPr>
        <p:spPr bwMode="auto">
          <a:xfrm>
            <a:off x="4705350" y="53911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4" name="Rectangle 406"/>
          <p:cNvSpPr>
            <a:spLocks noChangeArrowheads="1"/>
          </p:cNvSpPr>
          <p:nvPr/>
        </p:nvSpPr>
        <p:spPr bwMode="auto">
          <a:xfrm>
            <a:off x="4705350" y="534352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5" name="Rectangle 407"/>
          <p:cNvSpPr>
            <a:spLocks noChangeArrowheads="1"/>
          </p:cNvSpPr>
          <p:nvPr/>
        </p:nvSpPr>
        <p:spPr bwMode="auto">
          <a:xfrm>
            <a:off x="4705350" y="52959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" name="Rectangle 409"/>
          <p:cNvSpPr>
            <a:spLocks noChangeArrowheads="1"/>
          </p:cNvSpPr>
          <p:nvPr/>
        </p:nvSpPr>
        <p:spPr bwMode="auto">
          <a:xfrm>
            <a:off x="4705350" y="52482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" name="Rectangle 410"/>
          <p:cNvSpPr>
            <a:spLocks noChangeArrowheads="1"/>
          </p:cNvSpPr>
          <p:nvPr/>
        </p:nvSpPr>
        <p:spPr bwMode="auto">
          <a:xfrm>
            <a:off x="4752975" y="535305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9" name="Rectangle 411"/>
          <p:cNvSpPr>
            <a:spLocks noChangeArrowheads="1"/>
          </p:cNvSpPr>
          <p:nvPr/>
        </p:nvSpPr>
        <p:spPr bwMode="auto">
          <a:xfrm>
            <a:off x="6048375" y="53721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" name="Rectangle 412"/>
          <p:cNvSpPr>
            <a:spLocks noChangeArrowheads="1"/>
          </p:cNvSpPr>
          <p:nvPr/>
        </p:nvSpPr>
        <p:spPr bwMode="auto">
          <a:xfrm>
            <a:off x="6048375" y="53244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" name="Rectangle 413"/>
          <p:cNvSpPr>
            <a:spLocks noChangeArrowheads="1"/>
          </p:cNvSpPr>
          <p:nvPr/>
        </p:nvSpPr>
        <p:spPr bwMode="auto">
          <a:xfrm>
            <a:off x="6048375" y="527685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" name="Rectangle 414"/>
          <p:cNvSpPr>
            <a:spLocks noChangeArrowheads="1"/>
          </p:cNvSpPr>
          <p:nvPr/>
        </p:nvSpPr>
        <p:spPr bwMode="auto">
          <a:xfrm>
            <a:off x="6096000" y="53340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3" name="Rectangle 415"/>
          <p:cNvSpPr>
            <a:spLocks noChangeArrowheads="1"/>
          </p:cNvSpPr>
          <p:nvPr/>
        </p:nvSpPr>
        <p:spPr bwMode="auto">
          <a:xfrm>
            <a:off x="8277225" y="4953000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" name="Rectangle 416"/>
          <p:cNvSpPr>
            <a:spLocks noChangeArrowheads="1"/>
          </p:cNvSpPr>
          <p:nvPr/>
        </p:nvSpPr>
        <p:spPr bwMode="auto">
          <a:xfrm>
            <a:off x="8277225" y="4905375"/>
            <a:ext cx="38100" cy="38100"/>
          </a:xfrm>
          <a:prstGeom prst="rect">
            <a:avLst/>
          </a:prstGeom>
          <a:solidFill>
            <a:srgbClr val="FFFF80"/>
          </a:solidFill>
          <a:ln w="6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5" name="Rectangle 417"/>
          <p:cNvSpPr>
            <a:spLocks noChangeArrowheads="1"/>
          </p:cNvSpPr>
          <p:nvPr/>
        </p:nvSpPr>
        <p:spPr bwMode="auto">
          <a:xfrm>
            <a:off x="8324850" y="49149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6" name="Rectangle 418"/>
          <p:cNvSpPr>
            <a:spLocks noChangeArrowheads="1"/>
          </p:cNvSpPr>
          <p:nvPr/>
        </p:nvSpPr>
        <p:spPr bwMode="auto">
          <a:xfrm>
            <a:off x="180975" y="714375"/>
            <a:ext cx="838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Point Legend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7" name="Rectangle 419"/>
          <p:cNvSpPr>
            <a:spLocks noChangeArrowheads="1"/>
          </p:cNvSpPr>
          <p:nvPr/>
        </p:nvSpPr>
        <p:spPr bwMode="auto">
          <a:xfrm>
            <a:off x="180975" y="847725"/>
            <a:ext cx="8572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Layer      Value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8" name="Rectangle 420"/>
          <p:cNvSpPr>
            <a:spLocks noChangeArrowheads="1"/>
          </p:cNvSpPr>
          <p:nvPr/>
        </p:nvSpPr>
        <p:spPr bwMode="auto">
          <a:xfrm>
            <a:off x="180975" y="1514475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5      4.07 to 4.44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9" name="Rectangle 421"/>
          <p:cNvSpPr>
            <a:spLocks noChangeArrowheads="1"/>
          </p:cNvSpPr>
          <p:nvPr/>
        </p:nvSpPr>
        <p:spPr bwMode="auto">
          <a:xfrm>
            <a:off x="180975" y="1381125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4      3.70 to 4.07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70" name="Rectangle 422"/>
          <p:cNvSpPr>
            <a:spLocks noChangeArrowheads="1"/>
          </p:cNvSpPr>
          <p:nvPr/>
        </p:nvSpPr>
        <p:spPr bwMode="auto">
          <a:xfrm>
            <a:off x="180975" y="1247775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3      3.33 to 3.70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71" name="Rectangle 423"/>
          <p:cNvSpPr>
            <a:spLocks noChangeArrowheads="1"/>
          </p:cNvSpPr>
          <p:nvPr/>
        </p:nvSpPr>
        <p:spPr bwMode="auto">
          <a:xfrm>
            <a:off x="180975" y="1114425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2      2.95 to 3.33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72" name="Rectangle 424"/>
          <p:cNvSpPr>
            <a:spLocks noChangeArrowheads="1"/>
          </p:cNvSpPr>
          <p:nvPr/>
        </p:nvSpPr>
        <p:spPr bwMode="auto">
          <a:xfrm>
            <a:off x="180975" y="981075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1      2.58 to 2.95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Cluster Rating Map</a:t>
            </a:r>
            <a:endParaRPr lang="en-US" dirty="0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3429000" y="4319588"/>
            <a:ext cx="1724025" cy="1543050"/>
          </a:xfrm>
          <a:custGeom>
            <a:avLst/>
            <a:gdLst/>
            <a:ahLst/>
            <a:cxnLst>
              <a:cxn ang="0">
                <a:pos x="0" y="726"/>
              </a:cxn>
              <a:cxn ang="0">
                <a:pos x="600" y="972"/>
              </a:cxn>
              <a:cxn ang="0">
                <a:pos x="1086" y="750"/>
              </a:cxn>
              <a:cxn ang="0">
                <a:pos x="756" y="138"/>
              </a:cxn>
              <a:cxn ang="0">
                <a:pos x="264" y="0"/>
              </a:cxn>
              <a:cxn ang="0">
                <a:pos x="126" y="294"/>
              </a:cxn>
              <a:cxn ang="0">
                <a:pos x="0" y="726"/>
              </a:cxn>
            </a:cxnLst>
            <a:rect l="0" t="0" r="r" b="b"/>
            <a:pathLst>
              <a:path w="1086" h="972">
                <a:moveTo>
                  <a:pt x="0" y="726"/>
                </a:moveTo>
                <a:lnTo>
                  <a:pt x="600" y="972"/>
                </a:lnTo>
                <a:lnTo>
                  <a:pt x="1086" y="750"/>
                </a:lnTo>
                <a:lnTo>
                  <a:pt x="756" y="138"/>
                </a:lnTo>
                <a:lnTo>
                  <a:pt x="264" y="0"/>
                </a:lnTo>
                <a:lnTo>
                  <a:pt x="126" y="294"/>
                </a:lnTo>
                <a:lnTo>
                  <a:pt x="0" y="72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5219700" y="4110038"/>
            <a:ext cx="2524125" cy="1562100"/>
          </a:xfrm>
          <a:custGeom>
            <a:avLst/>
            <a:gdLst/>
            <a:ahLst/>
            <a:cxnLst>
              <a:cxn ang="0">
                <a:pos x="0" y="618"/>
              </a:cxn>
              <a:cxn ang="0">
                <a:pos x="60" y="726"/>
              </a:cxn>
              <a:cxn ang="0">
                <a:pos x="480" y="984"/>
              </a:cxn>
              <a:cxn ang="0">
                <a:pos x="618" y="972"/>
              </a:cxn>
              <a:cxn ang="0">
                <a:pos x="1086" y="828"/>
              </a:cxn>
              <a:cxn ang="0">
                <a:pos x="1410" y="588"/>
              </a:cxn>
              <a:cxn ang="0">
                <a:pos x="1590" y="408"/>
              </a:cxn>
              <a:cxn ang="0">
                <a:pos x="1404" y="0"/>
              </a:cxn>
              <a:cxn ang="0">
                <a:pos x="18" y="378"/>
              </a:cxn>
              <a:cxn ang="0">
                <a:pos x="0" y="618"/>
              </a:cxn>
            </a:cxnLst>
            <a:rect l="0" t="0" r="r" b="b"/>
            <a:pathLst>
              <a:path w="1590" h="984">
                <a:moveTo>
                  <a:pt x="0" y="618"/>
                </a:moveTo>
                <a:lnTo>
                  <a:pt x="60" y="726"/>
                </a:lnTo>
                <a:lnTo>
                  <a:pt x="480" y="984"/>
                </a:lnTo>
                <a:lnTo>
                  <a:pt x="618" y="972"/>
                </a:lnTo>
                <a:lnTo>
                  <a:pt x="1086" y="828"/>
                </a:lnTo>
                <a:lnTo>
                  <a:pt x="1410" y="588"/>
                </a:lnTo>
                <a:lnTo>
                  <a:pt x="1590" y="408"/>
                </a:lnTo>
                <a:lnTo>
                  <a:pt x="1404" y="0"/>
                </a:lnTo>
                <a:lnTo>
                  <a:pt x="18" y="378"/>
                </a:lnTo>
                <a:lnTo>
                  <a:pt x="0" y="618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847725" y="1604963"/>
            <a:ext cx="165735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44" y="444"/>
              </a:cxn>
              <a:cxn ang="0">
                <a:pos x="942" y="0"/>
              </a:cxn>
              <a:cxn ang="0">
                <a:pos x="438" y="66"/>
              </a:cxn>
              <a:cxn ang="0">
                <a:pos x="114" y="198"/>
              </a:cxn>
              <a:cxn ang="0">
                <a:pos x="0" y="420"/>
              </a:cxn>
            </a:cxnLst>
            <a:rect l="0" t="0" r="r" b="b"/>
            <a:pathLst>
              <a:path w="1044" h="444">
                <a:moveTo>
                  <a:pt x="0" y="420"/>
                </a:moveTo>
                <a:lnTo>
                  <a:pt x="1044" y="444"/>
                </a:lnTo>
                <a:lnTo>
                  <a:pt x="942" y="0"/>
                </a:lnTo>
                <a:lnTo>
                  <a:pt x="438" y="66"/>
                </a:lnTo>
                <a:lnTo>
                  <a:pt x="114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5500AB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847725" y="1557338"/>
            <a:ext cx="165735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44" y="444"/>
              </a:cxn>
              <a:cxn ang="0">
                <a:pos x="942" y="0"/>
              </a:cxn>
              <a:cxn ang="0">
                <a:pos x="438" y="66"/>
              </a:cxn>
              <a:cxn ang="0">
                <a:pos x="114" y="198"/>
              </a:cxn>
              <a:cxn ang="0">
                <a:pos x="0" y="420"/>
              </a:cxn>
            </a:cxnLst>
            <a:rect l="0" t="0" r="r" b="b"/>
            <a:pathLst>
              <a:path w="1044" h="444">
                <a:moveTo>
                  <a:pt x="0" y="420"/>
                </a:moveTo>
                <a:lnTo>
                  <a:pt x="1044" y="444"/>
                </a:lnTo>
                <a:lnTo>
                  <a:pt x="942" y="0"/>
                </a:lnTo>
                <a:lnTo>
                  <a:pt x="438" y="66"/>
                </a:lnTo>
                <a:lnTo>
                  <a:pt x="114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6000C0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847725" y="1509713"/>
            <a:ext cx="165735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44" y="444"/>
              </a:cxn>
              <a:cxn ang="0">
                <a:pos x="942" y="0"/>
              </a:cxn>
              <a:cxn ang="0">
                <a:pos x="438" y="66"/>
              </a:cxn>
              <a:cxn ang="0">
                <a:pos x="114" y="198"/>
              </a:cxn>
              <a:cxn ang="0">
                <a:pos x="0" y="420"/>
              </a:cxn>
            </a:cxnLst>
            <a:rect l="0" t="0" r="r" b="b"/>
            <a:pathLst>
              <a:path w="1044" h="444">
                <a:moveTo>
                  <a:pt x="0" y="420"/>
                </a:moveTo>
                <a:lnTo>
                  <a:pt x="1044" y="444"/>
                </a:lnTo>
                <a:lnTo>
                  <a:pt x="942" y="0"/>
                </a:lnTo>
                <a:lnTo>
                  <a:pt x="438" y="66"/>
                </a:lnTo>
                <a:lnTo>
                  <a:pt x="114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6B00D5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847725" y="1462088"/>
            <a:ext cx="1657350" cy="704850"/>
          </a:xfrm>
          <a:custGeom>
            <a:avLst/>
            <a:gdLst/>
            <a:ahLst/>
            <a:cxnLst>
              <a:cxn ang="0">
                <a:pos x="0" y="420"/>
              </a:cxn>
              <a:cxn ang="0">
                <a:pos x="1044" y="444"/>
              </a:cxn>
              <a:cxn ang="0">
                <a:pos x="942" y="0"/>
              </a:cxn>
              <a:cxn ang="0">
                <a:pos x="438" y="66"/>
              </a:cxn>
              <a:cxn ang="0">
                <a:pos x="114" y="198"/>
              </a:cxn>
              <a:cxn ang="0">
                <a:pos x="0" y="420"/>
              </a:cxn>
            </a:cxnLst>
            <a:rect l="0" t="0" r="r" b="b"/>
            <a:pathLst>
              <a:path w="1044" h="444">
                <a:moveTo>
                  <a:pt x="0" y="420"/>
                </a:moveTo>
                <a:lnTo>
                  <a:pt x="1044" y="444"/>
                </a:lnTo>
                <a:lnTo>
                  <a:pt x="942" y="0"/>
                </a:lnTo>
                <a:lnTo>
                  <a:pt x="438" y="66"/>
                </a:lnTo>
                <a:lnTo>
                  <a:pt x="114" y="198"/>
                </a:lnTo>
                <a:lnTo>
                  <a:pt x="0" y="42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866775" y="3824288"/>
            <a:ext cx="2838450" cy="179070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318" y="696"/>
              </a:cxn>
              <a:cxn ang="0">
                <a:pos x="432" y="768"/>
              </a:cxn>
              <a:cxn ang="0">
                <a:pos x="1332" y="1128"/>
              </a:cxn>
              <a:cxn ang="0">
                <a:pos x="1788" y="114"/>
              </a:cxn>
              <a:cxn ang="0">
                <a:pos x="1608" y="0"/>
              </a:cxn>
              <a:cxn ang="0">
                <a:pos x="378" y="78"/>
              </a:cxn>
              <a:cxn ang="0">
                <a:pos x="0" y="300"/>
              </a:cxn>
            </a:cxnLst>
            <a:rect l="0" t="0" r="r" b="b"/>
            <a:pathLst>
              <a:path w="1788" h="1128">
                <a:moveTo>
                  <a:pt x="0" y="300"/>
                </a:moveTo>
                <a:lnTo>
                  <a:pt x="318" y="696"/>
                </a:lnTo>
                <a:lnTo>
                  <a:pt x="432" y="768"/>
                </a:lnTo>
                <a:lnTo>
                  <a:pt x="1332" y="1128"/>
                </a:lnTo>
                <a:lnTo>
                  <a:pt x="1788" y="114"/>
                </a:lnTo>
                <a:lnTo>
                  <a:pt x="1608" y="0"/>
                </a:lnTo>
                <a:lnTo>
                  <a:pt x="378" y="78"/>
                </a:lnTo>
                <a:lnTo>
                  <a:pt x="0" y="300"/>
                </a:lnTo>
                <a:close/>
              </a:path>
            </a:pathLst>
          </a:custGeom>
          <a:solidFill>
            <a:srgbClr val="5500AB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866775" y="3776663"/>
            <a:ext cx="2838450" cy="179070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318" y="696"/>
              </a:cxn>
              <a:cxn ang="0">
                <a:pos x="432" y="768"/>
              </a:cxn>
              <a:cxn ang="0">
                <a:pos x="1332" y="1128"/>
              </a:cxn>
              <a:cxn ang="0">
                <a:pos x="1788" y="114"/>
              </a:cxn>
              <a:cxn ang="0">
                <a:pos x="1608" y="0"/>
              </a:cxn>
              <a:cxn ang="0">
                <a:pos x="378" y="78"/>
              </a:cxn>
              <a:cxn ang="0">
                <a:pos x="0" y="300"/>
              </a:cxn>
            </a:cxnLst>
            <a:rect l="0" t="0" r="r" b="b"/>
            <a:pathLst>
              <a:path w="1788" h="1128">
                <a:moveTo>
                  <a:pt x="0" y="300"/>
                </a:moveTo>
                <a:lnTo>
                  <a:pt x="318" y="696"/>
                </a:lnTo>
                <a:lnTo>
                  <a:pt x="432" y="768"/>
                </a:lnTo>
                <a:lnTo>
                  <a:pt x="1332" y="1128"/>
                </a:lnTo>
                <a:lnTo>
                  <a:pt x="1788" y="114"/>
                </a:lnTo>
                <a:lnTo>
                  <a:pt x="1608" y="0"/>
                </a:lnTo>
                <a:lnTo>
                  <a:pt x="378" y="78"/>
                </a:lnTo>
                <a:lnTo>
                  <a:pt x="0" y="300"/>
                </a:lnTo>
                <a:close/>
              </a:path>
            </a:pathLst>
          </a:custGeom>
          <a:solidFill>
            <a:srgbClr val="6400C7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866775" y="3729038"/>
            <a:ext cx="2838450" cy="179070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318" y="696"/>
              </a:cxn>
              <a:cxn ang="0">
                <a:pos x="432" y="768"/>
              </a:cxn>
              <a:cxn ang="0">
                <a:pos x="1332" y="1128"/>
              </a:cxn>
              <a:cxn ang="0">
                <a:pos x="1788" y="114"/>
              </a:cxn>
              <a:cxn ang="0">
                <a:pos x="1608" y="0"/>
              </a:cxn>
              <a:cxn ang="0">
                <a:pos x="378" y="78"/>
              </a:cxn>
              <a:cxn ang="0">
                <a:pos x="0" y="300"/>
              </a:cxn>
            </a:cxnLst>
            <a:rect l="0" t="0" r="r" b="b"/>
            <a:pathLst>
              <a:path w="1788" h="1128">
                <a:moveTo>
                  <a:pt x="0" y="300"/>
                </a:moveTo>
                <a:lnTo>
                  <a:pt x="318" y="696"/>
                </a:lnTo>
                <a:lnTo>
                  <a:pt x="432" y="768"/>
                </a:lnTo>
                <a:lnTo>
                  <a:pt x="1332" y="1128"/>
                </a:lnTo>
                <a:lnTo>
                  <a:pt x="1788" y="114"/>
                </a:lnTo>
                <a:lnTo>
                  <a:pt x="1608" y="0"/>
                </a:lnTo>
                <a:lnTo>
                  <a:pt x="378" y="78"/>
                </a:lnTo>
                <a:lnTo>
                  <a:pt x="0" y="30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733425" y="2643188"/>
            <a:ext cx="3048000" cy="1114425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8" y="630"/>
              </a:cxn>
              <a:cxn ang="0">
                <a:pos x="288" y="702"/>
              </a:cxn>
              <a:cxn ang="0">
                <a:pos x="1920" y="432"/>
              </a:cxn>
              <a:cxn ang="0">
                <a:pos x="1110" y="0"/>
              </a:cxn>
              <a:cxn ang="0">
                <a:pos x="708" y="102"/>
              </a:cxn>
              <a:cxn ang="0">
                <a:pos x="0" y="396"/>
              </a:cxn>
            </a:cxnLst>
            <a:rect l="0" t="0" r="r" b="b"/>
            <a:pathLst>
              <a:path w="1920" h="702">
                <a:moveTo>
                  <a:pt x="0" y="396"/>
                </a:moveTo>
                <a:lnTo>
                  <a:pt x="18" y="630"/>
                </a:lnTo>
                <a:lnTo>
                  <a:pt x="288" y="702"/>
                </a:lnTo>
                <a:lnTo>
                  <a:pt x="1920" y="432"/>
                </a:lnTo>
                <a:lnTo>
                  <a:pt x="1110" y="0"/>
                </a:lnTo>
                <a:lnTo>
                  <a:pt x="708" y="102"/>
                </a:lnTo>
                <a:lnTo>
                  <a:pt x="0" y="396"/>
                </a:lnTo>
                <a:close/>
              </a:path>
            </a:pathLst>
          </a:custGeom>
          <a:solidFill>
            <a:srgbClr val="5500AB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733425" y="2595563"/>
            <a:ext cx="3048000" cy="1114425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8" y="630"/>
              </a:cxn>
              <a:cxn ang="0">
                <a:pos x="288" y="702"/>
              </a:cxn>
              <a:cxn ang="0">
                <a:pos x="1920" y="432"/>
              </a:cxn>
              <a:cxn ang="0">
                <a:pos x="1110" y="0"/>
              </a:cxn>
              <a:cxn ang="0">
                <a:pos x="708" y="102"/>
              </a:cxn>
              <a:cxn ang="0">
                <a:pos x="0" y="396"/>
              </a:cxn>
            </a:cxnLst>
            <a:rect l="0" t="0" r="r" b="b"/>
            <a:pathLst>
              <a:path w="1920" h="702">
                <a:moveTo>
                  <a:pt x="0" y="396"/>
                </a:moveTo>
                <a:lnTo>
                  <a:pt x="18" y="630"/>
                </a:lnTo>
                <a:lnTo>
                  <a:pt x="288" y="702"/>
                </a:lnTo>
                <a:lnTo>
                  <a:pt x="1920" y="432"/>
                </a:lnTo>
                <a:lnTo>
                  <a:pt x="1110" y="0"/>
                </a:lnTo>
                <a:lnTo>
                  <a:pt x="708" y="102"/>
                </a:lnTo>
                <a:lnTo>
                  <a:pt x="0" y="396"/>
                </a:lnTo>
                <a:close/>
              </a:path>
            </a:pathLst>
          </a:custGeom>
          <a:solidFill>
            <a:srgbClr val="6400C7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733425" y="2547938"/>
            <a:ext cx="3048000" cy="1114425"/>
          </a:xfrm>
          <a:custGeom>
            <a:avLst/>
            <a:gdLst/>
            <a:ahLst/>
            <a:cxnLst>
              <a:cxn ang="0">
                <a:pos x="0" y="396"/>
              </a:cxn>
              <a:cxn ang="0">
                <a:pos x="18" y="630"/>
              </a:cxn>
              <a:cxn ang="0">
                <a:pos x="288" y="702"/>
              </a:cxn>
              <a:cxn ang="0">
                <a:pos x="1920" y="432"/>
              </a:cxn>
              <a:cxn ang="0">
                <a:pos x="1110" y="0"/>
              </a:cxn>
              <a:cxn ang="0">
                <a:pos x="708" y="102"/>
              </a:cxn>
              <a:cxn ang="0">
                <a:pos x="0" y="396"/>
              </a:cxn>
            </a:cxnLst>
            <a:rect l="0" t="0" r="r" b="b"/>
            <a:pathLst>
              <a:path w="1920" h="702">
                <a:moveTo>
                  <a:pt x="0" y="396"/>
                </a:moveTo>
                <a:lnTo>
                  <a:pt x="18" y="630"/>
                </a:lnTo>
                <a:lnTo>
                  <a:pt x="288" y="702"/>
                </a:lnTo>
                <a:lnTo>
                  <a:pt x="1920" y="432"/>
                </a:lnTo>
                <a:lnTo>
                  <a:pt x="1110" y="0"/>
                </a:lnTo>
                <a:lnTo>
                  <a:pt x="708" y="102"/>
                </a:lnTo>
                <a:lnTo>
                  <a:pt x="0" y="396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0" name="Freeform 18"/>
          <p:cNvSpPr>
            <a:spLocks/>
          </p:cNvSpPr>
          <p:nvPr/>
        </p:nvSpPr>
        <p:spPr bwMode="auto">
          <a:xfrm>
            <a:off x="2895600" y="1185863"/>
            <a:ext cx="4152900" cy="130492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10" y="738"/>
              </a:cxn>
              <a:cxn ang="0">
                <a:pos x="624" y="822"/>
              </a:cxn>
              <a:cxn ang="0">
                <a:pos x="2334" y="648"/>
              </a:cxn>
              <a:cxn ang="0">
                <a:pos x="2616" y="606"/>
              </a:cxn>
              <a:cxn ang="0">
                <a:pos x="2298" y="390"/>
              </a:cxn>
              <a:cxn ang="0">
                <a:pos x="1932" y="138"/>
              </a:cxn>
              <a:cxn ang="0">
                <a:pos x="1578" y="30"/>
              </a:cxn>
              <a:cxn ang="0">
                <a:pos x="918" y="0"/>
              </a:cxn>
              <a:cxn ang="0">
                <a:pos x="0" y="90"/>
              </a:cxn>
            </a:cxnLst>
            <a:rect l="0" t="0" r="r" b="b"/>
            <a:pathLst>
              <a:path w="2616" h="822">
                <a:moveTo>
                  <a:pt x="0" y="90"/>
                </a:moveTo>
                <a:lnTo>
                  <a:pt x="210" y="738"/>
                </a:lnTo>
                <a:lnTo>
                  <a:pt x="624" y="822"/>
                </a:lnTo>
                <a:lnTo>
                  <a:pt x="2334" y="648"/>
                </a:lnTo>
                <a:lnTo>
                  <a:pt x="2616" y="606"/>
                </a:lnTo>
                <a:lnTo>
                  <a:pt x="2298" y="390"/>
                </a:lnTo>
                <a:lnTo>
                  <a:pt x="1932" y="138"/>
                </a:lnTo>
                <a:lnTo>
                  <a:pt x="1578" y="30"/>
                </a:lnTo>
                <a:lnTo>
                  <a:pt x="918" y="0"/>
                </a:lnTo>
                <a:lnTo>
                  <a:pt x="0" y="90"/>
                </a:lnTo>
                <a:close/>
              </a:path>
            </a:pathLst>
          </a:custGeom>
          <a:solidFill>
            <a:srgbClr val="5500AB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1" name="Freeform 19"/>
          <p:cNvSpPr>
            <a:spLocks/>
          </p:cNvSpPr>
          <p:nvPr/>
        </p:nvSpPr>
        <p:spPr bwMode="auto">
          <a:xfrm>
            <a:off x="2895600" y="1138238"/>
            <a:ext cx="4152900" cy="130492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10" y="738"/>
              </a:cxn>
              <a:cxn ang="0">
                <a:pos x="624" y="822"/>
              </a:cxn>
              <a:cxn ang="0">
                <a:pos x="2334" y="648"/>
              </a:cxn>
              <a:cxn ang="0">
                <a:pos x="2616" y="606"/>
              </a:cxn>
              <a:cxn ang="0">
                <a:pos x="2298" y="390"/>
              </a:cxn>
              <a:cxn ang="0">
                <a:pos x="1932" y="138"/>
              </a:cxn>
              <a:cxn ang="0">
                <a:pos x="1578" y="30"/>
              </a:cxn>
              <a:cxn ang="0">
                <a:pos x="918" y="0"/>
              </a:cxn>
              <a:cxn ang="0">
                <a:pos x="0" y="90"/>
              </a:cxn>
            </a:cxnLst>
            <a:rect l="0" t="0" r="r" b="b"/>
            <a:pathLst>
              <a:path w="2616" h="822">
                <a:moveTo>
                  <a:pt x="0" y="90"/>
                </a:moveTo>
                <a:lnTo>
                  <a:pt x="210" y="738"/>
                </a:lnTo>
                <a:lnTo>
                  <a:pt x="624" y="822"/>
                </a:lnTo>
                <a:lnTo>
                  <a:pt x="2334" y="648"/>
                </a:lnTo>
                <a:lnTo>
                  <a:pt x="2616" y="606"/>
                </a:lnTo>
                <a:lnTo>
                  <a:pt x="2298" y="390"/>
                </a:lnTo>
                <a:lnTo>
                  <a:pt x="1932" y="138"/>
                </a:lnTo>
                <a:lnTo>
                  <a:pt x="1578" y="30"/>
                </a:lnTo>
                <a:lnTo>
                  <a:pt x="918" y="0"/>
                </a:lnTo>
                <a:lnTo>
                  <a:pt x="0" y="90"/>
                </a:lnTo>
                <a:close/>
              </a:path>
            </a:pathLst>
          </a:custGeom>
          <a:solidFill>
            <a:srgbClr val="5E00BC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" name="Freeform 20"/>
          <p:cNvSpPr>
            <a:spLocks/>
          </p:cNvSpPr>
          <p:nvPr/>
        </p:nvSpPr>
        <p:spPr bwMode="auto">
          <a:xfrm>
            <a:off x="2895600" y="1090613"/>
            <a:ext cx="4152900" cy="130492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10" y="738"/>
              </a:cxn>
              <a:cxn ang="0">
                <a:pos x="624" y="822"/>
              </a:cxn>
              <a:cxn ang="0">
                <a:pos x="2334" y="648"/>
              </a:cxn>
              <a:cxn ang="0">
                <a:pos x="2616" y="606"/>
              </a:cxn>
              <a:cxn ang="0">
                <a:pos x="2298" y="390"/>
              </a:cxn>
              <a:cxn ang="0">
                <a:pos x="1932" y="138"/>
              </a:cxn>
              <a:cxn ang="0">
                <a:pos x="1578" y="30"/>
              </a:cxn>
              <a:cxn ang="0">
                <a:pos x="918" y="0"/>
              </a:cxn>
              <a:cxn ang="0">
                <a:pos x="0" y="90"/>
              </a:cxn>
            </a:cxnLst>
            <a:rect l="0" t="0" r="r" b="b"/>
            <a:pathLst>
              <a:path w="2616" h="822">
                <a:moveTo>
                  <a:pt x="0" y="90"/>
                </a:moveTo>
                <a:lnTo>
                  <a:pt x="210" y="738"/>
                </a:lnTo>
                <a:lnTo>
                  <a:pt x="624" y="822"/>
                </a:lnTo>
                <a:lnTo>
                  <a:pt x="2334" y="648"/>
                </a:lnTo>
                <a:lnTo>
                  <a:pt x="2616" y="606"/>
                </a:lnTo>
                <a:lnTo>
                  <a:pt x="2298" y="390"/>
                </a:lnTo>
                <a:lnTo>
                  <a:pt x="1932" y="138"/>
                </a:lnTo>
                <a:lnTo>
                  <a:pt x="1578" y="30"/>
                </a:lnTo>
                <a:lnTo>
                  <a:pt x="918" y="0"/>
                </a:lnTo>
                <a:lnTo>
                  <a:pt x="0" y="90"/>
                </a:lnTo>
                <a:close/>
              </a:path>
            </a:pathLst>
          </a:custGeom>
          <a:solidFill>
            <a:srgbClr val="6600CD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2895600" y="1042988"/>
            <a:ext cx="4152900" cy="130492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10" y="738"/>
              </a:cxn>
              <a:cxn ang="0">
                <a:pos x="624" y="822"/>
              </a:cxn>
              <a:cxn ang="0">
                <a:pos x="2334" y="648"/>
              </a:cxn>
              <a:cxn ang="0">
                <a:pos x="2616" y="606"/>
              </a:cxn>
              <a:cxn ang="0">
                <a:pos x="2298" y="390"/>
              </a:cxn>
              <a:cxn ang="0">
                <a:pos x="1932" y="138"/>
              </a:cxn>
              <a:cxn ang="0">
                <a:pos x="1578" y="30"/>
              </a:cxn>
              <a:cxn ang="0">
                <a:pos x="918" y="0"/>
              </a:cxn>
              <a:cxn ang="0">
                <a:pos x="0" y="90"/>
              </a:cxn>
            </a:cxnLst>
            <a:rect l="0" t="0" r="r" b="b"/>
            <a:pathLst>
              <a:path w="2616" h="822">
                <a:moveTo>
                  <a:pt x="0" y="90"/>
                </a:moveTo>
                <a:lnTo>
                  <a:pt x="210" y="738"/>
                </a:lnTo>
                <a:lnTo>
                  <a:pt x="624" y="822"/>
                </a:lnTo>
                <a:lnTo>
                  <a:pt x="2334" y="648"/>
                </a:lnTo>
                <a:lnTo>
                  <a:pt x="2616" y="606"/>
                </a:lnTo>
                <a:lnTo>
                  <a:pt x="2298" y="390"/>
                </a:lnTo>
                <a:lnTo>
                  <a:pt x="1932" y="138"/>
                </a:lnTo>
                <a:lnTo>
                  <a:pt x="1578" y="30"/>
                </a:lnTo>
                <a:lnTo>
                  <a:pt x="918" y="0"/>
                </a:lnTo>
                <a:lnTo>
                  <a:pt x="0" y="90"/>
                </a:lnTo>
                <a:close/>
              </a:path>
            </a:pathLst>
          </a:custGeom>
          <a:solidFill>
            <a:srgbClr val="6F00DE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>
            <a:off x="2895600" y="995363"/>
            <a:ext cx="4152900" cy="130492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10" y="738"/>
              </a:cxn>
              <a:cxn ang="0">
                <a:pos x="624" y="822"/>
              </a:cxn>
              <a:cxn ang="0">
                <a:pos x="2334" y="648"/>
              </a:cxn>
              <a:cxn ang="0">
                <a:pos x="2616" y="606"/>
              </a:cxn>
              <a:cxn ang="0">
                <a:pos x="2298" y="390"/>
              </a:cxn>
              <a:cxn ang="0">
                <a:pos x="1932" y="138"/>
              </a:cxn>
              <a:cxn ang="0">
                <a:pos x="1578" y="30"/>
              </a:cxn>
              <a:cxn ang="0">
                <a:pos x="918" y="0"/>
              </a:cxn>
              <a:cxn ang="0">
                <a:pos x="0" y="90"/>
              </a:cxn>
            </a:cxnLst>
            <a:rect l="0" t="0" r="r" b="b"/>
            <a:pathLst>
              <a:path w="2616" h="822">
                <a:moveTo>
                  <a:pt x="0" y="90"/>
                </a:moveTo>
                <a:lnTo>
                  <a:pt x="210" y="738"/>
                </a:lnTo>
                <a:lnTo>
                  <a:pt x="624" y="822"/>
                </a:lnTo>
                <a:lnTo>
                  <a:pt x="2334" y="648"/>
                </a:lnTo>
                <a:lnTo>
                  <a:pt x="2616" y="606"/>
                </a:lnTo>
                <a:lnTo>
                  <a:pt x="2298" y="390"/>
                </a:lnTo>
                <a:lnTo>
                  <a:pt x="1932" y="138"/>
                </a:lnTo>
                <a:lnTo>
                  <a:pt x="1578" y="30"/>
                </a:lnTo>
                <a:lnTo>
                  <a:pt x="918" y="0"/>
                </a:lnTo>
                <a:lnTo>
                  <a:pt x="0" y="90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5" name="Freeform 23"/>
          <p:cNvSpPr>
            <a:spLocks/>
          </p:cNvSpPr>
          <p:nvPr/>
        </p:nvSpPr>
        <p:spPr bwMode="auto">
          <a:xfrm>
            <a:off x="4552950" y="2671763"/>
            <a:ext cx="3486150" cy="1495425"/>
          </a:xfrm>
          <a:custGeom>
            <a:avLst/>
            <a:gdLst/>
            <a:ahLst/>
            <a:cxnLst>
              <a:cxn ang="0">
                <a:pos x="0" y="732"/>
              </a:cxn>
              <a:cxn ang="0">
                <a:pos x="414" y="942"/>
              </a:cxn>
              <a:cxn ang="0">
                <a:pos x="2040" y="768"/>
              </a:cxn>
              <a:cxn ang="0">
                <a:pos x="2196" y="726"/>
              </a:cxn>
              <a:cxn ang="0">
                <a:pos x="2142" y="372"/>
              </a:cxn>
              <a:cxn ang="0">
                <a:pos x="2088" y="30"/>
              </a:cxn>
              <a:cxn ang="0">
                <a:pos x="1782" y="0"/>
              </a:cxn>
              <a:cxn ang="0">
                <a:pos x="900" y="78"/>
              </a:cxn>
              <a:cxn ang="0">
                <a:pos x="216" y="186"/>
              </a:cxn>
              <a:cxn ang="0">
                <a:pos x="0" y="732"/>
              </a:cxn>
            </a:cxnLst>
            <a:rect l="0" t="0" r="r" b="b"/>
            <a:pathLst>
              <a:path w="2196" h="942">
                <a:moveTo>
                  <a:pt x="0" y="732"/>
                </a:moveTo>
                <a:lnTo>
                  <a:pt x="414" y="942"/>
                </a:lnTo>
                <a:lnTo>
                  <a:pt x="2040" y="768"/>
                </a:lnTo>
                <a:lnTo>
                  <a:pt x="2196" y="726"/>
                </a:lnTo>
                <a:lnTo>
                  <a:pt x="2142" y="372"/>
                </a:lnTo>
                <a:lnTo>
                  <a:pt x="2088" y="30"/>
                </a:lnTo>
                <a:lnTo>
                  <a:pt x="1782" y="0"/>
                </a:lnTo>
                <a:lnTo>
                  <a:pt x="900" y="78"/>
                </a:lnTo>
                <a:lnTo>
                  <a:pt x="216" y="186"/>
                </a:lnTo>
                <a:lnTo>
                  <a:pt x="0" y="732"/>
                </a:lnTo>
                <a:close/>
              </a:path>
            </a:pathLst>
          </a:custGeom>
          <a:solidFill>
            <a:srgbClr val="5500AB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>
            <a:off x="4552950" y="2624138"/>
            <a:ext cx="3486150" cy="1495425"/>
          </a:xfrm>
          <a:custGeom>
            <a:avLst/>
            <a:gdLst/>
            <a:ahLst/>
            <a:cxnLst>
              <a:cxn ang="0">
                <a:pos x="0" y="732"/>
              </a:cxn>
              <a:cxn ang="0">
                <a:pos x="414" y="942"/>
              </a:cxn>
              <a:cxn ang="0">
                <a:pos x="2040" y="768"/>
              </a:cxn>
              <a:cxn ang="0">
                <a:pos x="2196" y="726"/>
              </a:cxn>
              <a:cxn ang="0">
                <a:pos x="2142" y="372"/>
              </a:cxn>
              <a:cxn ang="0">
                <a:pos x="2088" y="30"/>
              </a:cxn>
              <a:cxn ang="0">
                <a:pos x="1782" y="0"/>
              </a:cxn>
              <a:cxn ang="0">
                <a:pos x="900" y="78"/>
              </a:cxn>
              <a:cxn ang="0">
                <a:pos x="216" y="186"/>
              </a:cxn>
              <a:cxn ang="0">
                <a:pos x="0" y="732"/>
              </a:cxn>
            </a:cxnLst>
            <a:rect l="0" t="0" r="r" b="b"/>
            <a:pathLst>
              <a:path w="2196" h="942">
                <a:moveTo>
                  <a:pt x="0" y="732"/>
                </a:moveTo>
                <a:lnTo>
                  <a:pt x="414" y="942"/>
                </a:lnTo>
                <a:lnTo>
                  <a:pt x="2040" y="768"/>
                </a:lnTo>
                <a:lnTo>
                  <a:pt x="2196" y="726"/>
                </a:lnTo>
                <a:lnTo>
                  <a:pt x="2142" y="372"/>
                </a:lnTo>
                <a:lnTo>
                  <a:pt x="2088" y="30"/>
                </a:lnTo>
                <a:lnTo>
                  <a:pt x="1782" y="0"/>
                </a:lnTo>
                <a:lnTo>
                  <a:pt x="900" y="78"/>
                </a:lnTo>
                <a:lnTo>
                  <a:pt x="216" y="186"/>
                </a:lnTo>
                <a:lnTo>
                  <a:pt x="0" y="732"/>
                </a:lnTo>
                <a:close/>
              </a:path>
            </a:pathLst>
          </a:custGeom>
          <a:solidFill>
            <a:srgbClr val="80FFFF"/>
          </a:solidFill>
          <a:ln w="6">
            <a:solidFill>
              <a:srgbClr val="80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352800" y="4992469"/>
            <a:ext cx="1771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5486400" y="4724400"/>
            <a:ext cx="17430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9906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1076325" y="4038600"/>
            <a:ext cx="242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1219200" y="2921913"/>
            <a:ext cx="18669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3581400" y="1397913"/>
            <a:ext cx="22669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5591175" y="3224213"/>
            <a:ext cx="15716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80975" y="5148263"/>
            <a:ext cx="904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Cluster Legend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80975" y="5281613"/>
            <a:ext cx="8858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Layer       Value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180975" y="5414963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1      3.43 to 3.49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180975" y="5548313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2      3.49 to 3.55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180975" y="5681663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3      3.55 to 3.61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180975" y="5815013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4      3.61 to 3.68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180975" y="5948363"/>
            <a:ext cx="10287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  5      3.68 to 3.74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Ten Statements By Average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31900"/>
            <a:ext cx="8839200" cy="5245100"/>
          </a:xfrm>
        </p:spPr>
        <p:txBody>
          <a:bodyPr/>
          <a:lstStyle/>
          <a:p>
            <a:pPr marL="692150" indent="-692150">
              <a:buNone/>
            </a:pPr>
            <a:r>
              <a:rPr lang="en-US" sz="1900" dirty="0" smtClean="0"/>
              <a:t>8	measurement of key constructs (e.g., collaboration, </a:t>
            </a:r>
            <a:r>
              <a:rPr lang="en-US" sz="1900" dirty="0" err="1" smtClean="0"/>
              <a:t>disciplinarity</a:t>
            </a:r>
            <a:r>
              <a:rPr lang="en-US" sz="1900" dirty="0" smtClean="0"/>
              <a:t>, team effectiveness, personal/behavioral characteristics, team processes, readiness; synergy, productivity, shared knowledge) (4.44)</a:t>
            </a:r>
          </a:p>
          <a:p>
            <a:pPr marL="692150" indent="-692150">
              <a:buNone/>
            </a:pPr>
            <a:r>
              <a:rPr lang="en-US" sz="1900" dirty="0" smtClean="0"/>
              <a:t> 30	keys for success in team science (4.23)</a:t>
            </a:r>
          </a:p>
          <a:p>
            <a:pPr marL="692150" indent="-692150">
              <a:buNone/>
            </a:pPr>
            <a:r>
              <a:rPr lang="en-US" sz="1900" dirty="0" smtClean="0"/>
              <a:t> 13	evaluation of team science and its impacts (4.22)</a:t>
            </a:r>
          </a:p>
          <a:p>
            <a:pPr marL="692150" indent="-692150">
              <a:buNone/>
            </a:pPr>
            <a:r>
              <a:rPr lang="en-US" sz="1900" dirty="0" smtClean="0"/>
              <a:t> 45	best practices of team science (4.16)</a:t>
            </a:r>
          </a:p>
          <a:p>
            <a:pPr marL="692150" indent="-692150">
              <a:buNone/>
            </a:pPr>
            <a:r>
              <a:rPr lang="en-US" sz="1900" dirty="0" smtClean="0"/>
              <a:t> 65	measuring effectiveness of team science on multiple levels: individual team, impact of research, effectiveness of team science funding programs, etc. (4.16)</a:t>
            </a:r>
          </a:p>
          <a:p>
            <a:pPr marL="692150" indent="-692150">
              <a:buNone/>
            </a:pPr>
            <a:r>
              <a:rPr lang="en-US" sz="1900" dirty="0" smtClean="0"/>
              <a:t> 2	how to evaluate success of team science-based research centers (4.14)</a:t>
            </a:r>
          </a:p>
          <a:p>
            <a:pPr marL="692150" indent="-692150">
              <a:buNone/>
            </a:pPr>
            <a:r>
              <a:rPr lang="en-US" sz="1900" dirty="0" smtClean="0"/>
              <a:t> 35	organizational policies that foster team science	 (4.13)</a:t>
            </a:r>
          </a:p>
          <a:p>
            <a:pPr marL="692150" indent="-692150">
              <a:buNone/>
            </a:pPr>
            <a:r>
              <a:rPr lang="en-US" sz="1900" dirty="0" smtClean="0"/>
              <a:t> 9	the relationship between productivity and the composition of teams (4.11)</a:t>
            </a:r>
          </a:p>
          <a:p>
            <a:pPr marL="692150" indent="-692150">
              <a:buNone/>
            </a:pPr>
            <a:r>
              <a:rPr lang="en-US" sz="1900" dirty="0" smtClean="0"/>
              <a:t> 3	comparing the effects of team science versus traditional science in advancing scientific knowledge	 (4.08)</a:t>
            </a:r>
          </a:p>
          <a:p>
            <a:pPr marL="692150" indent="-692150">
              <a:buNone/>
            </a:pPr>
            <a:r>
              <a:rPr lang="en-US" sz="1900" dirty="0" smtClean="0"/>
              <a:t> 74	resources and infrastructure needed within and across institutions to promote collaboration and team science (4.03)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391025" y="6429375"/>
            <a:ext cx="3714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986087" y="942975"/>
            <a:ext cx="4762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Female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762625" y="942975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Male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852737" y="1485900"/>
            <a:ext cx="276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786062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024563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3.66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6024563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3.35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V="1">
            <a:off x="3224212" y="4324350"/>
            <a:ext cx="2686050" cy="13049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6024563" y="5514975"/>
            <a:ext cx="22050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979382" y="5514975"/>
            <a:ext cx="214481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V="1">
            <a:off x="3224212" y="5581650"/>
            <a:ext cx="2686050" cy="5619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024563" y="4933950"/>
            <a:ext cx="214481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854348" y="4933950"/>
            <a:ext cx="226985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3224212" y="2657475"/>
            <a:ext cx="2686050" cy="6000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024563" y="4362450"/>
            <a:ext cx="226985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1352881" y="4362450"/>
            <a:ext cx="177131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3224212" y="2819400"/>
            <a:ext cx="2686050" cy="3324225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6024563" y="3790950"/>
            <a:ext cx="1771319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896026" y="3790950"/>
            <a:ext cx="222817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3224212" y="3495675"/>
            <a:ext cx="2686050" cy="74295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6024563" y="3209925"/>
            <a:ext cx="222817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947322" y="3209925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3224212" y="1543050"/>
            <a:ext cx="2686050" cy="1588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6024563" y="2638425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837632" y="2638425"/>
            <a:ext cx="22865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 flipV="1">
            <a:off x="3224212" y="3752850"/>
            <a:ext cx="2686050" cy="155257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6024563" y="2066925"/>
            <a:ext cx="254076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583440" y="2066925"/>
            <a:ext cx="254076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3224212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>
            <a:off x="5929313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>
            <a:off x="1011237" y="931863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52925" y="6429375"/>
            <a:ext cx="4476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.25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595562" y="942975"/>
            <a:ext cx="12573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Bachelors or Masters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614988" y="942975"/>
            <a:ext cx="6286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Doctorate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852737" y="1485900"/>
            <a:ext cx="276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786062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3.18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024563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3.75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24563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3224212" y="4705350"/>
            <a:ext cx="2686050" cy="7143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024563" y="5514975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919162" y="551497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3224212" y="5838825"/>
            <a:ext cx="2686050" cy="304800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024563" y="49339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947737" y="4933950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3224212" y="1733550"/>
            <a:ext cx="2686050" cy="44100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6024563" y="4362450"/>
            <a:ext cx="228123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823912" y="43624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224212" y="2352675"/>
            <a:ext cx="2686050" cy="2733675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6024563" y="3790950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319212" y="3790950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3224212" y="3724275"/>
            <a:ext cx="2686050" cy="4191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6024563" y="3209925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862012" y="3209925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224212" y="1543050"/>
            <a:ext cx="2686050" cy="1588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6024563" y="263842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533400" y="2638424"/>
            <a:ext cx="25955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3224212" y="4533900"/>
            <a:ext cx="2686050" cy="33337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6024563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557212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3224212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5929313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1011237" y="931863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Participants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85800" y="1881188"/>
            <a:ext cx="8077204" cy="4402137"/>
            <a:chOff x="432" y="1185"/>
            <a:chExt cx="5088" cy="2773"/>
          </a:xfrm>
        </p:grpSpPr>
        <p:sp>
          <p:nvSpPr>
            <p:cNvPr id="277508" name="Rectangle 4"/>
            <p:cNvSpPr>
              <a:spLocks noChangeArrowheads="1"/>
            </p:cNvSpPr>
            <p:nvPr/>
          </p:nvSpPr>
          <p:spPr bwMode="auto">
            <a:xfrm>
              <a:off x="432" y="3508"/>
              <a:ext cx="4752" cy="450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>
              <a:spAutoFit/>
            </a:bodyPr>
            <a:lstStyle/>
            <a:p>
              <a:pPr>
                <a:tabLst>
                  <a:tab pos="2990850" algn="ctr"/>
                </a:tabLst>
              </a:pPr>
              <a:r>
                <a:rPr lang="en-US" sz="2000" b="1" dirty="0" smtClean="0">
                  <a:latin typeface="Tahoma" pitchFamily="34" charset="0"/>
                </a:rPr>
                <a:t>“One topic that should be part of a comprehensive research agenda for the science of team science is…”</a:t>
              </a:r>
              <a:endParaRPr lang="en-US" sz="2000" b="1" dirty="0">
                <a:latin typeface="Tahoma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28" y="1708"/>
              <a:ext cx="2399" cy="1750"/>
              <a:chOff x="432" y="1508"/>
              <a:chExt cx="2399" cy="1750"/>
            </a:xfrm>
          </p:grpSpPr>
          <p:graphicFrame>
            <p:nvGraphicFramePr>
              <p:cNvPr id="277510" name="Object 6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432" y="1830"/>
              <a:ext cx="2399" cy="1428"/>
            </p:xfrm>
            <a:graphic>
              <a:graphicData uri="http://schemas.openxmlformats.org/presentationml/2006/ole">
                <p:oleObj spid="_x0000_s1027" name="Clip" r:id="rId4" imgW="5529240" imgH="3290760" progId="">
                  <p:embed/>
                </p:oleObj>
              </a:graphicData>
            </a:graphic>
          </p:graphicFrame>
          <p:graphicFrame>
            <p:nvGraphicFramePr>
              <p:cNvPr id="277511" name="Object 7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728" y="1508"/>
              <a:ext cx="1213" cy="720"/>
            </p:xfrm>
            <a:graphic>
              <a:graphicData uri="http://schemas.openxmlformats.org/presentationml/2006/ole">
                <p:oleObj spid="_x0000_s1028" name="Clip" r:id="rId5" imgW="5529240" imgH="3290760" progId="">
                  <p:embed/>
                </p:oleObj>
              </a:graphicData>
            </a:graphic>
          </p:graphicFrame>
          <p:graphicFrame>
            <p:nvGraphicFramePr>
              <p:cNvPr id="277512" name="Object 8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784" y="1622"/>
              <a:ext cx="1213" cy="720"/>
            </p:xfrm>
            <a:graphic>
              <a:graphicData uri="http://schemas.openxmlformats.org/presentationml/2006/ole">
                <p:oleObj spid="_x0000_s1029" name="Clip" r:id="rId6" imgW="5529240" imgH="3290760" progId="">
                  <p:embed/>
                </p:oleObj>
              </a:graphicData>
            </a:graphic>
          </p:graphicFrame>
          <p:graphicFrame>
            <p:nvGraphicFramePr>
              <p:cNvPr id="277513" name="Object 9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864" y="1680"/>
              <a:ext cx="1213" cy="720"/>
            </p:xfrm>
            <a:graphic>
              <a:graphicData uri="http://schemas.openxmlformats.org/presentationml/2006/ole">
                <p:oleObj spid="_x0000_s1030" name="Clip" r:id="rId7" imgW="5529240" imgH="3290760" progId="">
                  <p:embed/>
                </p:oleObj>
              </a:graphicData>
            </a:graphic>
          </p:graphicFrame>
        </p:grpSp>
        <p:graphicFrame>
          <p:nvGraphicFramePr>
            <p:cNvPr id="277514" name="Object 1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744" y="2428"/>
            <a:ext cx="1514" cy="912"/>
          </p:xfrm>
          <a:graphic>
            <a:graphicData uri="http://schemas.openxmlformats.org/presentationml/2006/ole">
              <p:oleObj spid="_x0000_s1026" name="Clip" r:id="rId8" imgW="4052880" imgH="2536560" progId="">
                <p:embed/>
              </p:oleObj>
            </a:graphicData>
          </a:graphic>
        </p:graphicFrame>
        <p:sp>
          <p:nvSpPr>
            <p:cNvPr id="277515" name="Text Box 11"/>
            <p:cNvSpPr txBox="1">
              <a:spLocks noChangeArrowheads="1"/>
            </p:cNvSpPr>
            <p:nvPr/>
          </p:nvSpPr>
          <p:spPr bwMode="auto">
            <a:xfrm>
              <a:off x="2661" y="1432"/>
              <a:ext cx="1744" cy="7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 smtClean="0">
                  <a:latin typeface="Tahoma" pitchFamily="34" charset="0"/>
                </a:rPr>
                <a:t>All conference invitees were asked </a:t>
              </a:r>
              <a:r>
                <a:rPr lang="en-US" sz="1800" dirty="0">
                  <a:latin typeface="Tahoma" pitchFamily="34" charset="0"/>
                </a:rPr>
                <a:t>to Brainstorm &amp; Rate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Tahoma" pitchFamily="34" charset="0"/>
                </a:rPr>
                <a:t>- </a:t>
              </a:r>
              <a:r>
                <a:rPr lang="en-US" sz="1800" dirty="0" smtClean="0">
                  <a:latin typeface="Tahoma" pitchFamily="34" charset="0"/>
                </a:rPr>
                <a:t>63 </a:t>
              </a:r>
              <a:r>
                <a:rPr lang="en-US" sz="1800" dirty="0">
                  <a:latin typeface="Tahoma" pitchFamily="34" charset="0"/>
                </a:rPr>
                <a:t>Rated</a:t>
              </a:r>
            </a:p>
          </p:txBody>
        </p:sp>
        <p:sp>
          <p:nvSpPr>
            <p:cNvPr id="277516" name="Text Box 12"/>
            <p:cNvSpPr txBox="1">
              <a:spLocks noChangeArrowheads="1"/>
            </p:cNvSpPr>
            <p:nvPr/>
          </p:nvSpPr>
          <p:spPr bwMode="auto">
            <a:xfrm>
              <a:off x="4104" y="1824"/>
              <a:ext cx="1416" cy="5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 smtClean="0">
                  <a:latin typeface="Tahoma" pitchFamily="34" charset="0"/>
                </a:rPr>
                <a:t>15 steering committee members sorted</a:t>
              </a:r>
              <a:endParaRPr lang="en-US" sz="1800" dirty="0">
                <a:latin typeface="Tahoma" pitchFamily="34" charset="0"/>
              </a:endParaRPr>
            </a:p>
          </p:txBody>
        </p:sp>
        <p:sp>
          <p:nvSpPr>
            <p:cNvPr id="277523" name="Rectangle 19"/>
            <p:cNvSpPr>
              <a:spLocks noChangeArrowheads="1"/>
            </p:cNvSpPr>
            <p:nvPr/>
          </p:nvSpPr>
          <p:spPr bwMode="auto">
            <a:xfrm>
              <a:off x="1244" y="1185"/>
              <a:ext cx="2544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marL="449263" indent="-449263"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Identify the participants</a:t>
              </a:r>
            </a:p>
          </p:txBody>
        </p:sp>
      </p:grpSp>
      <p:sp>
        <p:nvSpPr>
          <p:cNvPr id="277524" name="Rectangle 20"/>
          <p:cNvSpPr>
            <a:spLocks noChangeArrowheads="1"/>
          </p:cNvSpPr>
          <p:nvPr/>
        </p:nvSpPr>
        <p:spPr bwMode="auto">
          <a:xfrm>
            <a:off x="1136650" y="1231900"/>
            <a:ext cx="2895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Develop a focus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Experience</a:t>
            </a:r>
            <a:endParaRPr lang="en-US" dirty="0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391025" y="6429375"/>
            <a:ext cx="3714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2795587" y="942975"/>
            <a:ext cx="8572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Below Median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5500688" y="942975"/>
            <a:ext cx="8572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Above Median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2786062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3.85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2852737" y="6086475"/>
            <a:ext cx="276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6024563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3.61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6024563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3.33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3224212" y="4800600"/>
            <a:ext cx="2686050" cy="1219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6024563" y="5514975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947737" y="5514975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3224212" y="6143625"/>
            <a:ext cx="2686050" cy="1588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6024563" y="49339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1319212" y="4933950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 flipV="1">
            <a:off x="3224212" y="2162175"/>
            <a:ext cx="2686050" cy="15335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6024563" y="4362450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823912" y="43624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3224212" y="4200525"/>
            <a:ext cx="2686050" cy="323850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6024563" y="3790950"/>
            <a:ext cx="23574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304800" y="3790950"/>
            <a:ext cx="2824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224212" y="3019425"/>
            <a:ext cx="2686050" cy="26289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6024563" y="3209925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919162" y="320992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>
            <a:off x="3224212" y="1543050"/>
            <a:ext cx="2686050" cy="1588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6024563" y="263842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8" name="Rectangle 30"/>
          <p:cNvSpPr>
            <a:spLocks noChangeArrowheads="1"/>
          </p:cNvSpPr>
          <p:nvPr/>
        </p:nvSpPr>
        <p:spPr bwMode="auto">
          <a:xfrm>
            <a:off x="862012" y="2638425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 flipV="1">
            <a:off x="3224212" y="4467225"/>
            <a:ext cx="2686050" cy="590550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6024563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>
            <a:off x="557212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3224212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>
            <a:off x="5929313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1011237" y="931863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Sector</a:t>
            </a:r>
            <a:endParaRPr lang="en-US" dirty="0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352925" y="6429375"/>
            <a:ext cx="4476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.69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2890837" y="942975"/>
            <a:ext cx="666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Academics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543550" y="942975"/>
            <a:ext cx="7715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Government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852737" y="1485900"/>
            <a:ext cx="276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2786062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3.55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024563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6024563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3224212" y="4895850"/>
            <a:ext cx="2686050" cy="10191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6024563" y="5514975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947737" y="5514975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3224212" y="6143625"/>
            <a:ext cx="2686050" cy="1588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6024563" y="49339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1319212" y="4933950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3224212" y="1733550"/>
            <a:ext cx="2686050" cy="23145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6024563" y="4362450"/>
            <a:ext cx="2509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823912" y="43624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3224212" y="3295650"/>
            <a:ext cx="2686050" cy="2362200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6024563" y="3790950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862012" y="3790950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3224212" y="3933825"/>
            <a:ext cx="2686050" cy="2667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6024563" y="3209925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609600" y="3209924"/>
            <a:ext cx="25193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3224212" y="1543050"/>
            <a:ext cx="2686050" cy="1588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6024563" y="263842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4" name="Rectangle 30"/>
          <p:cNvSpPr>
            <a:spLocks noChangeArrowheads="1"/>
          </p:cNvSpPr>
          <p:nvPr/>
        </p:nvSpPr>
        <p:spPr bwMode="auto">
          <a:xfrm>
            <a:off x="919162" y="263842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 flipV="1">
            <a:off x="3224212" y="4114800"/>
            <a:ext cx="2686050" cy="1333500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6024563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557212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>
            <a:off x="3224212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>
            <a:off x="5929313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>
            <a:off x="1011237" y="931863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Science Focus</a:t>
            </a:r>
            <a:endParaRPr lang="en-US" dirty="0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4329112" y="6429375"/>
            <a:ext cx="4953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-.08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62275" y="942975"/>
            <a:ext cx="5238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Practice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5681663" y="942975"/>
            <a:ext cx="4953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2786062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3.73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2786062" y="6086475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6024563" y="1485900"/>
            <a:ext cx="3429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3.82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6024563" y="6086475"/>
            <a:ext cx="276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3224212" y="4772025"/>
            <a:ext cx="2686050" cy="6381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6024563" y="5514975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919162" y="551497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3224212" y="5448300"/>
            <a:ext cx="2686050" cy="69532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6024563" y="4933950"/>
            <a:ext cx="22812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947737" y="4933950"/>
            <a:ext cx="2181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V="1">
            <a:off x="3224212" y="1543050"/>
            <a:ext cx="2686050" cy="46005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8" name="Rectangle 20"/>
          <p:cNvSpPr>
            <a:spLocks noChangeArrowheads="1"/>
          </p:cNvSpPr>
          <p:nvPr/>
        </p:nvSpPr>
        <p:spPr bwMode="auto">
          <a:xfrm>
            <a:off x="6024563" y="43624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862012" y="4362450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3224212" y="1905000"/>
            <a:ext cx="2686050" cy="4010025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6024563" y="3790950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823912" y="3790950"/>
            <a:ext cx="23050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V="1">
            <a:off x="3224212" y="3514725"/>
            <a:ext cx="2686050" cy="16383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6024563" y="3209925"/>
            <a:ext cx="22669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1319212" y="3209925"/>
            <a:ext cx="1809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3224212" y="1543050"/>
            <a:ext cx="2686050" cy="847725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6024563" y="26384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33400" y="2638424"/>
            <a:ext cx="25955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3224212" y="4629150"/>
            <a:ext cx="2686050" cy="266700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6024563" y="2066925"/>
            <a:ext cx="2209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57212" y="2066925"/>
            <a:ext cx="25717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2" name="Line 34"/>
          <p:cNvSpPr>
            <a:spLocks noChangeShapeType="1"/>
          </p:cNvSpPr>
          <p:nvPr/>
        </p:nvSpPr>
        <p:spPr bwMode="auto">
          <a:xfrm>
            <a:off x="3224212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3" name="Line 35"/>
          <p:cNvSpPr>
            <a:spLocks noChangeShapeType="1"/>
          </p:cNvSpPr>
          <p:nvPr/>
        </p:nvSpPr>
        <p:spPr bwMode="auto">
          <a:xfrm>
            <a:off x="5929313" y="1257300"/>
            <a:ext cx="1588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4" name="Line 36"/>
          <p:cNvSpPr>
            <a:spLocks noChangeShapeType="1"/>
          </p:cNvSpPr>
          <p:nvPr/>
        </p:nvSpPr>
        <p:spPr bwMode="auto">
          <a:xfrm>
            <a:off x="1011237" y="931863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with Teams</a:t>
            </a:r>
            <a:endParaRPr lang="en-US" dirty="0"/>
          </a:p>
        </p:txBody>
      </p:sp>
      <p:sp>
        <p:nvSpPr>
          <p:cNvPr id="46186" name="Line 106"/>
          <p:cNvSpPr>
            <a:spLocks noChangeShapeType="1"/>
          </p:cNvSpPr>
          <p:nvPr/>
        </p:nvSpPr>
        <p:spPr bwMode="auto">
          <a:xfrm>
            <a:off x="239565" y="931863"/>
            <a:ext cx="1131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91" name="Rectangle 111"/>
          <p:cNvSpPr>
            <a:spLocks noChangeArrowheads="1"/>
          </p:cNvSpPr>
          <p:nvPr/>
        </p:nvSpPr>
        <p:spPr bwMode="auto">
          <a:xfrm>
            <a:off x="2625913" y="6429375"/>
            <a:ext cx="30521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-.8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2" name="Rectangle 112"/>
          <p:cNvSpPr>
            <a:spLocks noChangeArrowheads="1"/>
          </p:cNvSpPr>
          <p:nvPr/>
        </p:nvSpPr>
        <p:spPr bwMode="auto">
          <a:xfrm>
            <a:off x="1689913" y="942975"/>
            <a:ext cx="250956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None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3" name="Rectangle 113"/>
          <p:cNvSpPr>
            <a:spLocks noChangeArrowheads="1"/>
          </p:cNvSpPr>
          <p:nvPr/>
        </p:nvSpPr>
        <p:spPr bwMode="auto">
          <a:xfrm>
            <a:off x="3602608" y="942975"/>
            <a:ext cx="2780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 or 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4" name="Rectangle 114"/>
          <p:cNvSpPr>
            <a:spLocks noChangeArrowheads="1"/>
          </p:cNvSpPr>
          <p:nvPr/>
        </p:nvSpPr>
        <p:spPr bwMode="auto">
          <a:xfrm>
            <a:off x="1503391" y="1295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3.67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5" name="Rectangle 115"/>
          <p:cNvSpPr>
            <a:spLocks noChangeArrowheads="1"/>
          </p:cNvSpPr>
          <p:nvPr/>
        </p:nvSpPr>
        <p:spPr bwMode="auto">
          <a:xfrm>
            <a:off x="1503391" y="6248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6" name="Rectangle 116"/>
          <p:cNvSpPr>
            <a:spLocks noChangeArrowheads="1"/>
          </p:cNvSpPr>
          <p:nvPr/>
        </p:nvSpPr>
        <p:spPr bwMode="auto">
          <a:xfrm>
            <a:off x="3809478" y="1295400"/>
            <a:ext cx="11530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7" name="Rectangle 117"/>
          <p:cNvSpPr>
            <a:spLocks noChangeArrowheads="1"/>
          </p:cNvSpPr>
          <p:nvPr/>
        </p:nvSpPr>
        <p:spPr bwMode="auto">
          <a:xfrm>
            <a:off x="3809478" y="6248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98" name="Line 118"/>
          <p:cNvSpPr>
            <a:spLocks noChangeShapeType="1"/>
          </p:cNvSpPr>
          <p:nvPr/>
        </p:nvSpPr>
        <p:spPr bwMode="auto">
          <a:xfrm>
            <a:off x="1815391" y="2733675"/>
            <a:ext cx="1912695" cy="4381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00" name="Rectangle 120"/>
          <p:cNvSpPr>
            <a:spLocks noChangeArrowheads="1"/>
          </p:cNvSpPr>
          <p:nvPr/>
        </p:nvSpPr>
        <p:spPr bwMode="auto">
          <a:xfrm>
            <a:off x="152400" y="5514974"/>
            <a:ext cx="15951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01" name="Line 121"/>
          <p:cNvSpPr>
            <a:spLocks noChangeShapeType="1"/>
          </p:cNvSpPr>
          <p:nvPr/>
        </p:nvSpPr>
        <p:spPr bwMode="auto">
          <a:xfrm>
            <a:off x="1815391" y="1543050"/>
            <a:ext cx="1912695" cy="46005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03" name="Rectangle 123"/>
          <p:cNvSpPr>
            <a:spLocks noChangeArrowheads="1"/>
          </p:cNvSpPr>
          <p:nvPr/>
        </p:nvSpPr>
        <p:spPr bwMode="auto">
          <a:xfrm>
            <a:off x="152400" y="4933950"/>
            <a:ext cx="159516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04" name="Line 124"/>
          <p:cNvSpPr>
            <a:spLocks noChangeShapeType="1"/>
          </p:cNvSpPr>
          <p:nvPr/>
        </p:nvSpPr>
        <p:spPr bwMode="auto">
          <a:xfrm>
            <a:off x="1815391" y="2971800"/>
            <a:ext cx="1912695" cy="12287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06" name="Rectangle 126"/>
          <p:cNvSpPr>
            <a:spLocks noChangeArrowheads="1"/>
          </p:cNvSpPr>
          <p:nvPr/>
        </p:nvSpPr>
        <p:spPr bwMode="auto">
          <a:xfrm>
            <a:off x="152401" y="4362450"/>
            <a:ext cx="15951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07" name="Line 127"/>
          <p:cNvSpPr>
            <a:spLocks noChangeShapeType="1"/>
          </p:cNvSpPr>
          <p:nvPr/>
        </p:nvSpPr>
        <p:spPr bwMode="auto">
          <a:xfrm flipV="1">
            <a:off x="1815391" y="1819275"/>
            <a:ext cx="1912695" cy="4124325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09" name="Rectangle 129"/>
          <p:cNvSpPr>
            <a:spLocks noChangeArrowheads="1"/>
          </p:cNvSpPr>
          <p:nvPr/>
        </p:nvSpPr>
        <p:spPr bwMode="auto">
          <a:xfrm>
            <a:off x="152399" y="3790950"/>
            <a:ext cx="15951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10" name="Line 130"/>
          <p:cNvSpPr>
            <a:spLocks noChangeShapeType="1"/>
          </p:cNvSpPr>
          <p:nvPr/>
        </p:nvSpPr>
        <p:spPr bwMode="auto">
          <a:xfrm flipV="1">
            <a:off x="1815391" y="1543050"/>
            <a:ext cx="1912695" cy="4600575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12" name="Rectangle 132"/>
          <p:cNvSpPr>
            <a:spLocks noChangeArrowheads="1"/>
          </p:cNvSpPr>
          <p:nvPr/>
        </p:nvSpPr>
        <p:spPr bwMode="auto">
          <a:xfrm>
            <a:off x="152400" y="3209924"/>
            <a:ext cx="15951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13" name="Line 133"/>
          <p:cNvSpPr>
            <a:spLocks noChangeShapeType="1"/>
          </p:cNvSpPr>
          <p:nvPr/>
        </p:nvSpPr>
        <p:spPr bwMode="auto">
          <a:xfrm flipV="1">
            <a:off x="1815391" y="1609725"/>
            <a:ext cx="1912695" cy="1962150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15" name="Rectangle 135"/>
          <p:cNvSpPr>
            <a:spLocks noChangeArrowheads="1"/>
          </p:cNvSpPr>
          <p:nvPr/>
        </p:nvSpPr>
        <p:spPr bwMode="auto">
          <a:xfrm>
            <a:off x="152400" y="2638424"/>
            <a:ext cx="15951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16" name="Line 136"/>
          <p:cNvSpPr>
            <a:spLocks noChangeShapeType="1"/>
          </p:cNvSpPr>
          <p:nvPr/>
        </p:nvSpPr>
        <p:spPr bwMode="auto">
          <a:xfrm flipV="1">
            <a:off x="1815391" y="3810000"/>
            <a:ext cx="1912695" cy="25717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18" name="Rectangle 138"/>
          <p:cNvSpPr>
            <a:spLocks noChangeArrowheads="1"/>
          </p:cNvSpPr>
          <p:nvPr/>
        </p:nvSpPr>
        <p:spPr bwMode="auto">
          <a:xfrm>
            <a:off x="157435" y="2066924"/>
            <a:ext cx="1518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219" name="Line 139"/>
          <p:cNvSpPr>
            <a:spLocks noChangeShapeType="1"/>
          </p:cNvSpPr>
          <p:nvPr/>
        </p:nvSpPr>
        <p:spPr bwMode="auto">
          <a:xfrm>
            <a:off x="1815391" y="1257300"/>
            <a:ext cx="1131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20" name="Line 140"/>
          <p:cNvSpPr>
            <a:spLocks noChangeShapeType="1"/>
          </p:cNvSpPr>
          <p:nvPr/>
        </p:nvSpPr>
        <p:spPr bwMode="auto">
          <a:xfrm>
            <a:off x="3741652" y="1257300"/>
            <a:ext cx="1131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21" name="Line 141"/>
          <p:cNvSpPr>
            <a:spLocks noChangeShapeType="1"/>
          </p:cNvSpPr>
          <p:nvPr/>
        </p:nvSpPr>
        <p:spPr bwMode="auto">
          <a:xfrm>
            <a:off x="239565" y="931863"/>
            <a:ext cx="1131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6"/>
          <p:cNvSpPr>
            <a:spLocks noChangeArrowheads="1"/>
          </p:cNvSpPr>
          <p:nvPr/>
        </p:nvSpPr>
        <p:spPr bwMode="auto">
          <a:xfrm>
            <a:off x="4543052" y="6429375"/>
            <a:ext cx="318783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.43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4" name="Rectangle 8"/>
          <p:cNvSpPr>
            <a:spLocks noChangeArrowheads="1"/>
          </p:cNvSpPr>
          <p:nvPr/>
        </p:nvSpPr>
        <p:spPr bwMode="auto">
          <a:xfrm>
            <a:off x="5553661" y="942975"/>
            <a:ext cx="223826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3 - 5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Rectangle 11"/>
          <p:cNvSpPr>
            <a:spLocks noChangeArrowheads="1"/>
          </p:cNvSpPr>
          <p:nvPr/>
        </p:nvSpPr>
        <p:spPr bwMode="auto">
          <a:xfrm>
            <a:off x="5733400" y="1295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3.67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6" name="Rectangle 12"/>
          <p:cNvSpPr>
            <a:spLocks noChangeArrowheads="1"/>
          </p:cNvSpPr>
          <p:nvPr/>
        </p:nvSpPr>
        <p:spPr bwMode="auto">
          <a:xfrm>
            <a:off x="5733400" y="6248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7" name="Line 13"/>
          <p:cNvSpPr>
            <a:spLocks noChangeShapeType="1"/>
          </p:cNvSpPr>
          <p:nvPr/>
        </p:nvSpPr>
        <p:spPr bwMode="auto">
          <a:xfrm>
            <a:off x="3739313" y="3171825"/>
            <a:ext cx="1912695" cy="24384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Line 16"/>
          <p:cNvSpPr>
            <a:spLocks noChangeShapeType="1"/>
          </p:cNvSpPr>
          <p:nvPr/>
        </p:nvSpPr>
        <p:spPr bwMode="auto">
          <a:xfrm>
            <a:off x="3739313" y="6143625"/>
            <a:ext cx="1912695" cy="1588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Line 19"/>
          <p:cNvSpPr>
            <a:spLocks noChangeShapeType="1"/>
          </p:cNvSpPr>
          <p:nvPr/>
        </p:nvSpPr>
        <p:spPr bwMode="auto">
          <a:xfrm flipV="1">
            <a:off x="3739313" y="1543050"/>
            <a:ext cx="1912695" cy="26574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Line 22"/>
          <p:cNvSpPr>
            <a:spLocks noChangeShapeType="1"/>
          </p:cNvSpPr>
          <p:nvPr/>
        </p:nvSpPr>
        <p:spPr bwMode="auto">
          <a:xfrm>
            <a:off x="3739313" y="1819275"/>
            <a:ext cx="1912695" cy="3190875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Line 25"/>
          <p:cNvSpPr>
            <a:spLocks noChangeShapeType="1"/>
          </p:cNvSpPr>
          <p:nvPr/>
        </p:nvSpPr>
        <p:spPr bwMode="auto">
          <a:xfrm>
            <a:off x="3739313" y="1543050"/>
            <a:ext cx="1912695" cy="14859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Line 28"/>
          <p:cNvSpPr>
            <a:spLocks noChangeShapeType="1"/>
          </p:cNvSpPr>
          <p:nvPr/>
        </p:nvSpPr>
        <p:spPr bwMode="auto">
          <a:xfrm>
            <a:off x="3739313" y="1609725"/>
            <a:ext cx="1912695" cy="209550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Line 31"/>
          <p:cNvSpPr>
            <a:spLocks noChangeShapeType="1"/>
          </p:cNvSpPr>
          <p:nvPr/>
        </p:nvSpPr>
        <p:spPr bwMode="auto">
          <a:xfrm>
            <a:off x="3739313" y="3810000"/>
            <a:ext cx="1912695" cy="147637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34"/>
          <p:cNvSpPr>
            <a:spLocks noChangeShapeType="1"/>
          </p:cNvSpPr>
          <p:nvPr/>
        </p:nvSpPr>
        <p:spPr bwMode="auto">
          <a:xfrm>
            <a:off x="3739313" y="1257300"/>
            <a:ext cx="1131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35"/>
          <p:cNvSpPr>
            <a:spLocks noChangeShapeType="1"/>
          </p:cNvSpPr>
          <p:nvPr/>
        </p:nvSpPr>
        <p:spPr bwMode="auto">
          <a:xfrm>
            <a:off x="5665574" y="1257300"/>
            <a:ext cx="1131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41"/>
          <p:cNvSpPr>
            <a:spLocks noChangeArrowheads="1"/>
          </p:cNvSpPr>
          <p:nvPr/>
        </p:nvSpPr>
        <p:spPr bwMode="auto">
          <a:xfrm>
            <a:off x="6495973" y="6429375"/>
            <a:ext cx="26452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8" name="Rectangle 43"/>
          <p:cNvSpPr>
            <a:spLocks noChangeArrowheads="1"/>
          </p:cNvSpPr>
          <p:nvPr/>
        </p:nvSpPr>
        <p:spPr bwMode="auto">
          <a:xfrm>
            <a:off x="7316668" y="942975"/>
            <a:ext cx="549391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More Than 5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9" name="Rectangle 46"/>
          <p:cNvSpPr>
            <a:spLocks noChangeArrowheads="1"/>
          </p:cNvSpPr>
          <p:nvPr/>
        </p:nvSpPr>
        <p:spPr bwMode="auto">
          <a:xfrm>
            <a:off x="7659190" y="1295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3.77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0" name="Rectangle 47"/>
          <p:cNvSpPr>
            <a:spLocks noChangeArrowheads="1"/>
          </p:cNvSpPr>
          <p:nvPr/>
        </p:nvSpPr>
        <p:spPr bwMode="auto">
          <a:xfrm>
            <a:off x="7659190" y="6248400"/>
            <a:ext cx="244174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1" name="Line 48"/>
          <p:cNvSpPr>
            <a:spLocks noChangeShapeType="1"/>
          </p:cNvSpPr>
          <p:nvPr/>
        </p:nvSpPr>
        <p:spPr bwMode="auto">
          <a:xfrm>
            <a:off x="5665103" y="5610225"/>
            <a:ext cx="1912695" cy="3714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49"/>
          <p:cNvSpPr>
            <a:spLocks noChangeArrowheads="1"/>
          </p:cNvSpPr>
          <p:nvPr/>
        </p:nvSpPr>
        <p:spPr bwMode="auto">
          <a:xfrm>
            <a:off x="7659191" y="5514974"/>
            <a:ext cx="11800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" name="Line 51"/>
          <p:cNvSpPr>
            <a:spLocks noChangeShapeType="1"/>
          </p:cNvSpPr>
          <p:nvPr/>
        </p:nvSpPr>
        <p:spPr bwMode="auto">
          <a:xfrm>
            <a:off x="5665103" y="6143625"/>
            <a:ext cx="1912695" cy="1588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52"/>
          <p:cNvSpPr>
            <a:spLocks noChangeArrowheads="1"/>
          </p:cNvSpPr>
          <p:nvPr/>
        </p:nvSpPr>
        <p:spPr bwMode="auto">
          <a:xfrm>
            <a:off x="7659191" y="4933950"/>
            <a:ext cx="11800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5" name="Line 54"/>
          <p:cNvSpPr>
            <a:spLocks noChangeShapeType="1"/>
          </p:cNvSpPr>
          <p:nvPr/>
        </p:nvSpPr>
        <p:spPr bwMode="auto">
          <a:xfrm>
            <a:off x="5665103" y="1543050"/>
            <a:ext cx="1912695" cy="19335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55"/>
          <p:cNvSpPr>
            <a:spLocks noChangeArrowheads="1"/>
          </p:cNvSpPr>
          <p:nvPr/>
        </p:nvSpPr>
        <p:spPr bwMode="auto">
          <a:xfrm>
            <a:off x="7659191" y="4362450"/>
            <a:ext cx="11038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7" name="Line 57"/>
          <p:cNvSpPr>
            <a:spLocks noChangeShapeType="1"/>
          </p:cNvSpPr>
          <p:nvPr/>
        </p:nvSpPr>
        <p:spPr bwMode="auto">
          <a:xfrm flipV="1">
            <a:off x="5665103" y="4667250"/>
            <a:ext cx="1912695" cy="342900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58"/>
          <p:cNvSpPr>
            <a:spLocks noChangeArrowheads="1"/>
          </p:cNvSpPr>
          <p:nvPr/>
        </p:nvSpPr>
        <p:spPr bwMode="auto">
          <a:xfrm>
            <a:off x="7659191" y="3790950"/>
            <a:ext cx="11038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9" name="Line 60"/>
          <p:cNvSpPr>
            <a:spLocks noChangeShapeType="1"/>
          </p:cNvSpPr>
          <p:nvPr/>
        </p:nvSpPr>
        <p:spPr bwMode="auto">
          <a:xfrm>
            <a:off x="5665103" y="3028950"/>
            <a:ext cx="1912695" cy="2314575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61"/>
          <p:cNvSpPr>
            <a:spLocks noChangeArrowheads="1"/>
          </p:cNvSpPr>
          <p:nvPr/>
        </p:nvSpPr>
        <p:spPr bwMode="auto">
          <a:xfrm>
            <a:off x="7659191" y="3103602"/>
            <a:ext cx="133241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1" name="Line 63"/>
          <p:cNvSpPr>
            <a:spLocks noChangeShapeType="1"/>
          </p:cNvSpPr>
          <p:nvPr/>
        </p:nvSpPr>
        <p:spPr bwMode="auto">
          <a:xfrm flipV="1">
            <a:off x="5665103" y="1543050"/>
            <a:ext cx="1912695" cy="276225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7659191" y="2638424"/>
            <a:ext cx="12562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3" name="Line 66"/>
          <p:cNvSpPr>
            <a:spLocks noChangeShapeType="1"/>
          </p:cNvSpPr>
          <p:nvPr/>
        </p:nvSpPr>
        <p:spPr bwMode="auto">
          <a:xfrm flipV="1">
            <a:off x="5665103" y="4876800"/>
            <a:ext cx="1912695" cy="40957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67"/>
          <p:cNvSpPr>
            <a:spLocks noChangeArrowheads="1"/>
          </p:cNvSpPr>
          <p:nvPr/>
        </p:nvSpPr>
        <p:spPr bwMode="auto">
          <a:xfrm>
            <a:off x="7659190" y="2066924"/>
            <a:ext cx="12562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5" name="Line 69"/>
          <p:cNvSpPr>
            <a:spLocks noChangeShapeType="1"/>
          </p:cNvSpPr>
          <p:nvPr/>
        </p:nvSpPr>
        <p:spPr bwMode="auto">
          <a:xfrm>
            <a:off x="5665103" y="1257300"/>
            <a:ext cx="1131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Line 70"/>
          <p:cNvSpPr>
            <a:spLocks noChangeShapeType="1"/>
          </p:cNvSpPr>
          <p:nvPr/>
        </p:nvSpPr>
        <p:spPr bwMode="auto">
          <a:xfrm>
            <a:off x="7591364" y="1257300"/>
            <a:ext cx="1131" cy="51720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Discipline</a:t>
            </a:r>
            <a:endParaRPr lang="en-US" dirty="0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206494" y="6531369"/>
            <a:ext cx="198518" cy="1742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.48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514600" y="955992"/>
            <a:ext cx="177400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Social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657600" y="955992"/>
            <a:ext cx="232309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Physical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V="1">
            <a:off x="2705974" y="3985668"/>
            <a:ext cx="1191111" cy="2255318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V="1">
            <a:off x="2705974" y="4014706"/>
            <a:ext cx="1191111" cy="2013331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2705974" y="1565799"/>
            <a:ext cx="1191111" cy="1984292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2705974" y="6153870"/>
            <a:ext cx="1191111" cy="87115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 flipV="1">
            <a:off x="2705974" y="1565799"/>
            <a:ext cx="1191111" cy="3145829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 flipV="1">
            <a:off x="2705974" y="1856183"/>
            <a:ext cx="1191111" cy="1122819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 flipV="1">
            <a:off x="2705974" y="3182271"/>
            <a:ext cx="1191111" cy="175198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2705974" y="1275415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3905533" y="1275415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1724644" y="944700"/>
            <a:ext cx="704" cy="1614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2025580" y="6529645"/>
            <a:ext cx="164728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19200" y="954267"/>
            <a:ext cx="304113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Biomedical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1143000" y="1295400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3.96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143000" y="6378969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3.56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11"/>
          <p:cNvSpPr>
            <a:spLocks noChangeArrowheads="1"/>
          </p:cNvSpPr>
          <p:nvPr/>
        </p:nvSpPr>
        <p:spPr bwMode="auto">
          <a:xfrm>
            <a:off x="2749961" y="1295400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3.77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2749961" y="6378969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3.44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1508164" y="6239261"/>
            <a:ext cx="1191111" cy="1614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397552" y="5604302"/>
            <a:ext cx="974048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 flipV="1">
            <a:off x="1508164" y="6026312"/>
            <a:ext cx="1191111" cy="135513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376261" y="5013854"/>
            <a:ext cx="99533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 flipV="1">
            <a:off x="1508164" y="1564074"/>
            <a:ext cx="1191111" cy="33587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540988" y="4433085"/>
            <a:ext cx="83061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1508164" y="3393495"/>
            <a:ext cx="1191111" cy="2758650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24"/>
          <p:cNvSpPr>
            <a:spLocks noChangeArrowheads="1"/>
          </p:cNvSpPr>
          <p:nvPr/>
        </p:nvSpPr>
        <p:spPr bwMode="auto">
          <a:xfrm>
            <a:off x="338247" y="3852317"/>
            <a:ext cx="1033353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1512674" y="4709904"/>
            <a:ext cx="1191111" cy="619486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363590" y="3261869"/>
            <a:ext cx="10080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Line 28"/>
          <p:cNvSpPr>
            <a:spLocks noChangeShapeType="1"/>
          </p:cNvSpPr>
          <p:nvPr/>
        </p:nvSpPr>
        <p:spPr bwMode="auto">
          <a:xfrm>
            <a:off x="1508164" y="1564074"/>
            <a:ext cx="1191111" cy="1413203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30"/>
          <p:cNvSpPr>
            <a:spLocks noChangeArrowheads="1"/>
          </p:cNvSpPr>
          <p:nvPr/>
        </p:nvSpPr>
        <p:spPr bwMode="auto">
          <a:xfrm>
            <a:off x="186825" y="2485768"/>
            <a:ext cx="1184775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Line 31"/>
          <p:cNvSpPr>
            <a:spLocks noChangeShapeType="1"/>
          </p:cNvSpPr>
          <p:nvPr/>
        </p:nvSpPr>
        <p:spPr bwMode="auto">
          <a:xfrm flipV="1">
            <a:off x="1512674" y="4932532"/>
            <a:ext cx="1191111" cy="445256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33"/>
          <p:cNvSpPr>
            <a:spLocks noChangeArrowheads="1"/>
          </p:cNvSpPr>
          <p:nvPr/>
        </p:nvSpPr>
        <p:spPr bwMode="auto">
          <a:xfrm>
            <a:off x="203085" y="1905000"/>
            <a:ext cx="116851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Line 34"/>
          <p:cNvSpPr>
            <a:spLocks noChangeShapeType="1"/>
          </p:cNvSpPr>
          <p:nvPr/>
        </p:nvSpPr>
        <p:spPr bwMode="auto">
          <a:xfrm>
            <a:off x="1508164" y="1273690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35"/>
          <p:cNvSpPr>
            <a:spLocks noChangeShapeType="1"/>
          </p:cNvSpPr>
          <p:nvPr/>
        </p:nvSpPr>
        <p:spPr bwMode="auto">
          <a:xfrm>
            <a:off x="2707723" y="1273690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>
            <a:off x="526835" y="942975"/>
            <a:ext cx="704" cy="1614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4421781" y="6528364"/>
            <a:ext cx="164728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800600" y="952987"/>
            <a:ext cx="316785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Humanities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tangle 9"/>
          <p:cNvSpPr>
            <a:spLocks noChangeArrowheads="1"/>
          </p:cNvSpPr>
          <p:nvPr/>
        </p:nvSpPr>
        <p:spPr bwMode="auto">
          <a:xfrm>
            <a:off x="3962743" y="1295400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3.67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3962400" y="6377688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3.23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Line 13"/>
          <p:cNvSpPr>
            <a:spLocks noChangeShapeType="1"/>
          </p:cNvSpPr>
          <p:nvPr/>
        </p:nvSpPr>
        <p:spPr bwMode="auto">
          <a:xfrm>
            <a:off x="3904366" y="3982663"/>
            <a:ext cx="1191111" cy="45493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>
            <a:off x="3904366" y="4011701"/>
            <a:ext cx="1191111" cy="1306729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19"/>
          <p:cNvSpPr>
            <a:spLocks noChangeShapeType="1"/>
          </p:cNvSpPr>
          <p:nvPr/>
        </p:nvSpPr>
        <p:spPr bwMode="auto">
          <a:xfrm flipV="1">
            <a:off x="3904366" y="1562794"/>
            <a:ext cx="1191111" cy="1984292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3904366" y="4185932"/>
            <a:ext cx="1191111" cy="2052049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>
            <a:off x="3904366" y="1562794"/>
            <a:ext cx="1191111" cy="1219614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28"/>
          <p:cNvSpPr>
            <a:spLocks noChangeShapeType="1"/>
          </p:cNvSpPr>
          <p:nvPr/>
        </p:nvSpPr>
        <p:spPr bwMode="auto">
          <a:xfrm>
            <a:off x="3904366" y="1853178"/>
            <a:ext cx="1191111" cy="2119805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31"/>
          <p:cNvSpPr>
            <a:spLocks noChangeShapeType="1"/>
          </p:cNvSpPr>
          <p:nvPr/>
        </p:nvSpPr>
        <p:spPr bwMode="auto">
          <a:xfrm>
            <a:off x="3904366" y="3179266"/>
            <a:ext cx="1191111" cy="3058714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34"/>
          <p:cNvSpPr>
            <a:spLocks noChangeShapeType="1"/>
          </p:cNvSpPr>
          <p:nvPr/>
        </p:nvSpPr>
        <p:spPr bwMode="auto">
          <a:xfrm>
            <a:off x="3904366" y="1272410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Line 35"/>
          <p:cNvSpPr>
            <a:spLocks noChangeShapeType="1"/>
          </p:cNvSpPr>
          <p:nvPr/>
        </p:nvSpPr>
        <p:spPr bwMode="auto">
          <a:xfrm>
            <a:off x="5103925" y="1272410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41"/>
          <p:cNvSpPr>
            <a:spLocks noChangeArrowheads="1"/>
          </p:cNvSpPr>
          <p:nvPr/>
        </p:nvSpPr>
        <p:spPr bwMode="auto">
          <a:xfrm>
            <a:off x="5603499" y="6528364"/>
            <a:ext cx="198518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.74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43"/>
          <p:cNvSpPr>
            <a:spLocks noChangeArrowheads="1"/>
          </p:cNvSpPr>
          <p:nvPr/>
        </p:nvSpPr>
        <p:spPr bwMode="auto">
          <a:xfrm>
            <a:off x="5791200" y="952987"/>
            <a:ext cx="489961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Engineering/Math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Rectangle 44"/>
          <p:cNvSpPr>
            <a:spLocks noChangeArrowheads="1"/>
          </p:cNvSpPr>
          <p:nvPr/>
        </p:nvSpPr>
        <p:spPr bwMode="auto">
          <a:xfrm>
            <a:off x="5181943" y="1295400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4.47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45"/>
          <p:cNvSpPr>
            <a:spLocks noChangeArrowheads="1"/>
          </p:cNvSpPr>
          <p:nvPr/>
        </p:nvSpPr>
        <p:spPr bwMode="auto">
          <a:xfrm>
            <a:off x="5161013" y="6377688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3.59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0" name="Rectangle 46"/>
          <p:cNvSpPr>
            <a:spLocks noChangeArrowheads="1"/>
          </p:cNvSpPr>
          <p:nvPr/>
        </p:nvSpPr>
        <p:spPr bwMode="auto">
          <a:xfrm>
            <a:off x="6344776" y="1295400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3.95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47"/>
          <p:cNvSpPr>
            <a:spLocks noChangeArrowheads="1"/>
          </p:cNvSpPr>
          <p:nvPr/>
        </p:nvSpPr>
        <p:spPr bwMode="auto">
          <a:xfrm>
            <a:off x="6344776" y="6377688"/>
            <a:ext cx="122490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2.9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Line 48"/>
          <p:cNvSpPr>
            <a:spLocks noChangeShapeType="1"/>
          </p:cNvSpPr>
          <p:nvPr/>
        </p:nvSpPr>
        <p:spPr bwMode="auto">
          <a:xfrm flipV="1">
            <a:off x="5102979" y="3953624"/>
            <a:ext cx="1191111" cy="483974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Line 51"/>
          <p:cNvSpPr>
            <a:spLocks noChangeShapeType="1"/>
          </p:cNvSpPr>
          <p:nvPr/>
        </p:nvSpPr>
        <p:spPr bwMode="auto">
          <a:xfrm>
            <a:off x="5102979" y="5318430"/>
            <a:ext cx="1191111" cy="919550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Line 54"/>
          <p:cNvSpPr>
            <a:spLocks noChangeShapeType="1"/>
          </p:cNvSpPr>
          <p:nvPr/>
        </p:nvSpPr>
        <p:spPr bwMode="auto">
          <a:xfrm>
            <a:off x="5102979" y="1562794"/>
            <a:ext cx="1191111" cy="1614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57"/>
          <p:cNvSpPr>
            <a:spLocks noChangeShapeType="1"/>
          </p:cNvSpPr>
          <p:nvPr/>
        </p:nvSpPr>
        <p:spPr bwMode="auto">
          <a:xfrm>
            <a:off x="5102979" y="4185932"/>
            <a:ext cx="1191111" cy="251666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60"/>
          <p:cNvSpPr>
            <a:spLocks noChangeShapeType="1"/>
          </p:cNvSpPr>
          <p:nvPr/>
        </p:nvSpPr>
        <p:spPr bwMode="auto">
          <a:xfrm>
            <a:off x="5102979" y="2782408"/>
            <a:ext cx="1191111" cy="958268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63"/>
          <p:cNvSpPr>
            <a:spLocks noChangeShapeType="1"/>
          </p:cNvSpPr>
          <p:nvPr/>
        </p:nvSpPr>
        <p:spPr bwMode="auto">
          <a:xfrm flipV="1">
            <a:off x="5102979" y="3188946"/>
            <a:ext cx="1191111" cy="784037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66"/>
          <p:cNvSpPr>
            <a:spLocks noChangeShapeType="1"/>
          </p:cNvSpPr>
          <p:nvPr/>
        </p:nvSpPr>
        <p:spPr bwMode="auto">
          <a:xfrm flipV="1">
            <a:off x="5102979" y="4098816"/>
            <a:ext cx="1191111" cy="2139164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69"/>
          <p:cNvSpPr>
            <a:spLocks noChangeShapeType="1"/>
          </p:cNvSpPr>
          <p:nvPr/>
        </p:nvSpPr>
        <p:spPr bwMode="auto">
          <a:xfrm>
            <a:off x="5102979" y="1272410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70"/>
          <p:cNvSpPr>
            <a:spLocks noChangeShapeType="1"/>
          </p:cNvSpPr>
          <p:nvPr/>
        </p:nvSpPr>
        <p:spPr bwMode="auto">
          <a:xfrm>
            <a:off x="6302538" y="1272410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76"/>
          <p:cNvSpPr>
            <a:spLocks noChangeArrowheads="1"/>
          </p:cNvSpPr>
          <p:nvPr/>
        </p:nvSpPr>
        <p:spPr bwMode="auto">
          <a:xfrm>
            <a:off x="6794538" y="6523358"/>
            <a:ext cx="219638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 = -.46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4" name="Rectangle 78"/>
          <p:cNvSpPr>
            <a:spLocks noChangeArrowheads="1"/>
          </p:cNvSpPr>
          <p:nvPr/>
        </p:nvSpPr>
        <p:spPr bwMode="auto">
          <a:xfrm>
            <a:off x="7010400" y="947981"/>
            <a:ext cx="64201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Business Administration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Rectangle 81"/>
          <p:cNvSpPr>
            <a:spLocks noChangeArrowheads="1"/>
          </p:cNvSpPr>
          <p:nvPr/>
        </p:nvSpPr>
        <p:spPr bwMode="auto">
          <a:xfrm>
            <a:off x="7546374" y="1295400"/>
            <a:ext cx="122490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3.5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7546374" y="6372682"/>
            <a:ext cx="152057" cy="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2.64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Line 83"/>
          <p:cNvSpPr>
            <a:spLocks noChangeShapeType="1"/>
          </p:cNvSpPr>
          <p:nvPr/>
        </p:nvSpPr>
        <p:spPr bwMode="auto">
          <a:xfrm flipV="1">
            <a:off x="6304577" y="2845158"/>
            <a:ext cx="1191111" cy="110346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84"/>
          <p:cNvSpPr>
            <a:spLocks noChangeArrowheads="1"/>
          </p:cNvSpPr>
          <p:nvPr/>
        </p:nvSpPr>
        <p:spPr bwMode="auto">
          <a:xfrm>
            <a:off x="7620000" y="5594129"/>
            <a:ext cx="990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</a:rPr>
              <a:t>Definitions &amp; Models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9" name="Line 86"/>
          <p:cNvSpPr>
            <a:spLocks noChangeShapeType="1"/>
          </p:cNvSpPr>
          <p:nvPr/>
        </p:nvSpPr>
        <p:spPr bwMode="auto">
          <a:xfrm flipV="1">
            <a:off x="6304577" y="3416247"/>
            <a:ext cx="1191111" cy="2816727"/>
          </a:xfrm>
          <a:prstGeom prst="line">
            <a:avLst/>
          </a:prstGeom>
          <a:noFill/>
          <a:ln w="38100">
            <a:solidFill>
              <a:srgbClr val="800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87"/>
          <p:cNvSpPr>
            <a:spLocks noChangeArrowheads="1"/>
          </p:cNvSpPr>
          <p:nvPr/>
        </p:nvSpPr>
        <p:spPr bwMode="auto">
          <a:xfrm>
            <a:off x="7620000" y="5003681"/>
            <a:ext cx="990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ahoma" pitchFamily="34" charset="0"/>
              </a:rPr>
              <a:t>Disciplinary Dynamics &amp;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" name="Line 89"/>
          <p:cNvSpPr>
            <a:spLocks noChangeShapeType="1"/>
          </p:cNvSpPr>
          <p:nvPr/>
        </p:nvSpPr>
        <p:spPr bwMode="auto">
          <a:xfrm>
            <a:off x="6304577" y="1557788"/>
            <a:ext cx="1191111" cy="4675186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0"/>
          <p:cNvSpPr>
            <a:spLocks noChangeArrowheads="1"/>
          </p:cNvSpPr>
          <p:nvPr/>
        </p:nvSpPr>
        <p:spPr bwMode="auto">
          <a:xfrm>
            <a:off x="7620000" y="4422912"/>
            <a:ext cx="990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ahoma" pitchFamily="34" charset="0"/>
              </a:rPr>
              <a:t>Characteristics &amp; Dynamics of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" name="Line 92"/>
          <p:cNvSpPr>
            <a:spLocks noChangeShapeType="1"/>
          </p:cNvSpPr>
          <p:nvPr/>
        </p:nvSpPr>
        <p:spPr bwMode="auto">
          <a:xfrm flipV="1">
            <a:off x="6304577" y="2787081"/>
            <a:ext cx="1191111" cy="1645511"/>
          </a:xfrm>
          <a:prstGeom prst="line">
            <a:avLst/>
          </a:prstGeom>
          <a:noFill/>
          <a:ln w="38100">
            <a:solidFill>
              <a:srgbClr val="00808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93"/>
          <p:cNvSpPr>
            <a:spLocks noChangeArrowheads="1"/>
          </p:cNvSpPr>
          <p:nvPr/>
        </p:nvSpPr>
        <p:spPr bwMode="auto">
          <a:xfrm>
            <a:off x="7620000" y="3842144"/>
            <a:ext cx="990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ahoma" pitchFamily="34" charset="0"/>
              </a:rPr>
              <a:t>Structure &amp; Context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" name="Line 95"/>
          <p:cNvSpPr>
            <a:spLocks noChangeShapeType="1"/>
          </p:cNvSpPr>
          <p:nvPr/>
        </p:nvSpPr>
        <p:spPr bwMode="auto">
          <a:xfrm>
            <a:off x="6304577" y="3735670"/>
            <a:ext cx="1191111" cy="861473"/>
          </a:xfrm>
          <a:prstGeom prst="line">
            <a:avLst/>
          </a:prstGeom>
          <a:noFill/>
          <a:ln w="3810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96"/>
          <p:cNvSpPr>
            <a:spLocks noChangeArrowheads="1"/>
          </p:cNvSpPr>
          <p:nvPr/>
        </p:nvSpPr>
        <p:spPr bwMode="auto">
          <a:xfrm>
            <a:off x="7620000" y="3251696"/>
            <a:ext cx="10668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</a:rPr>
              <a:t>Management &amp; Organization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Line 98"/>
          <p:cNvSpPr>
            <a:spLocks noChangeShapeType="1"/>
          </p:cNvSpPr>
          <p:nvPr/>
        </p:nvSpPr>
        <p:spPr bwMode="auto">
          <a:xfrm flipV="1">
            <a:off x="6304577" y="1557788"/>
            <a:ext cx="1191111" cy="1626152"/>
          </a:xfrm>
          <a:prstGeom prst="line">
            <a:avLst/>
          </a:prstGeom>
          <a:noFill/>
          <a:ln w="38100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99"/>
          <p:cNvSpPr>
            <a:spLocks noChangeArrowheads="1"/>
          </p:cNvSpPr>
          <p:nvPr/>
        </p:nvSpPr>
        <p:spPr bwMode="auto">
          <a:xfrm>
            <a:off x="7620000" y="2438400"/>
            <a:ext cx="1045390" cy="28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ahoma" pitchFamily="34" charset="0"/>
              </a:rPr>
              <a:t>Institutional Support &amp; Professional Development for Teams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 flipV="1">
            <a:off x="6304577" y="3271055"/>
            <a:ext cx="1191111" cy="822755"/>
          </a:xfrm>
          <a:prstGeom prst="line">
            <a:avLst/>
          </a:prstGeom>
          <a:noFill/>
          <a:ln w="381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02"/>
          <p:cNvSpPr>
            <a:spLocks noChangeArrowheads="1"/>
          </p:cNvSpPr>
          <p:nvPr/>
        </p:nvSpPr>
        <p:spPr bwMode="auto">
          <a:xfrm>
            <a:off x="7620000" y="1905000"/>
            <a:ext cx="1143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ahoma" pitchFamily="34" charset="0"/>
              </a:rPr>
              <a:t>Measurement &amp; Evaluation of Team Science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" name="Line 104"/>
          <p:cNvSpPr>
            <a:spLocks noChangeShapeType="1"/>
          </p:cNvSpPr>
          <p:nvPr/>
        </p:nvSpPr>
        <p:spPr bwMode="auto">
          <a:xfrm>
            <a:off x="6304577" y="1267404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5"/>
          <p:cNvSpPr>
            <a:spLocks noChangeShapeType="1"/>
          </p:cNvSpPr>
          <p:nvPr/>
        </p:nvSpPr>
        <p:spPr bwMode="auto">
          <a:xfrm>
            <a:off x="7504136" y="1267404"/>
            <a:ext cx="704" cy="5255955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95600"/>
            <a:ext cx="6858000" cy="639762"/>
          </a:xfrm>
        </p:spPr>
        <p:txBody>
          <a:bodyPr/>
          <a:lstStyle/>
          <a:p>
            <a:pPr algn="ctr"/>
            <a:r>
              <a:rPr lang="en-US" dirty="0" smtClean="0"/>
              <a:t>Using the Maps:</a:t>
            </a:r>
            <a:br>
              <a:rPr lang="en-US" dirty="0" smtClean="0"/>
            </a:br>
            <a:r>
              <a:rPr lang="en-US" dirty="0" smtClean="0"/>
              <a:t>The Science of Team Science</a:t>
            </a:r>
            <a:br>
              <a:rPr lang="en-US" dirty="0" smtClean="0"/>
            </a:br>
            <a:r>
              <a:rPr lang="en-US" dirty="0" smtClean="0"/>
              <a:t>Conference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</a:t>
            </a:r>
            <a:endParaRPr lang="en-US" u="sng" dirty="0"/>
          </a:p>
        </p:txBody>
      </p:sp>
      <p:grpSp>
        <p:nvGrpSpPr>
          <p:cNvPr id="53" name="Group 52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28" name="Freeform 27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0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31" name="Freeform 30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34" name="Freeform 33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37" name="Freeform 36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9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2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2" name="Freeform 31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4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5" name="Freeform 54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5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3" name="Freeform 52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1" name="Freeform 50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- Panel </a:t>
            </a:r>
            <a:r>
              <a:rPr lang="en-US" u="sng" dirty="0" smtClean="0">
                <a:solidFill>
                  <a:srgbClr val="FFC000"/>
                </a:solidFill>
              </a:rPr>
              <a:t>X1</a:t>
            </a:r>
            <a:endParaRPr lang="en-US" u="sng" dirty="0">
              <a:solidFill>
                <a:srgbClr val="FFC000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990600" y="1295400"/>
            <a:ext cx="2164596" cy="1397431"/>
          </a:xfrm>
          <a:custGeom>
            <a:avLst/>
            <a:gdLst>
              <a:gd name="connsiteX0" fmla="*/ 205352 w 2384155"/>
              <a:gd name="connsiteY0" fmla="*/ 423620 h 1489129"/>
              <a:gd name="connsiteX1" fmla="*/ 228600 w 2384155"/>
              <a:gd name="connsiteY1" fmla="*/ 1322522 h 1489129"/>
              <a:gd name="connsiteX2" fmla="*/ 1576952 w 2384155"/>
              <a:gd name="connsiteY2" fmla="*/ 1423261 h 1489129"/>
              <a:gd name="connsiteX3" fmla="*/ 2336369 w 2384155"/>
              <a:gd name="connsiteY3" fmla="*/ 1012556 h 1489129"/>
              <a:gd name="connsiteX4" fmla="*/ 1863671 w 2384155"/>
              <a:gd name="connsiteY4" fmla="*/ 152400 h 1489129"/>
              <a:gd name="connsiteX5" fmla="*/ 933773 w 2384155"/>
              <a:gd name="connsiteY5" fmla="*/ 98156 h 1489129"/>
              <a:gd name="connsiteX6" fmla="*/ 205352 w 2384155"/>
              <a:gd name="connsiteY6" fmla="*/ 423620 h 1489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84155" h="1489129">
                <a:moveTo>
                  <a:pt x="205352" y="423620"/>
                </a:moveTo>
                <a:cubicBezTo>
                  <a:pt x="87823" y="627681"/>
                  <a:pt x="0" y="1155915"/>
                  <a:pt x="228600" y="1322522"/>
                </a:cubicBezTo>
                <a:cubicBezTo>
                  <a:pt x="457200" y="1489129"/>
                  <a:pt x="1225657" y="1474922"/>
                  <a:pt x="1576952" y="1423261"/>
                </a:cubicBezTo>
                <a:cubicBezTo>
                  <a:pt x="1928247" y="1371600"/>
                  <a:pt x="2288583" y="1224366"/>
                  <a:pt x="2336369" y="1012556"/>
                </a:cubicBezTo>
                <a:cubicBezTo>
                  <a:pt x="2384155" y="800746"/>
                  <a:pt x="2097437" y="304800"/>
                  <a:pt x="1863671" y="152400"/>
                </a:cubicBezTo>
                <a:cubicBezTo>
                  <a:pt x="1629905" y="0"/>
                  <a:pt x="1211451" y="51661"/>
                  <a:pt x="933773" y="98156"/>
                </a:cubicBezTo>
                <a:cubicBezTo>
                  <a:pt x="656095" y="144651"/>
                  <a:pt x="322881" y="219559"/>
                  <a:pt x="205352" y="423620"/>
                </a:cubicBez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1" name="Freeform 30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4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5" name="Freeform 54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5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3" name="Freeform 52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1" name="Freeform 50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– Panel </a:t>
            </a:r>
            <a:r>
              <a:rPr lang="en-US" u="sng" dirty="0" smtClean="0">
                <a:solidFill>
                  <a:srgbClr val="FFC000"/>
                </a:solidFill>
              </a:rPr>
              <a:t>X2</a:t>
            </a:r>
            <a:endParaRPr lang="en-US" u="sng" dirty="0"/>
          </a:p>
        </p:txBody>
      </p:sp>
      <p:sp>
        <p:nvSpPr>
          <p:cNvPr id="29" name="Freeform 28"/>
          <p:cNvSpPr/>
          <p:nvPr/>
        </p:nvSpPr>
        <p:spPr>
          <a:xfrm>
            <a:off x="492071" y="2133600"/>
            <a:ext cx="8298051" cy="4343400"/>
          </a:xfrm>
          <a:custGeom>
            <a:avLst/>
            <a:gdLst>
              <a:gd name="connsiteX0" fmla="*/ 3576234 w 8298051"/>
              <a:gd name="connsiteY0" fmla="*/ 1347061 h 3846163"/>
              <a:gd name="connsiteX1" fmla="*/ 530817 w 8298051"/>
              <a:gd name="connsiteY1" fmla="*/ 1688024 h 3846163"/>
              <a:gd name="connsiteX2" fmla="*/ 391332 w 8298051"/>
              <a:gd name="connsiteY2" fmla="*/ 936356 h 3846163"/>
              <a:gd name="connsiteX3" fmla="*/ 2367366 w 8298051"/>
              <a:gd name="connsiteY3" fmla="*/ 378417 h 3846163"/>
              <a:gd name="connsiteX4" fmla="*/ 3955943 w 8298051"/>
              <a:gd name="connsiteY4" fmla="*/ 525651 h 3846163"/>
              <a:gd name="connsiteX5" fmla="*/ 7613543 w 8298051"/>
              <a:gd name="connsiteY5" fmla="*/ 223434 h 3846163"/>
              <a:gd name="connsiteX6" fmla="*/ 8062993 w 8298051"/>
              <a:gd name="connsiteY6" fmla="*/ 1866254 h 3846163"/>
              <a:gd name="connsiteX7" fmla="*/ 7691034 w 8298051"/>
              <a:gd name="connsiteY7" fmla="*/ 3137115 h 3846163"/>
              <a:gd name="connsiteX8" fmla="*/ 6017217 w 8298051"/>
              <a:gd name="connsiteY8" fmla="*/ 3788044 h 3846163"/>
              <a:gd name="connsiteX9" fmla="*/ 5164810 w 8298051"/>
              <a:gd name="connsiteY9" fmla="*/ 3485827 h 3846163"/>
              <a:gd name="connsiteX10" fmla="*/ 4374397 w 8298051"/>
              <a:gd name="connsiteY10" fmla="*/ 1850756 h 3846163"/>
              <a:gd name="connsiteX11" fmla="*/ 3576234 w 8298051"/>
              <a:gd name="connsiteY11" fmla="*/ 1347061 h 3846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98051" h="3846163">
                <a:moveTo>
                  <a:pt x="3576234" y="1347061"/>
                </a:moveTo>
                <a:cubicBezTo>
                  <a:pt x="2935637" y="1319939"/>
                  <a:pt x="1061634" y="1756475"/>
                  <a:pt x="530817" y="1688024"/>
                </a:cubicBezTo>
                <a:cubicBezTo>
                  <a:pt x="0" y="1619573"/>
                  <a:pt x="85241" y="1154624"/>
                  <a:pt x="391332" y="936356"/>
                </a:cubicBezTo>
                <a:cubicBezTo>
                  <a:pt x="697423" y="718088"/>
                  <a:pt x="1773264" y="446868"/>
                  <a:pt x="2367366" y="378417"/>
                </a:cubicBezTo>
                <a:cubicBezTo>
                  <a:pt x="2961468" y="309966"/>
                  <a:pt x="3081580" y="551481"/>
                  <a:pt x="3955943" y="525651"/>
                </a:cubicBezTo>
                <a:cubicBezTo>
                  <a:pt x="4830306" y="499821"/>
                  <a:pt x="6929035" y="0"/>
                  <a:pt x="7613543" y="223434"/>
                </a:cubicBezTo>
                <a:cubicBezTo>
                  <a:pt x="8298051" y="446868"/>
                  <a:pt x="8050078" y="1380641"/>
                  <a:pt x="8062993" y="1866254"/>
                </a:cubicBezTo>
                <a:cubicBezTo>
                  <a:pt x="8075908" y="2351867"/>
                  <a:pt x="8031997" y="2816817"/>
                  <a:pt x="7691034" y="3137115"/>
                </a:cubicBezTo>
                <a:cubicBezTo>
                  <a:pt x="7350071" y="3457413"/>
                  <a:pt x="6438254" y="3729925"/>
                  <a:pt x="6017217" y="3788044"/>
                </a:cubicBezTo>
                <a:cubicBezTo>
                  <a:pt x="5596180" y="3846163"/>
                  <a:pt x="5438613" y="3808708"/>
                  <a:pt x="5164810" y="3485827"/>
                </a:cubicBezTo>
                <a:cubicBezTo>
                  <a:pt x="4891007" y="3162946"/>
                  <a:pt x="4641743" y="2208509"/>
                  <a:pt x="4374397" y="1850756"/>
                </a:cubicBezTo>
                <a:cubicBezTo>
                  <a:pt x="4107051" y="1493004"/>
                  <a:pt x="4216831" y="1374183"/>
                  <a:pt x="3576234" y="1347061"/>
                </a:cubicBez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2" name="Freeform 31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4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5" name="Freeform 54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5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3" name="Freeform 52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1" name="Freeform 50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– Panel </a:t>
            </a:r>
            <a:r>
              <a:rPr lang="en-US" u="sng" dirty="0" smtClean="0">
                <a:solidFill>
                  <a:srgbClr val="FFC000"/>
                </a:solidFill>
              </a:rPr>
              <a:t>X3</a:t>
            </a:r>
            <a:endParaRPr lang="en-US" u="sng" dirty="0"/>
          </a:p>
        </p:txBody>
      </p:sp>
      <p:sp>
        <p:nvSpPr>
          <p:cNvPr id="30" name="Freeform 29"/>
          <p:cNvSpPr/>
          <p:nvPr/>
        </p:nvSpPr>
        <p:spPr>
          <a:xfrm>
            <a:off x="3124200" y="1066800"/>
            <a:ext cx="5398576" cy="3243020"/>
          </a:xfrm>
          <a:custGeom>
            <a:avLst/>
            <a:gdLst>
              <a:gd name="connsiteX0" fmla="*/ 27122 w 5496732"/>
              <a:gd name="connsiteY0" fmla="*/ 267346 h 3314054"/>
              <a:gd name="connsiteX1" fmla="*/ 321590 w 5496732"/>
              <a:gd name="connsiteY1" fmla="*/ 1375475 h 3314054"/>
              <a:gd name="connsiteX2" fmla="*/ 1685441 w 5496732"/>
              <a:gd name="connsiteY2" fmla="*/ 1724187 h 3314054"/>
              <a:gd name="connsiteX3" fmla="*/ 1987658 w 5496732"/>
              <a:gd name="connsiteY3" fmla="*/ 1972159 h 3314054"/>
              <a:gd name="connsiteX4" fmla="*/ 1716437 w 5496732"/>
              <a:gd name="connsiteY4" fmla="*/ 2708329 h 3314054"/>
              <a:gd name="connsiteX5" fmla="*/ 1770681 w 5496732"/>
              <a:gd name="connsiteY5" fmla="*/ 3057041 h 3314054"/>
              <a:gd name="connsiteX6" fmla="*/ 2375115 w 5496732"/>
              <a:gd name="connsiteY6" fmla="*/ 3312763 h 3314054"/>
              <a:gd name="connsiteX7" fmla="*/ 4994329 w 5496732"/>
              <a:gd name="connsiteY7" fmla="*/ 3064790 h 3314054"/>
              <a:gd name="connsiteX8" fmla="*/ 5389536 w 5496732"/>
              <a:gd name="connsiteY8" fmla="*/ 2227881 h 3314054"/>
              <a:gd name="connsiteX9" fmla="*/ 4870342 w 5496732"/>
              <a:gd name="connsiteY9" fmla="*/ 1646695 h 3314054"/>
              <a:gd name="connsiteX10" fmla="*/ 4025685 w 5496732"/>
              <a:gd name="connsiteY10" fmla="*/ 802037 h 3314054"/>
              <a:gd name="connsiteX11" fmla="*/ 3235271 w 5496732"/>
              <a:gd name="connsiteY11" fmla="*/ 313841 h 3314054"/>
              <a:gd name="connsiteX12" fmla="*/ 2592092 w 5496732"/>
              <a:gd name="connsiteY12" fmla="*/ 151109 h 3314054"/>
              <a:gd name="connsiteX13" fmla="*/ 848532 w 5496732"/>
              <a:gd name="connsiteY13" fmla="*/ 81366 h 3314054"/>
              <a:gd name="connsiteX14" fmla="*/ 158858 w 5496732"/>
              <a:gd name="connsiteY14" fmla="*/ 34871 h 3314054"/>
              <a:gd name="connsiteX15" fmla="*/ 27122 w 5496732"/>
              <a:gd name="connsiteY15" fmla="*/ 267346 h 3314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6732" h="3314054">
                <a:moveTo>
                  <a:pt x="27122" y="267346"/>
                </a:moveTo>
                <a:cubicBezTo>
                  <a:pt x="54244" y="490780"/>
                  <a:pt x="45204" y="1132668"/>
                  <a:pt x="321590" y="1375475"/>
                </a:cubicBezTo>
                <a:cubicBezTo>
                  <a:pt x="597976" y="1618282"/>
                  <a:pt x="1407763" y="1624740"/>
                  <a:pt x="1685441" y="1724187"/>
                </a:cubicBezTo>
                <a:cubicBezTo>
                  <a:pt x="1963119" y="1823634"/>
                  <a:pt x="1982492" y="1808135"/>
                  <a:pt x="1987658" y="1972159"/>
                </a:cubicBezTo>
                <a:cubicBezTo>
                  <a:pt x="1992824" y="2136183"/>
                  <a:pt x="1752600" y="2527515"/>
                  <a:pt x="1716437" y="2708329"/>
                </a:cubicBezTo>
                <a:cubicBezTo>
                  <a:pt x="1680274" y="2889143"/>
                  <a:pt x="1660901" y="2956302"/>
                  <a:pt x="1770681" y="3057041"/>
                </a:cubicBezTo>
                <a:cubicBezTo>
                  <a:pt x="1880461" y="3157780"/>
                  <a:pt x="1837840" y="3311472"/>
                  <a:pt x="2375115" y="3312763"/>
                </a:cubicBezTo>
                <a:cubicBezTo>
                  <a:pt x="2912390" y="3314054"/>
                  <a:pt x="4491926" y="3245604"/>
                  <a:pt x="4994329" y="3064790"/>
                </a:cubicBezTo>
                <a:cubicBezTo>
                  <a:pt x="5496732" y="2883976"/>
                  <a:pt x="5410200" y="2464230"/>
                  <a:pt x="5389536" y="2227881"/>
                </a:cubicBezTo>
                <a:cubicBezTo>
                  <a:pt x="5368872" y="1991532"/>
                  <a:pt x="5097650" y="1884336"/>
                  <a:pt x="4870342" y="1646695"/>
                </a:cubicBezTo>
                <a:cubicBezTo>
                  <a:pt x="4643034" y="1409054"/>
                  <a:pt x="4298197" y="1024179"/>
                  <a:pt x="4025685" y="802037"/>
                </a:cubicBezTo>
                <a:cubicBezTo>
                  <a:pt x="3753173" y="579895"/>
                  <a:pt x="3474203" y="422329"/>
                  <a:pt x="3235271" y="313841"/>
                </a:cubicBezTo>
                <a:cubicBezTo>
                  <a:pt x="2996339" y="205353"/>
                  <a:pt x="2989882" y="189855"/>
                  <a:pt x="2592092" y="151109"/>
                </a:cubicBezTo>
                <a:cubicBezTo>
                  <a:pt x="2194302" y="112363"/>
                  <a:pt x="1254071" y="100739"/>
                  <a:pt x="848532" y="81366"/>
                </a:cubicBezTo>
                <a:cubicBezTo>
                  <a:pt x="442993" y="61993"/>
                  <a:pt x="295760" y="0"/>
                  <a:pt x="158858" y="34871"/>
                </a:cubicBezTo>
                <a:cubicBezTo>
                  <a:pt x="21956" y="69742"/>
                  <a:pt x="0" y="43912"/>
                  <a:pt x="27122" y="267346"/>
                </a:cubicBez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Brainstorm Outcomes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898525" y="860425"/>
            <a:ext cx="7699375" cy="5756275"/>
            <a:chOff x="566" y="542"/>
            <a:chExt cx="4850" cy="362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783" y="2148"/>
              <a:ext cx="1307" cy="1110"/>
              <a:chOff x="3783" y="2148"/>
              <a:chExt cx="1307" cy="111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205" y="2918"/>
                <a:ext cx="417" cy="309"/>
                <a:chOff x="2486" y="2324"/>
                <a:chExt cx="568" cy="734"/>
              </a:xfrm>
            </p:grpSpPr>
            <p:sp>
              <p:nvSpPr>
                <p:cNvPr id="26419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896" y="2374"/>
                  <a:ext cx="158" cy="68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 eaLnBrk="0" hangingPunct="0">
                    <a:spcBef>
                      <a:spcPct val="0"/>
                    </a:spcBef>
                  </a:pPr>
                  <a:endParaRPr lang="en-US" sz="2400">
                    <a:latin typeface="Century Gothic" pitchFamily="34" charset="0"/>
                  </a:endParaRPr>
                </a:p>
              </p:txBody>
            </p:sp>
            <p:sp>
              <p:nvSpPr>
                <p:cNvPr id="26419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486" y="2324"/>
                  <a:ext cx="158" cy="549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endParaRPr lang="en-US" sz="18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264199" name="Oval 7"/>
              <p:cNvSpPr>
                <a:spLocks noChangeArrowheads="1"/>
              </p:cNvSpPr>
              <p:nvPr/>
            </p:nvSpPr>
            <p:spPr bwMode="auto">
              <a:xfrm>
                <a:off x="3783" y="2148"/>
                <a:ext cx="1307" cy="1110"/>
              </a:xfrm>
              <a:prstGeom prst="ellipse">
                <a:avLst/>
              </a:prstGeom>
              <a:gradFill rotWithShape="0">
                <a:gsLst>
                  <a:gs pos="0">
                    <a:srgbClr val="F1BC75">
                      <a:gamma/>
                      <a:shade val="46275"/>
                      <a:invGamma/>
                    </a:srgbClr>
                  </a:gs>
                  <a:gs pos="50000">
                    <a:srgbClr val="F1BC75"/>
                  </a:gs>
                  <a:gs pos="100000">
                    <a:srgbClr val="F1BC75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00" name="Oval 8"/>
              <p:cNvSpPr>
                <a:spLocks noChangeArrowheads="1"/>
              </p:cNvSpPr>
              <p:nvPr/>
            </p:nvSpPr>
            <p:spPr bwMode="auto">
              <a:xfrm>
                <a:off x="4017" y="2644"/>
                <a:ext cx="853" cy="541"/>
              </a:xfrm>
              <a:prstGeom prst="ellipse">
                <a:avLst/>
              </a:prstGeom>
              <a:gradFill rotWithShape="0">
                <a:gsLst>
                  <a:gs pos="0">
                    <a:srgbClr val="FFCC66">
                      <a:gamma/>
                      <a:shade val="46275"/>
                      <a:invGamma/>
                    </a:srgbClr>
                  </a:gs>
                  <a:gs pos="50000">
                    <a:srgbClr val="FFCC66"/>
                  </a:gs>
                  <a:gs pos="100000">
                    <a:srgbClr val="FFCC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01" name="Text Box 9"/>
              <p:cNvSpPr txBox="1">
                <a:spLocks noChangeArrowheads="1"/>
              </p:cNvSpPr>
              <p:nvPr/>
            </p:nvSpPr>
            <p:spPr bwMode="auto">
              <a:xfrm>
                <a:off x="4280" y="2784"/>
                <a:ext cx="396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 b="1" dirty="0" smtClean="0">
                    <a:latin typeface="Tahoma" pitchFamily="34" charset="0"/>
                  </a:rPr>
                  <a:t>95</a:t>
                </a:r>
                <a:endParaRPr lang="en-US" sz="2000" b="1" dirty="0">
                  <a:latin typeface="Tahoma" pitchFamily="34" charset="0"/>
                </a:endParaRPr>
              </a:p>
            </p:txBody>
          </p:sp>
          <p:sp>
            <p:nvSpPr>
              <p:cNvPr id="264202" name="Text Box 10"/>
              <p:cNvSpPr txBox="1">
                <a:spLocks noChangeArrowheads="1"/>
              </p:cNvSpPr>
              <p:nvPr/>
            </p:nvSpPr>
            <p:spPr bwMode="auto">
              <a:xfrm>
                <a:off x="4222" y="2303"/>
                <a:ext cx="526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 b="1" dirty="0" smtClean="0">
                    <a:latin typeface="Tahoma" pitchFamily="34" charset="0"/>
                  </a:rPr>
                  <a:t>240</a:t>
                </a:r>
                <a:endParaRPr lang="en-US" sz="2000" b="1" dirty="0">
                  <a:latin typeface="Tahoma" pitchFamily="34" charset="0"/>
                </a:endParaRPr>
              </a:p>
            </p:txBody>
          </p:sp>
        </p:grpSp>
        <p:sp>
          <p:nvSpPr>
            <p:cNvPr id="264203" name="Text Box 11"/>
            <p:cNvSpPr txBox="1">
              <a:spLocks noChangeArrowheads="1"/>
            </p:cNvSpPr>
            <p:nvPr/>
          </p:nvSpPr>
          <p:spPr bwMode="auto">
            <a:xfrm>
              <a:off x="2918" y="2389"/>
              <a:ext cx="11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endParaRPr lang="en-US" sz="2400">
                <a:latin typeface="Century Gothic" pitchFamily="34" charset="0"/>
              </a:endParaRPr>
            </a:p>
          </p:txBody>
        </p:sp>
        <p:pic>
          <p:nvPicPr>
            <p:cNvPr id="264204" name="Picture 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542"/>
              <a:ext cx="952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566" y="2016"/>
              <a:ext cx="2986" cy="2152"/>
            </a:xfrm>
            <a:prstGeom prst="rect">
              <a:avLst/>
            </a:prstGeom>
            <a:solidFill>
              <a:srgbClr val="EAEAEA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marL="469900" indent="-469900"/>
              <a:r>
                <a:rPr lang="en-US" dirty="0" smtClean="0"/>
                <a:t>89	using publication and </a:t>
              </a:r>
              <a:r>
                <a:rPr lang="en-US" dirty="0" err="1" smtClean="0"/>
                <a:t>bibliometric</a:t>
              </a:r>
              <a:r>
                <a:rPr lang="en-US" dirty="0" smtClean="0"/>
                <a:t> data (e.g., citation rates, impact factors) to assess team science</a:t>
              </a:r>
            </a:p>
            <a:p>
              <a:pPr marL="469900" indent="-469900"/>
              <a:r>
                <a:rPr lang="en-US" dirty="0" smtClean="0"/>
                <a:t>69	importance of developing multi-method strategies to assess processes and outcomes of team science</a:t>
              </a:r>
            </a:p>
            <a:p>
              <a:pPr marL="469900" indent="-469900"/>
              <a:r>
                <a:rPr lang="en-US" dirty="0" smtClean="0"/>
                <a:t>2	how to evaluate success of team science-based research centers</a:t>
              </a:r>
            </a:p>
            <a:p>
              <a:pPr marL="469900" indent="-469900"/>
              <a:r>
                <a:rPr lang="en-US" dirty="0" smtClean="0"/>
                <a:t>65	measuring effectiveness of team science on multiple levels: individual team, impact of research, effectiveness of team science funding programs, etc.</a:t>
              </a:r>
              <a:endParaRPr lang="en-US" dirty="0"/>
            </a:p>
          </p:txBody>
        </p:sp>
        <p:sp>
          <p:nvSpPr>
            <p:cNvPr id="264212" name="Rectangle 20"/>
            <p:cNvSpPr>
              <a:spLocks noChangeArrowheads="1"/>
            </p:cNvSpPr>
            <p:nvPr/>
          </p:nvSpPr>
          <p:spPr bwMode="auto">
            <a:xfrm>
              <a:off x="2156" y="1594"/>
              <a:ext cx="1859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Generate Ideas</a:t>
              </a:r>
            </a:p>
          </p:txBody>
        </p:sp>
      </p:grpSp>
      <p:sp>
        <p:nvSpPr>
          <p:cNvPr id="264213" name="Rectangle 21"/>
          <p:cNvSpPr>
            <a:spLocks noChangeArrowheads="1"/>
          </p:cNvSpPr>
          <p:nvPr/>
        </p:nvSpPr>
        <p:spPr bwMode="auto">
          <a:xfrm>
            <a:off x="1974850" y="1881188"/>
            <a:ext cx="4038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Identify the participants</a:t>
            </a:r>
          </a:p>
        </p:txBody>
      </p:sp>
      <p:sp>
        <p:nvSpPr>
          <p:cNvPr id="264214" name="Rectangle 22"/>
          <p:cNvSpPr>
            <a:spLocks noChangeArrowheads="1"/>
          </p:cNvSpPr>
          <p:nvPr/>
        </p:nvSpPr>
        <p:spPr bwMode="auto">
          <a:xfrm>
            <a:off x="1136650" y="1231900"/>
            <a:ext cx="2895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Develop a focus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2" name="Freeform 31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4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5" name="Freeform 54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5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3" name="Freeform 52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1" name="Freeform 50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- Panel </a:t>
            </a:r>
            <a:r>
              <a:rPr lang="en-US" u="sng" dirty="0" smtClean="0">
                <a:solidFill>
                  <a:srgbClr val="FFC000"/>
                </a:solidFill>
              </a:rPr>
              <a:t>X4</a:t>
            </a:r>
            <a:endParaRPr lang="en-US" u="sng" dirty="0"/>
          </a:p>
        </p:txBody>
      </p:sp>
      <p:sp>
        <p:nvSpPr>
          <p:cNvPr id="29" name="Oval 28"/>
          <p:cNvSpPr/>
          <p:nvPr/>
        </p:nvSpPr>
        <p:spPr>
          <a:xfrm>
            <a:off x="69741" y="572145"/>
            <a:ext cx="8991600" cy="6172200"/>
          </a:xfrm>
          <a:prstGeom prst="ellipse">
            <a:avLst/>
          </a:pr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2" name="Freeform 31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4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5" name="Freeform 54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5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3" name="Freeform 52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1" name="Freeform 50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- Panel </a:t>
            </a:r>
            <a:r>
              <a:rPr lang="en-US" u="sng" dirty="0" smtClean="0">
                <a:solidFill>
                  <a:srgbClr val="FFC000"/>
                </a:solidFill>
              </a:rPr>
              <a:t>X5</a:t>
            </a:r>
            <a:endParaRPr lang="en-US" u="sng" dirty="0"/>
          </a:p>
        </p:txBody>
      </p:sp>
      <p:sp>
        <p:nvSpPr>
          <p:cNvPr id="30" name="Freeform 29"/>
          <p:cNvSpPr/>
          <p:nvPr/>
        </p:nvSpPr>
        <p:spPr>
          <a:xfrm>
            <a:off x="493363" y="2350577"/>
            <a:ext cx="8282552" cy="4406684"/>
          </a:xfrm>
          <a:custGeom>
            <a:avLst/>
            <a:gdLst>
              <a:gd name="connsiteX0" fmla="*/ 289301 w 8282552"/>
              <a:gd name="connsiteY0" fmla="*/ 811077 h 4406684"/>
              <a:gd name="connsiteX1" fmla="*/ 103322 w 8282552"/>
              <a:gd name="connsiteY1" fmla="*/ 2252420 h 4406684"/>
              <a:gd name="connsiteX2" fmla="*/ 909234 w 8282552"/>
              <a:gd name="connsiteY2" fmla="*/ 3631769 h 4406684"/>
              <a:gd name="connsiteX3" fmla="*/ 3257227 w 8282552"/>
              <a:gd name="connsiteY3" fmla="*/ 4298196 h 4406684"/>
              <a:gd name="connsiteX4" fmla="*/ 4582332 w 8282552"/>
              <a:gd name="connsiteY4" fmla="*/ 4282698 h 4406684"/>
              <a:gd name="connsiteX5" fmla="*/ 5527729 w 8282552"/>
              <a:gd name="connsiteY5" fmla="*/ 3856494 h 4406684"/>
              <a:gd name="connsiteX6" fmla="*/ 6302644 w 8282552"/>
              <a:gd name="connsiteY6" fmla="*/ 3902989 h 4406684"/>
              <a:gd name="connsiteX7" fmla="*/ 7875722 w 8282552"/>
              <a:gd name="connsiteY7" fmla="*/ 3236562 h 4406684"/>
              <a:gd name="connsiteX8" fmla="*/ 8255430 w 8282552"/>
              <a:gd name="connsiteY8" fmla="*/ 1678982 h 4406684"/>
              <a:gd name="connsiteX9" fmla="*/ 8038454 w 8282552"/>
              <a:gd name="connsiteY9" fmla="*/ 268637 h 4406684"/>
              <a:gd name="connsiteX10" fmla="*/ 7410773 w 8282552"/>
              <a:gd name="connsiteY10" fmla="*/ 67159 h 4406684"/>
              <a:gd name="connsiteX11" fmla="*/ 4148379 w 8282552"/>
              <a:gd name="connsiteY11" fmla="*/ 315131 h 4406684"/>
              <a:gd name="connsiteX12" fmla="*/ 2420318 w 8282552"/>
              <a:gd name="connsiteY12" fmla="*/ 222142 h 4406684"/>
              <a:gd name="connsiteX13" fmla="*/ 692257 w 8282552"/>
              <a:gd name="connsiteY13" fmla="*/ 415870 h 4406684"/>
              <a:gd name="connsiteX14" fmla="*/ 289301 w 8282552"/>
              <a:gd name="connsiteY14" fmla="*/ 811077 h 440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282552" h="4406684">
                <a:moveTo>
                  <a:pt x="289301" y="811077"/>
                </a:moveTo>
                <a:cubicBezTo>
                  <a:pt x="191145" y="1117169"/>
                  <a:pt x="0" y="1782305"/>
                  <a:pt x="103322" y="2252420"/>
                </a:cubicBezTo>
                <a:cubicBezTo>
                  <a:pt x="206644" y="2722535"/>
                  <a:pt x="383583" y="3290806"/>
                  <a:pt x="909234" y="3631769"/>
                </a:cubicBezTo>
                <a:cubicBezTo>
                  <a:pt x="1434885" y="3972732"/>
                  <a:pt x="2645044" y="4189708"/>
                  <a:pt x="3257227" y="4298196"/>
                </a:cubicBezTo>
                <a:cubicBezTo>
                  <a:pt x="3869410" y="4406684"/>
                  <a:pt x="4203915" y="4356315"/>
                  <a:pt x="4582332" y="4282698"/>
                </a:cubicBezTo>
                <a:cubicBezTo>
                  <a:pt x="4960749" y="4209081"/>
                  <a:pt x="5241011" y="3919779"/>
                  <a:pt x="5527729" y="3856494"/>
                </a:cubicBezTo>
                <a:cubicBezTo>
                  <a:pt x="5814447" y="3793209"/>
                  <a:pt x="5911312" y="4006311"/>
                  <a:pt x="6302644" y="3902989"/>
                </a:cubicBezTo>
                <a:cubicBezTo>
                  <a:pt x="6693976" y="3799667"/>
                  <a:pt x="7550258" y="3607230"/>
                  <a:pt x="7875722" y="3236562"/>
                </a:cubicBezTo>
                <a:cubicBezTo>
                  <a:pt x="8201186" y="2865894"/>
                  <a:pt x="8228308" y="2173636"/>
                  <a:pt x="8255430" y="1678982"/>
                </a:cubicBezTo>
                <a:cubicBezTo>
                  <a:pt x="8282552" y="1184328"/>
                  <a:pt x="8179230" y="537274"/>
                  <a:pt x="8038454" y="268637"/>
                </a:cubicBezTo>
                <a:cubicBezTo>
                  <a:pt x="7897678" y="0"/>
                  <a:pt x="8059119" y="59410"/>
                  <a:pt x="7410773" y="67159"/>
                </a:cubicBezTo>
                <a:cubicBezTo>
                  <a:pt x="6762427" y="74908"/>
                  <a:pt x="4980121" y="289301"/>
                  <a:pt x="4148379" y="315131"/>
                </a:cubicBezTo>
                <a:cubicBezTo>
                  <a:pt x="3316637" y="340961"/>
                  <a:pt x="2996338" y="205352"/>
                  <a:pt x="2420318" y="222142"/>
                </a:cubicBezTo>
                <a:cubicBezTo>
                  <a:pt x="1844298" y="238932"/>
                  <a:pt x="1050009" y="313840"/>
                  <a:pt x="692257" y="415870"/>
                </a:cubicBezTo>
                <a:cubicBezTo>
                  <a:pt x="334505" y="517900"/>
                  <a:pt x="387457" y="504985"/>
                  <a:pt x="289301" y="811077"/>
                </a:cubicBez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2" name="Freeform 31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4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5" name="Freeform 54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5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3" name="Freeform 52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1" name="Freeform 50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- Panel </a:t>
            </a:r>
            <a:r>
              <a:rPr lang="en-US" u="sng" dirty="0" smtClean="0">
                <a:solidFill>
                  <a:srgbClr val="FFC000"/>
                </a:solidFill>
              </a:rPr>
              <a:t>X6</a:t>
            </a:r>
            <a:endParaRPr lang="en-US" u="sng" dirty="0"/>
          </a:p>
        </p:txBody>
      </p:sp>
      <p:sp>
        <p:nvSpPr>
          <p:cNvPr id="30" name="Freeform 29"/>
          <p:cNvSpPr/>
          <p:nvPr/>
        </p:nvSpPr>
        <p:spPr>
          <a:xfrm>
            <a:off x="597977" y="604434"/>
            <a:ext cx="7339738" cy="2062566"/>
          </a:xfrm>
          <a:custGeom>
            <a:avLst/>
            <a:gdLst>
              <a:gd name="connsiteX0" fmla="*/ 370667 w 7339738"/>
              <a:gd name="connsiteY0" fmla="*/ 658678 h 2145224"/>
              <a:gd name="connsiteX1" fmla="*/ 99447 w 7339738"/>
              <a:gd name="connsiteY1" fmla="*/ 1619573 h 2145224"/>
              <a:gd name="connsiteX2" fmla="*/ 967352 w 7339738"/>
              <a:gd name="connsiteY2" fmla="*/ 2076773 h 2145224"/>
              <a:gd name="connsiteX3" fmla="*/ 3516823 w 7339738"/>
              <a:gd name="connsiteY3" fmla="*/ 2030278 h 2145224"/>
              <a:gd name="connsiteX4" fmla="*/ 6833460 w 7339738"/>
              <a:gd name="connsiteY4" fmla="*/ 1704813 h 2145224"/>
              <a:gd name="connsiteX5" fmla="*/ 6554491 w 7339738"/>
              <a:gd name="connsiteY5" fmla="*/ 340963 h 2145224"/>
              <a:gd name="connsiteX6" fmla="*/ 3873284 w 7339738"/>
              <a:gd name="connsiteY6" fmla="*/ 30997 h 2145224"/>
              <a:gd name="connsiteX7" fmla="*/ 2300206 w 7339738"/>
              <a:gd name="connsiteY7" fmla="*/ 154983 h 2145224"/>
              <a:gd name="connsiteX8" fmla="*/ 804620 w 7339738"/>
              <a:gd name="connsiteY8" fmla="*/ 247973 h 2145224"/>
              <a:gd name="connsiteX9" fmla="*/ 370667 w 7339738"/>
              <a:gd name="connsiteY9" fmla="*/ 658678 h 214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39738" h="2145224">
                <a:moveTo>
                  <a:pt x="370667" y="658678"/>
                </a:moveTo>
                <a:cubicBezTo>
                  <a:pt x="253138" y="887278"/>
                  <a:pt x="0" y="1383224"/>
                  <a:pt x="99447" y="1619573"/>
                </a:cubicBezTo>
                <a:cubicBezTo>
                  <a:pt x="198894" y="1855922"/>
                  <a:pt x="397789" y="2008322"/>
                  <a:pt x="967352" y="2076773"/>
                </a:cubicBezTo>
                <a:cubicBezTo>
                  <a:pt x="1536915" y="2145224"/>
                  <a:pt x="2539138" y="2092271"/>
                  <a:pt x="3516823" y="2030278"/>
                </a:cubicBezTo>
                <a:cubicBezTo>
                  <a:pt x="4494508" y="1968285"/>
                  <a:pt x="6327182" y="1986365"/>
                  <a:pt x="6833460" y="1704813"/>
                </a:cubicBezTo>
                <a:cubicBezTo>
                  <a:pt x="7339738" y="1423261"/>
                  <a:pt x="7047854" y="619932"/>
                  <a:pt x="6554491" y="340963"/>
                </a:cubicBezTo>
                <a:cubicBezTo>
                  <a:pt x="6061128" y="61994"/>
                  <a:pt x="4582331" y="61994"/>
                  <a:pt x="3873284" y="30997"/>
                </a:cubicBezTo>
                <a:cubicBezTo>
                  <a:pt x="3164237" y="0"/>
                  <a:pt x="2300206" y="154983"/>
                  <a:pt x="2300206" y="154983"/>
                </a:cubicBezTo>
                <a:cubicBezTo>
                  <a:pt x="1788762" y="191146"/>
                  <a:pt x="1127501" y="157566"/>
                  <a:pt x="804620" y="247973"/>
                </a:cubicBezTo>
                <a:cubicBezTo>
                  <a:pt x="481739" y="338380"/>
                  <a:pt x="488196" y="430078"/>
                  <a:pt x="370667" y="658678"/>
                </a:cubicBez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873071" y="685800"/>
            <a:ext cx="7661329" cy="5867400"/>
            <a:chOff x="873071" y="685800"/>
            <a:chExt cx="7661329" cy="5867400"/>
          </a:xfrm>
        </p:grpSpPr>
        <p:sp>
          <p:nvSpPr>
            <p:cNvPr id="33" name="Freeform 32"/>
            <p:cNvSpPr/>
            <p:nvPr/>
          </p:nvSpPr>
          <p:spPr>
            <a:xfrm>
              <a:off x="873071" y="3733800"/>
              <a:ext cx="4800600" cy="2819400"/>
            </a:xfrm>
            <a:custGeom>
              <a:avLst/>
              <a:gdLst>
                <a:gd name="connsiteX0" fmla="*/ 728420 w 4494508"/>
                <a:gd name="connsiteY0" fmla="*/ 162732 h 2394488"/>
                <a:gd name="connsiteX1" fmla="*/ 0 w 4494508"/>
                <a:gd name="connsiteY1" fmla="*/ 565688 h 2394488"/>
                <a:gd name="connsiteX2" fmla="*/ 697423 w 4494508"/>
                <a:gd name="connsiteY2" fmla="*/ 1549830 h 2394488"/>
                <a:gd name="connsiteX3" fmla="*/ 2595966 w 4494508"/>
                <a:gd name="connsiteY3" fmla="*/ 2316997 h 2394488"/>
                <a:gd name="connsiteX4" fmla="*/ 3766088 w 4494508"/>
                <a:gd name="connsiteY4" fmla="*/ 2394488 h 2394488"/>
                <a:gd name="connsiteX5" fmla="*/ 4494508 w 4494508"/>
                <a:gd name="connsiteY5" fmla="*/ 1937288 h 2394488"/>
                <a:gd name="connsiteX6" fmla="*/ 3812583 w 4494508"/>
                <a:gd name="connsiteY6" fmla="*/ 643180 h 2394488"/>
                <a:gd name="connsiteX7" fmla="*/ 2704454 w 4494508"/>
                <a:gd name="connsiteY7" fmla="*/ 0 h 2394488"/>
                <a:gd name="connsiteX8" fmla="*/ 728420 w 4494508"/>
                <a:gd name="connsiteY8" fmla="*/ 162732 h 239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94508" h="2394488">
                  <a:moveTo>
                    <a:pt x="728420" y="162732"/>
                  </a:moveTo>
                  <a:lnTo>
                    <a:pt x="0" y="565688"/>
                  </a:lnTo>
                  <a:lnTo>
                    <a:pt x="697423" y="1549830"/>
                  </a:lnTo>
                  <a:lnTo>
                    <a:pt x="2595966" y="2316997"/>
                  </a:lnTo>
                  <a:lnTo>
                    <a:pt x="3766088" y="2394488"/>
                  </a:lnTo>
                  <a:lnTo>
                    <a:pt x="4494508" y="1937288"/>
                  </a:lnTo>
                  <a:lnTo>
                    <a:pt x="3812583" y="643180"/>
                  </a:lnTo>
                  <a:lnTo>
                    <a:pt x="2704454" y="0"/>
                  </a:lnTo>
                  <a:lnTo>
                    <a:pt x="728420" y="162732"/>
                  </a:ln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60903" y="5791200"/>
              <a:ext cx="985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Support</a:t>
              </a:r>
              <a:endPara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5" name="Group 25"/>
            <p:cNvGrpSpPr/>
            <p:nvPr/>
          </p:nvGrpSpPr>
          <p:grpSpPr>
            <a:xfrm>
              <a:off x="873071" y="2471981"/>
              <a:ext cx="7661329" cy="3547820"/>
              <a:chOff x="1131376" y="2471980"/>
              <a:chExt cx="7749153" cy="3704095"/>
            </a:xfrm>
            <a:solidFill>
              <a:srgbClr val="66CCFF"/>
            </a:solidFill>
          </p:grpSpPr>
          <p:sp>
            <p:nvSpPr>
              <p:cNvPr id="56" name="Freeform 55"/>
              <p:cNvSpPr/>
              <p:nvPr/>
            </p:nvSpPr>
            <p:spPr>
              <a:xfrm>
                <a:off x="1131376" y="2471980"/>
                <a:ext cx="7749153" cy="3704095"/>
              </a:xfrm>
              <a:custGeom>
                <a:avLst/>
                <a:gdLst>
                  <a:gd name="connsiteX0" fmla="*/ 1976034 w 7749153"/>
                  <a:gd name="connsiteY0" fmla="*/ 162732 h 3704095"/>
                  <a:gd name="connsiteX1" fmla="*/ 0 w 7749153"/>
                  <a:gd name="connsiteY1" fmla="*/ 743918 h 3704095"/>
                  <a:gd name="connsiteX2" fmla="*/ 100739 w 7749153"/>
                  <a:gd name="connsiteY2" fmla="*/ 1557579 h 3704095"/>
                  <a:gd name="connsiteX3" fmla="*/ 3239146 w 7749153"/>
                  <a:gd name="connsiteY3" fmla="*/ 1201118 h 3704095"/>
                  <a:gd name="connsiteX4" fmla="*/ 4037309 w 7749153"/>
                  <a:gd name="connsiteY4" fmla="*/ 1720312 h 3704095"/>
                  <a:gd name="connsiteX5" fmla="*/ 4850970 w 7749153"/>
                  <a:gd name="connsiteY5" fmla="*/ 3432874 h 3704095"/>
                  <a:gd name="connsiteX6" fmla="*/ 5718875 w 7749153"/>
                  <a:gd name="connsiteY6" fmla="*/ 3704095 h 3704095"/>
                  <a:gd name="connsiteX7" fmla="*/ 7392692 w 7749153"/>
                  <a:gd name="connsiteY7" fmla="*/ 3014420 h 3704095"/>
                  <a:gd name="connsiteX8" fmla="*/ 7749153 w 7749153"/>
                  <a:gd name="connsiteY8" fmla="*/ 1635071 h 3704095"/>
                  <a:gd name="connsiteX9" fmla="*/ 7594170 w 7749153"/>
                  <a:gd name="connsiteY9" fmla="*/ 240223 h 3704095"/>
                  <a:gd name="connsiteX10" fmla="*/ 7330699 w 7749153"/>
                  <a:gd name="connsiteY10" fmla="*/ 0 h 3704095"/>
                  <a:gd name="connsiteX11" fmla="*/ 3556861 w 7749153"/>
                  <a:gd name="connsiteY11" fmla="*/ 302217 h 3704095"/>
                  <a:gd name="connsiteX12" fmla="*/ 1976034 w 7749153"/>
                  <a:gd name="connsiteY12" fmla="*/ 162732 h 370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749153" h="3704095">
                    <a:moveTo>
                      <a:pt x="1976034" y="162732"/>
                    </a:moveTo>
                    <a:lnTo>
                      <a:pt x="0" y="743918"/>
                    </a:lnTo>
                    <a:lnTo>
                      <a:pt x="100739" y="1557579"/>
                    </a:lnTo>
                    <a:lnTo>
                      <a:pt x="3239146" y="1201118"/>
                    </a:lnTo>
                    <a:lnTo>
                      <a:pt x="4037309" y="1720312"/>
                    </a:lnTo>
                    <a:lnTo>
                      <a:pt x="4850970" y="3432874"/>
                    </a:lnTo>
                    <a:lnTo>
                      <a:pt x="5718875" y="3704095"/>
                    </a:lnTo>
                    <a:lnTo>
                      <a:pt x="7392692" y="3014420"/>
                    </a:lnTo>
                    <a:lnTo>
                      <a:pt x="7749153" y="1635071"/>
                    </a:lnTo>
                    <a:lnTo>
                      <a:pt x="7594170" y="240223"/>
                    </a:lnTo>
                    <a:lnTo>
                      <a:pt x="7330699" y="0"/>
                    </a:lnTo>
                    <a:lnTo>
                      <a:pt x="3556861" y="302217"/>
                    </a:lnTo>
                    <a:lnTo>
                      <a:pt x="1976034" y="1627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114800" y="2819400"/>
                <a:ext cx="1100879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Team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" name="Group 26"/>
            <p:cNvGrpSpPr/>
            <p:nvPr/>
          </p:nvGrpSpPr>
          <p:grpSpPr>
            <a:xfrm>
              <a:off x="4759271" y="2774197"/>
              <a:ext cx="3627895" cy="3169403"/>
              <a:chOff x="5067946" y="2774197"/>
              <a:chExt cx="3665349" cy="3231396"/>
            </a:xfrm>
            <a:solidFill>
              <a:srgbClr val="FFCCCC"/>
            </a:solidFill>
          </p:grpSpPr>
          <p:sp>
            <p:nvSpPr>
              <p:cNvPr id="54" name="Freeform 53"/>
              <p:cNvSpPr/>
              <p:nvPr/>
            </p:nvSpPr>
            <p:spPr>
              <a:xfrm>
                <a:off x="5067946" y="2774197"/>
                <a:ext cx="3665349" cy="3231396"/>
              </a:xfrm>
              <a:custGeom>
                <a:avLst/>
                <a:gdLst>
                  <a:gd name="connsiteX0" fmla="*/ 317715 w 3665349"/>
                  <a:gd name="connsiteY0" fmla="*/ 123986 h 3231396"/>
                  <a:gd name="connsiteX1" fmla="*/ 0 w 3665349"/>
                  <a:gd name="connsiteY1" fmla="*/ 1177871 h 3231396"/>
                  <a:gd name="connsiteX2" fmla="*/ 325464 w 3665349"/>
                  <a:gd name="connsiteY2" fmla="*/ 1549830 h 3231396"/>
                  <a:gd name="connsiteX3" fmla="*/ 774915 w 3665349"/>
                  <a:gd name="connsiteY3" fmla="*/ 2665708 h 3231396"/>
                  <a:gd name="connsiteX4" fmla="*/ 1108129 w 3665349"/>
                  <a:gd name="connsiteY4" fmla="*/ 3037667 h 3231396"/>
                  <a:gd name="connsiteX5" fmla="*/ 1821051 w 3665349"/>
                  <a:gd name="connsiteY5" fmla="*/ 3231396 h 3231396"/>
                  <a:gd name="connsiteX6" fmla="*/ 3208149 w 3665349"/>
                  <a:gd name="connsiteY6" fmla="*/ 2650210 h 3231396"/>
                  <a:gd name="connsiteX7" fmla="*/ 3665349 w 3665349"/>
                  <a:gd name="connsiteY7" fmla="*/ 1239864 h 3231396"/>
                  <a:gd name="connsiteX8" fmla="*/ 3463871 w 3665349"/>
                  <a:gd name="connsiteY8" fmla="*/ 7749 h 3231396"/>
                  <a:gd name="connsiteX9" fmla="*/ 1852047 w 3665349"/>
                  <a:gd name="connsiteY9" fmla="*/ 0 h 3231396"/>
                  <a:gd name="connsiteX10" fmla="*/ 317715 w 3665349"/>
                  <a:gd name="connsiteY10" fmla="*/ 123986 h 3231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5349" h="3231396">
                    <a:moveTo>
                      <a:pt x="317715" y="123986"/>
                    </a:moveTo>
                    <a:lnTo>
                      <a:pt x="0" y="1177871"/>
                    </a:lnTo>
                    <a:lnTo>
                      <a:pt x="325464" y="1549830"/>
                    </a:lnTo>
                    <a:lnTo>
                      <a:pt x="774915" y="2665708"/>
                    </a:lnTo>
                    <a:lnTo>
                      <a:pt x="1108129" y="3037667"/>
                    </a:lnTo>
                    <a:lnTo>
                      <a:pt x="1821051" y="3231396"/>
                    </a:lnTo>
                    <a:lnTo>
                      <a:pt x="3208149" y="2650210"/>
                    </a:lnTo>
                    <a:lnTo>
                      <a:pt x="3665349" y="1239864"/>
                    </a:lnTo>
                    <a:lnTo>
                      <a:pt x="3463871" y="7749"/>
                    </a:lnTo>
                    <a:lnTo>
                      <a:pt x="1852047" y="0"/>
                    </a:lnTo>
                    <a:lnTo>
                      <a:pt x="317715" y="1239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499968" y="4275100"/>
                <a:ext cx="138050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Nuts &amp; Bolts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7" name="Group 24"/>
            <p:cNvGrpSpPr/>
            <p:nvPr/>
          </p:nvGrpSpPr>
          <p:grpSpPr>
            <a:xfrm>
              <a:off x="873071" y="685800"/>
              <a:ext cx="6703017" cy="1905000"/>
              <a:chOff x="1219200" y="990600"/>
              <a:chExt cx="6703017" cy="1681566"/>
            </a:xfrm>
            <a:solidFill>
              <a:srgbClr val="66CCFF"/>
            </a:solidFill>
          </p:grpSpPr>
          <p:sp>
            <p:nvSpPr>
              <p:cNvPr id="52" name="Freeform 51"/>
              <p:cNvSpPr/>
              <p:nvPr/>
            </p:nvSpPr>
            <p:spPr>
              <a:xfrm>
                <a:off x="1219200" y="990600"/>
                <a:ext cx="6703017" cy="1681566"/>
              </a:xfrm>
              <a:custGeom>
                <a:avLst/>
                <a:gdLst>
                  <a:gd name="connsiteX0" fmla="*/ 2138766 w 6703017"/>
                  <a:gd name="connsiteY0" fmla="*/ 170482 h 1681566"/>
                  <a:gd name="connsiteX1" fmla="*/ 294468 w 6703017"/>
                  <a:gd name="connsiteY1" fmla="*/ 712922 h 1681566"/>
                  <a:gd name="connsiteX2" fmla="*/ 0 w 6703017"/>
                  <a:gd name="connsiteY2" fmla="*/ 1580827 h 1681566"/>
                  <a:gd name="connsiteX3" fmla="*/ 3363132 w 6703017"/>
                  <a:gd name="connsiteY3" fmla="*/ 1681566 h 1681566"/>
                  <a:gd name="connsiteX4" fmla="*/ 6703017 w 6703017"/>
                  <a:gd name="connsiteY4" fmla="*/ 1309607 h 1681566"/>
                  <a:gd name="connsiteX5" fmla="*/ 5827363 w 6703017"/>
                  <a:gd name="connsiteY5" fmla="*/ 255722 h 1681566"/>
                  <a:gd name="connsiteX6" fmla="*/ 3665349 w 6703017"/>
                  <a:gd name="connsiteY6" fmla="*/ 0 h 1681566"/>
                  <a:gd name="connsiteX7" fmla="*/ 2138766 w 6703017"/>
                  <a:gd name="connsiteY7" fmla="*/ 170482 h 1681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3017" h="1681566">
                    <a:moveTo>
                      <a:pt x="2138766" y="170482"/>
                    </a:moveTo>
                    <a:lnTo>
                      <a:pt x="294468" y="712922"/>
                    </a:lnTo>
                    <a:lnTo>
                      <a:pt x="0" y="1580827"/>
                    </a:lnTo>
                    <a:lnTo>
                      <a:pt x="3363132" y="1681566"/>
                    </a:lnTo>
                    <a:lnTo>
                      <a:pt x="6703017" y="1309607"/>
                    </a:lnTo>
                    <a:lnTo>
                      <a:pt x="5827363" y="255722"/>
                    </a:lnTo>
                    <a:lnTo>
                      <a:pt x="3665349" y="0"/>
                    </a:lnTo>
                    <a:lnTo>
                      <a:pt x="2138766" y="1704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962400" y="1055107"/>
                <a:ext cx="1336584" cy="312659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Meta-Issues</a:t>
                </a:r>
                <a:endParaRPr lang="en-US" b="1" u="sng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38" name="Freeform 7"/>
            <p:cNvSpPr>
              <a:spLocks/>
            </p:cNvSpPr>
            <p:nvPr/>
          </p:nvSpPr>
          <p:spPr bwMode="auto">
            <a:xfrm>
              <a:off x="3682946" y="4476750"/>
              <a:ext cx="1724025" cy="154305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600" y="972"/>
                </a:cxn>
                <a:cxn ang="0">
                  <a:pos x="1086" y="744"/>
                </a:cxn>
                <a:cxn ang="0">
                  <a:pos x="750" y="144"/>
                </a:cxn>
                <a:cxn ang="0">
                  <a:pos x="264" y="0"/>
                </a:cxn>
                <a:cxn ang="0">
                  <a:pos x="126" y="294"/>
                </a:cxn>
                <a:cxn ang="0">
                  <a:pos x="0" y="726"/>
                </a:cxn>
              </a:cxnLst>
              <a:rect l="0" t="0" r="r" b="b"/>
              <a:pathLst>
                <a:path w="1086" h="972">
                  <a:moveTo>
                    <a:pt x="0" y="726"/>
                  </a:moveTo>
                  <a:lnTo>
                    <a:pt x="600" y="972"/>
                  </a:lnTo>
                  <a:lnTo>
                    <a:pt x="1086" y="744"/>
                  </a:lnTo>
                  <a:lnTo>
                    <a:pt x="750" y="144"/>
                  </a:lnTo>
                  <a:lnTo>
                    <a:pt x="264" y="0"/>
                  </a:lnTo>
                  <a:lnTo>
                    <a:pt x="126" y="294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/>
            <p:cNvSpPr>
              <a:spLocks/>
            </p:cNvSpPr>
            <p:nvPr/>
          </p:nvSpPr>
          <p:spPr bwMode="auto">
            <a:xfrm>
              <a:off x="5473646" y="4267200"/>
              <a:ext cx="2505075" cy="1552575"/>
            </a:xfrm>
            <a:custGeom>
              <a:avLst/>
              <a:gdLst/>
              <a:ahLst/>
              <a:cxnLst>
                <a:cxn ang="0">
                  <a:pos x="0" y="618"/>
                </a:cxn>
                <a:cxn ang="0">
                  <a:pos x="60" y="720"/>
                </a:cxn>
                <a:cxn ang="0">
                  <a:pos x="468" y="978"/>
                </a:cxn>
                <a:cxn ang="0">
                  <a:pos x="612" y="972"/>
                </a:cxn>
                <a:cxn ang="0">
                  <a:pos x="1074" y="828"/>
                </a:cxn>
                <a:cxn ang="0">
                  <a:pos x="1398" y="588"/>
                </a:cxn>
                <a:cxn ang="0">
                  <a:pos x="1578" y="408"/>
                </a:cxn>
                <a:cxn ang="0">
                  <a:pos x="1386" y="0"/>
                </a:cxn>
                <a:cxn ang="0">
                  <a:pos x="18" y="378"/>
                </a:cxn>
                <a:cxn ang="0">
                  <a:pos x="0" y="618"/>
                </a:cxn>
              </a:cxnLst>
              <a:rect l="0" t="0" r="r" b="b"/>
              <a:pathLst>
                <a:path w="1578" h="978">
                  <a:moveTo>
                    <a:pt x="0" y="618"/>
                  </a:moveTo>
                  <a:lnTo>
                    <a:pt x="60" y="720"/>
                  </a:lnTo>
                  <a:lnTo>
                    <a:pt x="468" y="978"/>
                  </a:lnTo>
                  <a:lnTo>
                    <a:pt x="612" y="972"/>
                  </a:lnTo>
                  <a:lnTo>
                    <a:pt x="1074" y="828"/>
                  </a:lnTo>
                  <a:lnTo>
                    <a:pt x="1398" y="588"/>
                  </a:lnTo>
                  <a:lnTo>
                    <a:pt x="1578" y="408"/>
                  </a:lnTo>
                  <a:lnTo>
                    <a:pt x="1386" y="0"/>
                  </a:lnTo>
                  <a:lnTo>
                    <a:pt x="18" y="378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1130246" y="1638300"/>
              <a:ext cx="1638300" cy="70485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032" y="444"/>
                </a:cxn>
                <a:cxn ang="0">
                  <a:pos x="936" y="0"/>
                </a:cxn>
                <a:cxn ang="0">
                  <a:pos x="432" y="66"/>
                </a:cxn>
                <a:cxn ang="0">
                  <a:pos x="108" y="198"/>
                </a:cxn>
                <a:cxn ang="0">
                  <a:pos x="0" y="420"/>
                </a:cxn>
              </a:cxnLst>
              <a:rect l="0" t="0" r="r" b="b"/>
              <a:pathLst>
                <a:path w="1032" h="444">
                  <a:moveTo>
                    <a:pt x="0" y="420"/>
                  </a:moveTo>
                  <a:lnTo>
                    <a:pt x="1032" y="444"/>
                  </a:lnTo>
                  <a:lnTo>
                    <a:pt x="936" y="0"/>
                  </a:lnTo>
                  <a:lnTo>
                    <a:pt x="432" y="66"/>
                  </a:lnTo>
                  <a:lnTo>
                    <a:pt x="108" y="19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1149296" y="3886200"/>
              <a:ext cx="2819400" cy="1790700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312" y="696"/>
                </a:cxn>
                <a:cxn ang="0">
                  <a:pos x="426" y="768"/>
                </a:cxn>
                <a:cxn ang="0">
                  <a:pos x="1320" y="1128"/>
                </a:cxn>
                <a:cxn ang="0">
                  <a:pos x="1776" y="114"/>
                </a:cxn>
                <a:cxn ang="0">
                  <a:pos x="1596" y="0"/>
                </a:cxn>
                <a:cxn ang="0">
                  <a:pos x="372" y="78"/>
                </a:cxn>
                <a:cxn ang="0">
                  <a:pos x="0" y="306"/>
                </a:cxn>
              </a:cxnLst>
              <a:rect l="0" t="0" r="r" b="b"/>
              <a:pathLst>
                <a:path w="1776" h="1128">
                  <a:moveTo>
                    <a:pt x="0" y="306"/>
                  </a:moveTo>
                  <a:lnTo>
                    <a:pt x="312" y="696"/>
                  </a:lnTo>
                  <a:lnTo>
                    <a:pt x="426" y="768"/>
                  </a:lnTo>
                  <a:lnTo>
                    <a:pt x="1320" y="1128"/>
                  </a:lnTo>
                  <a:lnTo>
                    <a:pt x="1776" y="114"/>
                  </a:lnTo>
                  <a:lnTo>
                    <a:pt x="1596" y="0"/>
                  </a:lnTo>
                  <a:lnTo>
                    <a:pt x="372" y="78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1015946" y="2724150"/>
              <a:ext cx="3019425" cy="1104900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12" y="624"/>
                </a:cxn>
                <a:cxn ang="0">
                  <a:pos x="282" y="696"/>
                </a:cxn>
                <a:cxn ang="0">
                  <a:pos x="1902" y="432"/>
                </a:cxn>
                <a:cxn ang="0">
                  <a:pos x="1104" y="0"/>
                </a:cxn>
                <a:cxn ang="0">
                  <a:pos x="702" y="96"/>
                </a:cxn>
                <a:cxn ang="0">
                  <a:pos x="0" y="396"/>
                </a:cxn>
              </a:cxnLst>
              <a:rect l="0" t="0" r="r" b="b"/>
              <a:pathLst>
                <a:path w="1902" h="696">
                  <a:moveTo>
                    <a:pt x="0" y="396"/>
                  </a:moveTo>
                  <a:lnTo>
                    <a:pt x="12" y="624"/>
                  </a:lnTo>
                  <a:lnTo>
                    <a:pt x="282" y="696"/>
                  </a:lnTo>
                  <a:lnTo>
                    <a:pt x="1902" y="432"/>
                  </a:lnTo>
                  <a:lnTo>
                    <a:pt x="1104" y="0"/>
                  </a:lnTo>
                  <a:lnTo>
                    <a:pt x="702" y="9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3159071" y="1181100"/>
              <a:ext cx="4124325" cy="129540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10" y="732"/>
                </a:cxn>
                <a:cxn ang="0">
                  <a:pos x="618" y="816"/>
                </a:cxn>
                <a:cxn ang="0">
                  <a:pos x="2322" y="642"/>
                </a:cxn>
                <a:cxn ang="0">
                  <a:pos x="2598" y="600"/>
                </a:cxn>
                <a:cxn ang="0">
                  <a:pos x="2286" y="384"/>
                </a:cxn>
                <a:cxn ang="0">
                  <a:pos x="1914" y="138"/>
                </a:cxn>
                <a:cxn ang="0">
                  <a:pos x="1572" y="24"/>
                </a:cxn>
                <a:cxn ang="0">
                  <a:pos x="912" y="0"/>
                </a:cxn>
                <a:cxn ang="0">
                  <a:pos x="0" y="84"/>
                </a:cxn>
              </a:cxnLst>
              <a:rect l="0" t="0" r="r" b="b"/>
              <a:pathLst>
                <a:path w="2598" h="816">
                  <a:moveTo>
                    <a:pt x="0" y="84"/>
                  </a:moveTo>
                  <a:lnTo>
                    <a:pt x="210" y="732"/>
                  </a:lnTo>
                  <a:lnTo>
                    <a:pt x="618" y="816"/>
                  </a:lnTo>
                  <a:lnTo>
                    <a:pt x="2322" y="642"/>
                  </a:lnTo>
                  <a:lnTo>
                    <a:pt x="2598" y="600"/>
                  </a:lnTo>
                  <a:lnTo>
                    <a:pt x="2286" y="384"/>
                  </a:lnTo>
                  <a:lnTo>
                    <a:pt x="1914" y="138"/>
                  </a:lnTo>
                  <a:lnTo>
                    <a:pt x="1572" y="24"/>
                  </a:lnTo>
                  <a:lnTo>
                    <a:pt x="912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806896" y="2800350"/>
              <a:ext cx="3457575" cy="1485900"/>
            </a:xfrm>
            <a:custGeom>
              <a:avLst/>
              <a:gdLst/>
              <a:ahLst/>
              <a:cxnLst>
                <a:cxn ang="0">
                  <a:pos x="0" y="726"/>
                </a:cxn>
                <a:cxn ang="0">
                  <a:pos x="414" y="936"/>
                </a:cxn>
                <a:cxn ang="0">
                  <a:pos x="2028" y="762"/>
                </a:cxn>
                <a:cxn ang="0">
                  <a:pos x="2178" y="714"/>
                </a:cxn>
                <a:cxn ang="0">
                  <a:pos x="2130" y="366"/>
                </a:cxn>
                <a:cxn ang="0">
                  <a:pos x="2070" y="30"/>
                </a:cxn>
                <a:cxn ang="0">
                  <a:pos x="1770" y="0"/>
                </a:cxn>
                <a:cxn ang="0">
                  <a:pos x="894" y="72"/>
                </a:cxn>
                <a:cxn ang="0">
                  <a:pos x="210" y="180"/>
                </a:cxn>
                <a:cxn ang="0">
                  <a:pos x="0" y="726"/>
                </a:cxn>
              </a:cxnLst>
              <a:rect l="0" t="0" r="r" b="b"/>
              <a:pathLst>
                <a:path w="2178" h="936">
                  <a:moveTo>
                    <a:pt x="0" y="726"/>
                  </a:moveTo>
                  <a:lnTo>
                    <a:pt x="414" y="936"/>
                  </a:lnTo>
                  <a:lnTo>
                    <a:pt x="2028" y="762"/>
                  </a:lnTo>
                  <a:lnTo>
                    <a:pt x="2178" y="714"/>
                  </a:lnTo>
                  <a:lnTo>
                    <a:pt x="2130" y="366"/>
                  </a:lnTo>
                  <a:lnTo>
                    <a:pt x="2070" y="30"/>
                  </a:lnTo>
                  <a:lnTo>
                    <a:pt x="1770" y="0"/>
                  </a:lnTo>
                  <a:lnTo>
                    <a:pt x="894" y="72"/>
                  </a:lnTo>
                  <a:lnTo>
                    <a:pt x="210" y="18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FFFF"/>
            </a:solidFill>
            <a:ln w="6">
              <a:solidFill>
                <a:srgbClr val="8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3625796" y="5199518"/>
              <a:ext cx="17716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Management &amp; Organization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5759396" y="4931449"/>
              <a:ext cx="17430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Characteristics &amp; Dynamics of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263596" y="1731049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Definitions &amp; Models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Rectangle 28"/>
            <p:cNvSpPr>
              <a:spLocks noChangeArrowheads="1"/>
            </p:cNvSpPr>
            <p:nvPr/>
          </p:nvSpPr>
          <p:spPr bwMode="auto">
            <a:xfrm>
              <a:off x="1349321" y="4245649"/>
              <a:ext cx="24288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Institutional Support &amp; Professional Development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1492196" y="3128962"/>
              <a:ext cx="18669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Disciplinary Dynamics &amp;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3854396" y="1604962"/>
              <a:ext cx="226695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Measurement &amp; Evaluation of Team Science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864171" y="3431262"/>
              <a:ext cx="15716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Structure &amp; Context for Teams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8" y="-23247"/>
            <a:ext cx="8991600" cy="639762"/>
          </a:xfrm>
        </p:spPr>
        <p:txBody>
          <a:bodyPr/>
          <a:lstStyle/>
          <a:p>
            <a:r>
              <a:rPr lang="en-US" u="sng" dirty="0" smtClean="0"/>
              <a:t>Regional Interpretation - Panel </a:t>
            </a:r>
            <a:r>
              <a:rPr lang="en-US" u="sng" dirty="0" smtClean="0">
                <a:solidFill>
                  <a:srgbClr val="FFC000"/>
                </a:solidFill>
              </a:rPr>
              <a:t>X7</a:t>
            </a:r>
            <a:endParaRPr lang="en-US" u="sng" dirty="0"/>
          </a:p>
        </p:txBody>
      </p:sp>
      <p:sp>
        <p:nvSpPr>
          <p:cNvPr id="31" name="Freeform 30"/>
          <p:cNvSpPr/>
          <p:nvPr/>
        </p:nvSpPr>
        <p:spPr>
          <a:xfrm>
            <a:off x="2935637" y="1030637"/>
            <a:ext cx="4655949" cy="1514960"/>
          </a:xfrm>
          <a:custGeom>
            <a:avLst/>
            <a:gdLst>
              <a:gd name="connsiteX0" fmla="*/ 32288 w 4655949"/>
              <a:gd name="connsiteY0" fmla="*/ 278970 h 1514960"/>
              <a:gd name="connsiteX1" fmla="*/ 272512 w 4655949"/>
              <a:gd name="connsiteY1" fmla="*/ 1301858 h 1514960"/>
              <a:gd name="connsiteX2" fmla="*/ 1264404 w 4655949"/>
              <a:gd name="connsiteY2" fmla="*/ 1511085 h 1514960"/>
              <a:gd name="connsiteX3" fmla="*/ 4193583 w 4655949"/>
              <a:gd name="connsiteY3" fmla="*/ 1278610 h 1514960"/>
              <a:gd name="connsiteX4" fmla="*/ 4038600 w 4655949"/>
              <a:gd name="connsiteY4" fmla="*/ 627682 h 1514960"/>
              <a:gd name="connsiteX5" fmla="*/ 2767739 w 4655949"/>
              <a:gd name="connsiteY5" fmla="*/ 85241 h 1514960"/>
              <a:gd name="connsiteX6" fmla="*/ 1473631 w 4655949"/>
              <a:gd name="connsiteY6" fmla="*/ 116238 h 1514960"/>
              <a:gd name="connsiteX7" fmla="*/ 466241 w 4655949"/>
              <a:gd name="connsiteY7" fmla="*/ 85241 h 1514960"/>
              <a:gd name="connsiteX8" fmla="*/ 32288 w 4655949"/>
              <a:gd name="connsiteY8" fmla="*/ 278970 h 151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55949" h="1514960">
                <a:moveTo>
                  <a:pt x="32288" y="278970"/>
                </a:moveTo>
                <a:cubicBezTo>
                  <a:pt x="0" y="481739"/>
                  <a:pt x="67159" y="1096506"/>
                  <a:pt x="272512" y="1301858"/>
                </a:cubicBezTo>
                <a:cubicBezTo>
                  <a:pt x="477865" y="1507210"/>
                  <a:pt x="610892" y="1514960"/>
                  <a:pt x="1264404" y="1511085"/>
                </a:cubicBezTo>
                <a:cubicBezTo>
                  <a:pt x="1917916" y="1507210"/>
                  <a:pt x="3731217" y="1425844"/>
                  <a:pt x="4193583" y="1278610"/>
                </a:cubicBezTo>
                <a:cubicBezTo>
                  <a:pt x="4655949" y="1131376"/>
                  <a:pt x="4276241" y="826577"/>
                  <a:pt x="4038600" y="627682"/>
                </a:cubicBezTo>
                <a:cubicBezTo>
                  <a:pt x="3800959" y="428787"/>
                  <a:pt x="3195234" y="170482"/>
                  <a:pt x="2767739" y="85241"/>
                </a:cubicBezTo>
                <a:cubicBezTo>
                  <a:pt x="2340244" y="0"/>
                  <a:pt x="1857214" y="116238"/>
                  <a:pt x="1473631" y="116238"/>
                </a:cubicBezTo>
                <a:cubicBezTo>
                  <a:pt x="1090048" y="116238"/>
                  <a:pt x="706465" y="58119"/>
                  <a:pt x="466241" y="85241"/>
                </a:cubicBezTo>
                <a:cubicBezTo>
                  <a:pt x="226017" y="112363"/>
                  <a:pt x="64576" y="76201"/>
                  <a:pt x="32288" y="278970"/>
                </a:cubicBezTo>
                <a:close/>
              </a:path>
            </a:pathLst>
          </a:custGeom>
          <a:solidFill>
            <a:srgbClr val="FFFF0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Mapping Steering Committee</a:t>
            </a:r>
          </a:p>
          <a:p>
            <a:pPr lvl="1"/>
            <a:r>
              <a:rPr lang="en-US" dirty="0" err="1" smtClean="0"/>
              <a:t>Cath</a:t>
            </a:r>
            <a:r>
              <a:rPr lang="en-US" dirty="0" smtClean="0"/>
              <a:t> Kane</a:t>
            </a:r>
          </a:p>
          <a:p>
            <a:pPr lvl="1"/>
            <a:r>
              <a:rPr lang="en-US" dirty="0" smtClean="0"/>
              <a:t>Holly Falk-</a:t>
            </a:r>
            <a:r>
              <a:rPr lang="en-US" dirty="0" err="1" smtClean="0"/>
              <a:t>Krzesinski</a:t>
            </a:r>
            <a:endParaRPr lang="en-US" dirty="0" smtClean="0"/>
          </a:p>
          <a:p>
            <a:pPr lvl="1"/>
            <a:r>
              <a:rPr lang="en-US" dirty="0" smtClean="0"/>
              <a:t>Steve Fiore</a:t>
            </a:r>
          </a:p>
          <a:p>
            <a:pPr lvl="1"/>
            <a:r>
              <a:rPr lang="en-US" dirty="0" smtClean="0"/>
              <a:t>Dan </a:t>
            </a:r>
            <a:r>
              <a:rPr lang="en-US" dirty="0" err="1" smtClean="0"/>
              <a:t>Stokols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Kara Hall</a:t>
            </a:r>
          </a:p>
          <a:p>
            <a:pPr lvl="1"/>
            <a:r>
              <a:rPr lang="en-US" dirty="0" smtClean="0"/>
              <a:t>Bonnie Spring</a:t>
            </a:r>
          </a:p>
          <a:p>
            <a:pPr lvl="1"/>
            <a:r>
              <a:rPr lang="en-US" dirty="0" err="1" smtClean="0"/>
              <a:t>Noshir</a:t>
            </a:r>
            <a:r>
              <a:rPr lang="en-US" dirty="0" smtClean="0"/>
              <a:t> Contractor</a:t>
            </a:r>
          </a:p>
          <a:p>
            <a:r>
              <a:rPr lang="en-US" dirty="0" smtClean="0"/>
              <a:t>For more information</a:t>
            </a:r>
          </a:p>
          <a:p>
            <a:pPr lvl="1"/>
            <a:r>
              <a:rPr lang="en-US" dirty="0" smtClean="0">
                <a:hlinkClick r:id="rId2"/>
              </a:rPr>
              <a:t>www.conceptsystems.com</a:t>
            </a:r>
            <a:endParaRPr lang="en-US" dirty="0" smtClean="0"/>
          </a:p>
          <a:p>
            <a:pPr lvl="1"/>
            <a:r>
              <a:rPr lang="en-US" dirty="0" smtClean="0"/>
              <a:t>Bill Trochim: </a:t>
            </a:r>
            <a:r>
              <a:rPr lang="en-US" dirty="0" smtClean="0">
                <a:hlinkClick r:id="rId3"/>
              </a:rPr>
              <a:t>wmt1@cornell.edu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Organize Outcomes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390900" y="3179763"/>
            <a:ext cx="4860925" cy="2393950"/>
            <a:chOff x="2136" y="2003"/>
            <a:chExt cx="3062" cy="1508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88" y="2293"/>
              <a:ext cx="1410" cy="1218"/>
              <a:chOff x="3788" y="2293"/>
              <a:chExt cx="1410" cy="1218"/>
            </a:xfrm>
          </p:grpSpPr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4070" y="3299"/>
                <a:ext cx="1128" cy="212"/>
              </a:xfrm>
              <a:prstGeom prst="rect">
                <a:avLst/>
              </a:prstGeom>
              <a:solidFill>
                <a:srgbClr val="E9D8A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 b="1" i="1">
                    <a:latin typeface="Tahoma" pitchFamily="34" charset="0"/>
                  </a:rPr>
                  <a:t>Importance</a:t>
                </a:r>
              </a:p>
            </p:txBody>
          </p:sp>
          <p:pic>
            <p:nvPicPr>
              <p:cNvPr id="265225" name="Picture 9" descr="rating-bargraph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788" y="2293"/>
                <a:ext cx="873" cy="1006"/>
              </a:xfrm>
              <a:prstGeom prst="rect">
                <a:avLst/>
              </a:prstGeom>
              <a:noFill/>
            </p:spPr>
          </p:pic>
          <p:sp>
            <p:nvSpPr>
              <p:cNvPr id="265226" name="Text Box 10"/>
              <p:cNvSpPr txBox="1">
                <a:spLocks noChangeArrowheads="1"/>
              </p:cNvSpPr>
              <p:nvPr/>
            </p:nvSpPr>
            <p:spPr bwMode="auto">
              <a:xfrm>
                <a:off x="4070" y="3049"/>
                <a:ext cx="1128" cy="250"/>
              </a:xfrm>
              <a:prstGeom prst="rect">
                <a:avLst/>
              </a:prstGeom>
              <a:solidFill>
                <a:srgbClr val="E9D8A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Tahoma" pitchFamily="34" charset="0"/>
                  </a:rPr>
                  <a:t>Rate the ideas</a:t>
                </a:r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136" y="2357"/>
              <a:ext cx="1264" cy="971"/>
              <a:chOff x="2136" y="2357"/>
              <a:chExt cx="1264" cy="971"/>
            </a:xfrm>
          </p:grpSpPr>
          <p:pic>
            <p:nvPicPr>
              <p:cNvPr id="265228" name="Picture 12" descr="sorti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596" y="2357"/>
                <a:ext cx="804" cy="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5229" name="Text Box 13"/>
              <p:cNvSpPr txBox="1">
                <a:spLocks noChangeArrowheads="1"/>
              </p:cNvSpPr>
              <p:nvPr/>
            </p:nvSpPr>
            <p:spPr bwMode="auto">
              <a:xfrm>
                <a:off x="2136" y="3078"/>
                <a:ext cx="1095" cy="250"/>
              </a:xfrm>
              <a:prstGeom prst="rect">
                <a:avLst/>
              </a:prstGeom>
              <a:solidFill>
                <a:srgbClr val="E9D8A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Tahoma" pitchFamily="34" charset="0"/>
                  </a:rPr>
                  <a:t>Sort the ideas</a:t>
                </a:r>
              </a:p>
            </p:txBody>
          </p:sp>
        </p:grpSp>
        <p:sp>
          <p:nvSpPr>
            <p:cNvPr id="265232" name="Rectangle 16"/>
            <p:cNvSpPr>
              <a:spLocks noChangeArrowheads="1"/>
            </p:cNvSpPr>
            <p:nvPr/>
          </p:nvSpPr>
          <p:spPr bwMode="auto">
            <a:xfrm>
              <a:off x="2684" y="2003"/>
              <a:ext cx="1966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Structure Ideas</a:t>
              </a:r>
              <a:endParaRPr lang="en-US" sz="1800" b="1">
                <a:solidFill>
                  <a:schemeClr val="tx2"/>
                </a:solidFill>
                <a:latin typeface="Tahoma" pitchFamily="34" charset="0"/>
              </a:endParaRPr>
            </a:p>
          </p:txBody>
        </p:sp>
      </p:grpSp>
      <p:sp>
        <p:nvSpPr>
          <p:cNvPr id="265233" name="Rectangle 17"/>
          <p:cNvSpPr>
            <a:spLocks noChangeArrowheads="1"/>
          </p:cNvSpPr>
          <p:nvPr/>
        </p:nvSpPr>
        <p:spPr bwMode="auto">
          <a:xfrm>
            <a:off x="3422650" y="2530475"/>
            <a:ext cx="295116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Generate Ideas</a:t>
            </a:r>
          </a:p>
        </p:txBody>
      </p:sp>
      <p:sp>
        <p:nvSpPr>
          <p:cNvPr id="265234" name="Rectangle 18"/>
          <p:cNvSpPr>
            <a:spLocks noChangeArrowheads="1"/>
          </p:cNvSpPr>
          <p:nvPr/>
        </p:nvSpPr>
        <p:spPr bwMode="auto">
          <a:xfrm>
            <a:off x="1974850" y="1881188"/>
            <a:ext cx="4038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Identify the participants</a:t>
            </a:r>
          </a:p>
        </p:txBody>
      </p:sp>
      <p:sp>
        <p:nvSpPr>
          <p:cNvPr id="265235" name="Rectangle 19"/>
          <p:cNvSpPr>
            <a:spLocks noChangeArrowheads="1"/>
          </p:cNvSpPr>
          <p:nvPr/>
        </p:nvSpPr>
        <p:spPr bwMode="auto">
          <a:xfrm>
            <a:off x="1136650" y="1231900"/>
            <a:ext cx="2895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Develop a focus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Compute Maps</a:t>
            </a:r>
          </a:p>
        </p:txBody>
      </p:sp>
      <p:grpSp>
        <p:nvGrpSpPr>
          <p:cNvPr id="2" name="Group 270"/>
          <p:cNvGrpSpPr>
            <a:grpSpLocks/>
          </p:cNvGrpSpPr>
          <p:nvPr/>
        </p:nvGrpSpPr>
        <p:grpSpPr bwMode="auto">
          <a:xfrm>
            <a:off x="676275" y="1076325"/>
            <a:ext cx="8086725" cy="5553075"/>
            <a:chOff x="426" y="678"/>
            <a:chExt cx="5094" cy="3498"/>
          </a:xfrm>
        </p:grpSpPr>
        <p:pic>
          <p:nvPicPr>
            <p:cNvPr id="266243" name="Picture 3" descr="mappi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678"/>
              <a:ext cx="1008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426" y="2304"/>
              <a:ext cx="2640" cy="1872"/>
              <a:chOff x="426" y="2166"/>
              <a:chExt cx="2640" cy="1872"/>
            </a:xfrm>
          </p:grpSpPr>
          <p:sp>
            <p:nvSpPr>
              <p:cNvPr id="266250" name="Rectangle 10"/>
              <p:cNvSpPr>
                <a:spLocks noChangeArrowheads="1"/>
              </p:cNvSpPr>
              <p:nvPr/>
            </p:nvSpPr>
            <p:spPr bwMode="auto">
              <a:xfrm>
                <a:off x="426" y="2166"/>
                <a:ext cx="2640" cy="1872"/>
              </a:xfrm>
              <a:prstGeom prst="rect">
                <a:avLst/>
              </a:prstGeom>
              <a:gradFill rotWithShape="0">
                <a:gsLst>
                  <a:gs pos="0">
                    <a:srgbClr val="DDDDDD">
                      <a:gamma/>
                      <a:shade val="76471"/>
                      <a:invGamma/>
                    </a:srgbClr>
                  </a:gs>
                  <a:gs pos="50000">
                    <a:srgbClr val="DDDDDD"/>
                  </a:gs>
                  <a:gs pos="100000">
                    <a:srgbClr val="DDDDDD">
                      <a:gamma/>
                      <a:shade val="76471"/>
                      <a:invGamma/>
                    </a:srgbClr>
                  </a:gs>
                </a:gsLst>
                <a:lin ang="5400000" scaled="1"/>
              </a:gra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595" y="2283"/>
                <a:ext cx="1946" cy="1597"/>
                <a:chOff x="736" y="1163"/>
                <a:chExt cx="4456" cy="2769"/>
              </a:xfrm>
            </p:grpSpPr>
            <p:grpSp>
              <p:nvGrpSpPr>
                <p:cNvPr id="5" name="Group 12"/>
                <p:cNvGrpSpPr>
                  <a:grpSpLocks/>
                </p:cNvGrpSpPr>
                <p:nvPr/>
              </p:nvGrpSpPr>
              <p:grpSpPr bwMode="auto">
                <a:xfrm>
                  <a:off x="736" y="1163"/>
                  <a:ext cx="4344" cy="2769"/>
                  <a:chOff x="736" y="1163"/>
                  <a:chExt cx="4344" cy="2769"/>
                </a:xfrm>
              </p:grpSpPr>
              <p:sp>
                <p:nvSpPr>
                  <p:cNvPr id="266253" name="Freeform 13"/>
                  <p:cNvSpPr>
                    <a:spLocks/>
                  </p:cNvSpPr>
                  <p:nvPr/>
                </p:nvSpPr>
                <p:spPr bwMode="auto">
                  <a:xfrm>
                    <a:off x="2362" y="2708"/>
                    <a:ext cx="1538" cy="1165"/>
                  </a:xfrm>
                  <a:custGeom>
                    <a:avLst/>
                    <a:gdLst/>
                    <a:ahLst/>
                    <a:cxnLst>
                      <a:cxn ang="0">
                        <a:pos x="0" y="1072"/>
                      </a:cxn>
                      <a:cxn ang="0">
                        <a:pos x="825" y="1165"/>
                      </a:cxn>
                      <a:cxn ang="0">
                        <a:pos x="1185" y="1140"/>
                      </a:cxn>
                      <a:cxn ang="0">
                        <a:pos x="1409" y="1089"/>
                      </a:cxn>
                      <a:cxn ang="0">
                        <a:pos x="1538" y="996"/>
                      </a:cxn>
                      <a:cxn ang="0">
                        <a:pos x="1289" y="0"/>
                      </a:cxn>
                      <a:cxn ang="0">
                        <a:pos x="937" y="76"/>
                      </a:cxn>
                      <a:cxn ang="0">
                        <a:pos x="96" y="718"/>
                      </a:cxn>
                      <a:cxn ang="0">
                        <a:pos x="0" y="1072"/>
                      </a:cxn>
                    </a:cxnLst>
                    <a:rect l="0" t="0" r="r" b="b"/>
                    <a:pathLst>
                      <a:path w="1538" h="1165">
                        <a:moveTo>
                          <a:pt x="0" y="1072"/>
                        </a:moveTo>
                        <a:lnTo>
                          <a:pt x="825" y="1165"/>
                        </a:lnTo>
                        <a:lnTo>
                          <a:pt x="1185" y="1140"/>
                        </a:lnTo>
                        <a:lnTo>
                          <a:pt x="1409" y="1089"/>
                        </a:lnTo>
                        <a:lnTo>
                          <a:pt x="1538" y="996"/>
                        </a:lnTo>
                        <a:lnTo>
                          <a:pt x="1289" y="0"/>
                        </a:lnTo>
                        <a:lnTo>
                          <a:pt x="937" y="76"/>
                        </a:lnTo>
                        <a:lnTo>
                          <a:pt x="96" y="718"/>
                        </a:lnTo>
                        <a:lnTo>
                          <a:pt x="0" y="1072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54" name="Freeform 14"/>
                  <p:cNvSpPr>
                    <a:spLocks/>
                  </p:cNvSpPr>
                  <p:nvPr/>
                </p:nvSpPr>
                <p:spPr bwMode="auto">
                  <a:xfrm>
                    <a:off x="1473" y="2801"/>
                    <a:ext cx="1129" cy="1013"/>
                  </a:xfrm>
                  <a:custGeom>
                    <a:avLst/>
                    <a:gdLst/>
                    <a:ahLst/>
                    <a:cxnLst>
                      <a:cxn ang="0">
                        <a:pos x="0" y="633"/>
                      </a:cxn>
                      <a:cxn ang="0">
                        <a:pos x="473" y="1013"/>
                      </a:cxn>
                      <a:cxn ang="0">
                        <a:pos x="833" y="777"/>
                      </a:cxn>
                      <a:cxn ang="0">
                        <a:pos x="1129" y="160"/>
                      </a:cxn>
                      <a:cxn ang="0">
                        <a:pos x="1009" y="0"/>
                      </a:cxn>
                      <a:cxn ang="0">
                        <a:pos x="208" y="481"/>
                      </a:cxn>
                      <a:cxn ang="0">
                        <a:pos x="0" y="633"/>
                      </a:cxn>
                    </a:cxnLst>
                    <a:rect l="0" t="0" r="r" b="b"/>
                    <a:pathLst>
                      <a:path w="1129" h="1013">
                        <a:moveTo>
                          <a:pt x="0" y="633"/>
                        </a:moveTo>
                        <a:lnTo>
                          <a:pt x="473" y="1013"/>
                        </a:lnTo>
                        <a:lnTo>
                          <a:pt x="833" y="777"/>
                        </a:lnTo>
                        <a:lnTo>
                          <a:pt x="1129" y="160"/>
                        </a:lnTo>
                        <a:lnTo>
                          <a:pt x="1009" y="0"/>
                        </a:lnTo>
                        <a:lnTo>
                          <a:pt x="208" y="481"/>
                        </a:lnTo>
                        <a:lnTo>
                          <a:pt x="0" y="633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55" name="Freeform 15"/>
                  <p:cNvSpPr>
                    <a:spLocks/>
                  </p:cNvSpPr>
                  <p:nvPr/>
                </p:nvSpPr>
                <p:spPr bwMode="auto">
                  <a:xfrm>
                    <a:off x="4100" y="1720"/>
                    <a:ext cx="817" cy="853"/>
                  </a:xfrm>
                  <a:custGeom>
                    <a:avLst/>
                    <a:gdLst/>
                    <a:ahLst/>
                    <a:cxnLst>
                      <a:cxn ang="0">
                        <a:pos x="0" y="853"/>
                      </a:cxn>
                      <a:cxn ang="0">
                        <a:pos x="769" y="718"/>
                      </a:cxn>
                      <a:cxn ang="0">
                        <a:pos x="817" y="642"/>
                      </a:cxn>
                      <a:cxn ang="0">
                        <a:pos x="672" y="68"/>
                      </a:cxn>
                      <a:cxn ang="0">
                        <a:pos x="568" y="0"/>
                      </a:cxn>
                      <a:cxn ang="0">
                        <a:pos x="360" y="34"/>
                      </a:cxn>
                      <a:cxn ang="0">
                        <a:pos x="64" y="135"/>
                      </a:cxn>
                      <a:cxn ang="0">
                        <a:pos x="0" y="853"/>
                      </a:cxn>
                    </a:cxnLst>
                    <a:rect l="0" t="0" r="r" b="b"/>
                    <a:pathLst>
                      <a:path w="817" h="853">
                        <a:moveTo>
                          <a:pt x="0" y="853"/>
                        </a:moveTo>
                        <a:lnTo>
                          <a:pt x="769" y="718"/>
                        </a:lnTo>
                        <a:lnTo>
                          <a:pt x="817" y="642"/>
                        </a:lnTo>
                        <a:lnTo>
                          <a:pt x="672" y="68"/>
                        </a:lnTo>
                        <a:lnTo>
                          <a:pt x="568" y="0"/>
                        </a:lnTo>
                        <a:lnTo>
                          <a:pt x="360" y="34"/>
                        </a:lnTo>
                        <a:lnTo>
                          <a:pt x="64" y="135"/>
                        </a:lnTo>
                        <a:lnTo>
                          <a:pt x="0" y="853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56" name="Freeform 16"/>
                  <p:cNvSpPr>
                    <a:spLocks/>
                  </p:cNvSpPr>
                  <p:nvPr/>
                </p:nvSpPr>
                <p:spPr bwMode="auto">
                  <a:xfrm>
                    <a:off x="3796" y="2767"/>
                    <a:ext cx="1089" cy="929"/>
                  </a:xfrm>
                  <a:custGeom>
                    <a:avLst/>
                    <a:gdLst/>
                    <a:ahLst/>
                    <a:cxnLst>
                      <a:cxn ang="0">
                        <a:pos x="0" y="245"/>
                      </a:cxn>
                      <a:cxn ang="0">
                        <a:pos x="56" y="464"/>
                      </a:cxn>
                      <a:cxn ang="0">
                        <a:pos x="392" y="929"/>
                      </a:cxn>
                      <a:cxn ang="0">
                        <a:pos x="840" y="709"/>
                      </a:cxn>
                      <a:cxn ang="0">
                        <a:pos x="1081" y="557"/>
                      </a:cxn>
                      <a:cxn ang="0">
                        <a:pos x="1089" y="144"/>
                      </a:cxn>
                      <a:cxn ang="0">
                        <a:pos x="1025" y="0"/>
                      </a:cxn>
                      <a:cxn ang="0">
                        <a:pos x="72" y="8"/>
                      </a:cxn>
                      <a:cxn ang="0">
                        <a:pos x="0" y="245"/>
                      </a:cxn>
                    </a:cxnLst>
                    <a:rect l="0" t="0" r="r" b="b"/>
                    <a:pathLst>
                      <a:path w="1089" h="929">
                        <a:moveTo>
                          <a:pt x="0" y="245"/>
                        </a:moveTo>
                        <a:lnTo>
                          <a:pt x="56" y="464"/>
                        </a:lnTo>
                        <a:lnTo>
                          <a:pt x="392" y="929"/>
                        </a:lnTo>
                        <a:lnTo>
                          <a:pt x="840" y="709"/>
                        </a:lnTo>
                        <a:lnTo>
                          <a:pt x="1081" y="557"/>
                        </a:lnTo>
                        <a:lnTo>
                          <a:pt x="1089" y="144"/>
                        </a:lnTo>
                        <a:lnTo>
                          <a:pt x="1025" y="0"/>
                        </a:lnTo>
                        <a:lnTo>
                          <a:pt x="72" y="8"/>
                        </a:lnTo>
                        <a:lnTo>
                          <a:pt x="0" y="245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57" name="Freeform 17"/>
                  <p:cNvSpPr>
                    <a:spLocks/>
                  </p:cNvSpPr>
                  <p:nvPr/>
                </p:nvSpPr>
                <p:spPr bwMode="auto">
                  <a:xfrm>
                    <a:off x="752" y="1973"/>
                    <a:ext cx="1386" cy="786"/>
                  </a:xfrm>
                  <a:custGeom>
                    <a:avLst/>
                    <a:gdLst/>
                    <a:ahLst/>
                    <a:cxnLst>
                      <a:cxn ang="0">
                        <a:pos x="0" y="431"/>
                      </a:cxn>
                      <a:cxn ang="0">
                        <a:pos x="8" y="507"/>
                      </a:cxn>
                      <a:cxn ang="0">
                        <a:pos x="177" y="634"/>
                      </a:cxn>
                      <a:cxn ang="0">
                        <a:pos x="649" y="786"/>
                      </a:cxn>
                      <a:cxn ang="0">
                        <a:pos x="1386" y="735"/>
                      </a:cxn>
                      <a:cxn ang="0">
                        <a:pos x="1218" y="203"/>
                      </a:cxn>
                      <a:cxn ang="0">
                        <a:pos x="1034" y="76"/>
                      </a:cxn>
                      <a:cxn ang="0">
                        <a:pos x="513" y="0"/>
                      </a:cxn>
                      <a:cxn ang="0">
                        <a:pos x="8" y="423"/>
                      </a:cxn>
                      <a:cxn ang="0">
                        <a:pos x="0" y="431"/>
                      </a:cxn>
                    </a:cxnLst>
                    <a:rect l="0" t="0" r="r" b="b"/>
                    <a:pathLst>
                      <a:path w="1386" h="786">
                        <a:moveTo>
                          <a:pt x="0" y="431"/>
                        </a:moveTo>
                        <a:lnTo>
                          <a:pt x="8" y="507"/>
                        </a:lnTo>
                        <a:lnTo>
                          <a:pt x="177" y="634"/>
                        </a:lnTo>
                        <a:lnTo>
                          <a:pt x="649" y="786"/>
                        </a:lnTo>
                        <a:lnTo>
                          <a:pt x="1386" y="735"/>
                        </a:lnTo>
                        <a:lnTo>
                          <a:pt x="1218" y="203"/>
                        </a:lnTo>
                        <a:lnTo>
                          <a:pt x="1034" y="76"/>
                        </a:lnTo>
                        <a:lnTo>
                          <a:pt x="513" y="0"/>
                        </a:lnTo>
                        <a:lnTo>
                          <a:pt x="8" y="423"/>
                        </a:lnTo>
                        <a:lnTo>
                          <a:pt x="0" y="431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58" name="Freeform 18"/>
                  <p:cNvSpPr>
                    <a:spLocks/>
                  </p:cNvSpPr>
                  <p:nvPr/>
                </p:nvSpPr>
                <p:spPr bwMode="auto">
                  <a:xfrm>
                    <a:off x="1473" y="1357"/>
                    <a:ext cx="753" cy="515"/>
                  </a:xfrm>
                  <a:custGeom>
                    <a:avLst/>
                    <a:gdLst/>
                    <a:ahLst/>
                    <a:cxnLst>
                      <a:cxn ang="0">
                        <a:pos x="0" y="236"/>
                      </a:cxn>
                      <a:cxn ang="0">
                        <a:pos x="497" y="447"/>
                      </a:cxn>
                      <a:cxn ang="0">
                        <a:pos x="753" y="515"/>
                      </a:cxn>
                      <a:cxn ang="0">
                        <a:pos x="449" y="0"/>
                      </a:cxn>
                      <a:cxn ang="0">
                        <a:pos x="304" y="34"/>
                      </a:cxn>
                      <a:cxn ang="0">
                        <a:pos x="264" y="42"/>
                      </a:cxn>
                      <a:cxn ang="0">
                        <a:pos x="0" y="236"/>
                      </a:cxn>
                    </a:cxnLst>
                    <a:rect l="0" t="0" r="r" b="b"/>
                    <a:pathLst>
                      <a:path w="753" h="515">
                        <a:moveTo>
                          <a:pt x="0" y="236"/>
                        </a:moveTo>
                        <a:lnTo>
                          <a:pt x="497" y="447"/>
                        </a:lnTo>
                        <a:lnTo>
                          <a:pt x="753" y="515"/>
                        </a:lnTo>
                        <a:lnTo>
                          <a:pt x="449" y="0"/>
                        </a:lnTo>
                        <a:lnTo>
                          <a:pt x="304" y="34"/>
                        </a:lnTo>
                        <a:lnTo>
                          <a:pt x="264" y="42"/>
                        </a:lnTo>
                        <a:lnTo>
                          <a:pt x="0" y="236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59" name="Freeform 19"/>
                  <p:cNvSpPr>
                    <a:spLocks/>
                  </p:cNvSpPr>
                  <p:nvPr/>
                </p:nvSpPr>
                <p:spPr bwMode="auto">
                  <a:xfrm>
                    <a:off x="2298" y="1222"/>
                    <a:ext cx="1305" cy="1047"/>
                  </a:xfrm>
                  <a:custGeom>
                    <a:avLst/>
                    <a:gdLst/>
                    <a:ahLst/>
                    <a:cxnLst>
                      <a:cxn ang="0">
                        <a:pos x="0" y="388"/>
                      </a:cxn>
                      <a:cxn ang="0">
                        <a:pos x="360" y="743"/>
                      </a:cxn>
                      <a:cxn ang="0">
                        <a:pos x="705" y="1047"/>
                      </a:cxn>
                      <a:cxn ang="0">
                        <a:pos x="905" y="920"/>
                      </a:cxn>
                      <a:cxn ang="0">
                        <a:pos x="1185" y="380"/>
                      </a:cxn>
                      <a:cxn ang="0">
                        <a:pos x="1305" y="34"/>
                      </a:cxn>
                      <a:cxn ang="0">
                        <a:pos x="1041" y="0"/>
                      </a:cxn>
                      <a:cxn ang="0">
                        <a:pos x="208" y="110"/>
                      </a:cxn>
                      <a:cxn ang="0">
                        <a:pos x="0" y="388"/>
                      </a:cxn>
                    </a:cxnLst>
                    <a:rect l="0" t="0" r="r" b="b"/>
                    <a:pathLst>
                      <a:path w="1305" h="1047">
                        <a:moveTo>
                          <a:pt x="0" y="388"/>
                        </a:moveTo>
                        <a:lnTo>
                          <a:pt x="360" y="743"/>
                        </a:lnTo>
                        <a:lnTo>
                          <a:pt x="705" y="1047"/>
                        </a:lnTo>
                        <a:lnTo>
                          <a:pt x="905" y="920"/>
                        </a:lnTo>
                        <a:lnTo>
                          <a:pt x="1185" y="380"/>
                        </a:lnTo>
                        <a:lnTo>
                          <a:pt x="1305" y="34"/>
                        </a:lnTo>
                        <a:lnTo>
                          <a:pt x="1041" y="0"/>
                        </a:lnTo>
                        <a:lnTo>
                          <a:pt x="208" y="110"/>
                        </a:lnTo>
                        <a:lnTo>
                          <a:pt x="0" y="388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60" name="Freeform 20"/>
                  <p:cNvSpPr>
                    <a:spLocks/>
                  </p:cNvSpPr>
                  <p:nvPr/>
                </p:nvSpPr>
                <p:spPr bwMode="auto">
                  <a:xfrm>
                    <a:off x="3699" y="1348"/>
                    <a:ext cx="833" cy="296"/>
                  </a:xfrm>
                  <a:custGeom>
                    <a:avLst/>
                    <a:gdLst/>
                    <a:ahLst/>
                    <a:cxnLst>
                      <a:cxn ang="0">
                        <a:pos x="0" y="203"/>
                      </a:cxn>
                      <a:cxn ang="0">
                        <a:pos x="545" y="296"/>
                      </a:cxn>
                      <a:cxn ang="0">
                        <a:pos x="833" y="144"/>
                      </a:cxn>
                      <a:cxn ang="0">
                        <a:pos x="361" y="0"/>
                      </a:cxn>
                      <a:cxn ang="0">
                        <a:pos x="297" y="17"/>
                      </a:cxn>
                      <a:cxn ang="0">
                        <a:pos x="0" y="203"/>
                      </a:cxn>
                    </a:cxnLst>
                    <a:rect l="0" t="0" r="r" b="b"/>
                    <a:pathLst>
                      <a:path w="833" h="296">
                        <a:moveTo>
                          <a:pt x="0" y="203"/>
                        </a:moveTo>
                        <a:lnTo>
                          <a:pt x="545" y="296"/>
                        </a:lnTo>
                        <a:lnTo>
                          <a:pt x="833" y="144"/>
                        </a:lnTo>
                        <a:lnTo>
                          <a:pt x="361" y="0"/>
                        </a:lnTo>
                        <a:lnTo>
                          <a:pt x="297" y="17"/>
                        </a:lnTo>
                        <a:lnTo>
                          <a:pt x="0" y="203"/>
                        </a:lnTo>
                        <a:close/>
                      </a:path>
                    </a:pathLst>
                  </a:custGeom>
                  <a:solidFill>
                    <a:srgbClr val="FFFF80"/>
                  </a:solidFill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6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475" y="3147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6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516" y="3107"/>
                    <a:ext cx="10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6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643" y="3367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6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681" y="3323"/>
                    <a:ext cx="107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6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4805" y="2750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6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844" y="2706"/>
                    <a:ext cx="10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6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4500" y="343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6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540" y="3393"/>
                    <a:ext cx="107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6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4789" y="328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7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828" y="3238"/>
                    <a:ext cx="10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7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060" y="2944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7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100" y="2904"/>
                    <a:ext cx="10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7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4869" y="289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7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908" y="2850"/>
                    <a:ext cx="10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7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2286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7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243"/>
                    <a:ext cx="10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7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249" y="1956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7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288" y="1914"/>
                    <a:ext cx="10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7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385" y="274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8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1425" y="269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8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744" y="2463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8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784" y="2422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8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1361" y="253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8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400" y="2496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8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913" y="2590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8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954" y="2548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8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825" y="2353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8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2311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8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744" y="237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9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784" y="2337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9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736" y="2387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9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775" y="2346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3088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4388" y="3048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586" y="2944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904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9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235" y="340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9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273" y="3368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19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299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1721" y="138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00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760" y="1342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01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1761" y="1374"/>
                    <a:ext cx="41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02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1803" y="1329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0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1938" y="1568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0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1979" y="1527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0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802" y="139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0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1842" y="134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0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1906" y="1340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08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1945" y="1298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09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187" y="2125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10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225" y="2084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11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1954" y="1788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12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1993" y="1746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13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2210" y="185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14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2250" y="1811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1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853" y="242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1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894" y="2378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1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884" y="3687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18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925" y="3644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29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1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755" y="3780"/>
                    <a:ext cx="41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20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738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21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747" y="3763"/>
                    <a:ext cx="41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2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786" y="3720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2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835" y="1458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2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16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2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947" y="1745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2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987" y="1704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2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1769" y="2032"/>
                    <a:ext cx="41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28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807" y="1990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2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195" y="3611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3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234" y="3570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3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4044" y="133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3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4083" y="1290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3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3683" y="153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3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724" y="1491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35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4716" y="2320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3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4756" y="2276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37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4644" y="187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3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4683" y="182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39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39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122" y="269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4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2162" y="2647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4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2674" y="340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4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2714" y="3368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4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323" y="120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44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362" y="1163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45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3419" y="1256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46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458" y="1213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47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4620" y="3459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48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4662" y="341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49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4580" y="2066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50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4619" y="2023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51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4628" y="1796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52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4667" y="1754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5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4652" y="1703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54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4692" y="1662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55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4756" y="1771"/>
                    <a:ext cx="41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56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4795" y="1730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57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4708" y="191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58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4747" y="1870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49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59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1289" y="2548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60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1331" y="2505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61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776" y="2353"/>
                    <a:ext cx="41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62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311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6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1097" y="214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6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1134" y="209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6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587" y="123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6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28" y="1198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6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4228" y="1923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6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4269" y="1881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6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2530" y="1424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70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2572" y="1383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7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4196" y="356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72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4237" y="3518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73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212" y="348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74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4253" y="3441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75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2290" y="356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76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2332" y="3518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77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1930" y="3797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78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1970" y="3755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59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79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1954" y="365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80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1993" y="3611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81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1457" y="3417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82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1496" y="3375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83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1729" y="3510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84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1771" y="3467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85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171" y="327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86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211" y="3232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87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1665" y="326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88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1702" y="3223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89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2899" y="354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9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2938" y="3500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9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739" y="3687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9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779" y="3644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9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2346" y="3763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9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387" y="3720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9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3635" y="269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96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76" y="2647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97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307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398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4902" y="3264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69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399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2282" y="1593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00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2323" y="1550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01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1777" y="1652"/>
                    <a:ext cx="41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02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1819" y="160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03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2835" y="377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04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372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05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475" y="131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06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516" y="1272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07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1761" y="1450"/>
                    <a:ext cx="41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0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1803" y="1406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09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1457" y="1576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10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1496" y="1532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11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2987" y="1374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12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028" y="1329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13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2490" y="131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1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2529" y="1272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1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2987" y="225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1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028" y="220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1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4516" y="147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1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1432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79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19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4172" y="367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20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4212" y="3637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21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3836" y="321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22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3873" y="3171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23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340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2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2032" y="3368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2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099" y="375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2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136" y="3714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2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483" y="2927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2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523" y="2886"/>
                    <a:ext cx="179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29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3171" y="3856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30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212" y="3816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31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2442" y="340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32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2483" y="3368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33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2450" y="3696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34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2490" y="3656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87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35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1954" y="215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36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1993" y="211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88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37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779" y="3637"/>
                    <a:ext cx="41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38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821" y="3595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89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39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4300" y="2775"/>
                    <a:ext cx="40" cy="43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40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4341" y="2735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90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41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3779" y="2995"/>
                    <a:ext cx="41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42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821" y="2953"/>
                    <a:ext cx="178" cy="11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91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43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852" y="2759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44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894" y="2718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92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45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418" y="3206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46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458" y="3165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93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47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4724" y="1855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4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4764" y="1812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94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4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1802" y="2421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5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842" y="2379"/>
                    <a:ext cx="179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95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645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4292" y="3502"/>
                    <a:ext cx="40" cy="42"/>
                  </a:xfrm>
                  <a:prstGeom prst="rect">
                    <a:avLst/>
                  </a:prstGeom>
                  <a:solidFill>
                    <a:srgbClr val="00FFFF"/>
                  </a:soli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5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462"/>
                    <a:ext cx="178" cy="1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sz="700">
                        <a:solidFill>
                          <a:srgbClr val="000000"/>
                        </a:solidFill>
                        <a:latin typeface="Arial" pitchFamily="34" charset="0"/>
                      </a:rPr>
                      <a:t> 96</a:t>
                    </a:r>
                    <a:endParaRPr lang="en-US" sz="10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66453" name="Rectangle 213"/>
                <p:cNvSpPr>
                  <a:spLocks noChangeArrowheads="1"/>
                </p:cNvSpPr>
                <p:nvPr/>
              </p:nvSpPr>
              <p:spPr bwMode="auto">
                <a:xfrm>
                  <a:off x="3531" y="383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54" name="Rectangle 214"/>
                <p:cNvSpPr>
                  <a:spLocks noChangeArrowheads="1"/>
                </p:cNvSpPr>
                <p:nvPr/>
              </p:nvSpPr>
              <p:spPr bwMode="auto">
                <a:xfrm>
                  <a:off x="3573" y="3791"/>
                  <a:ext cx="179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5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753" y="3561"/>
                  <a:ext cx="41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56" name="Rectangle 216"/>
                <p:cNvSpPr>
                  <a:spLocks noChangeArrowheads="1"/>
                </p:cNvSpPr>
                <p:nvPr/>
              </p:nvSpPr>
              <p:spPr bwMode="auto">
                <a:xfrm>
                  <a:off x="1794" y="3521"/>
                  <a:ext cx="179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57" name="Rectangle 217"/>
                <p:cNvSpPr>
                  <a:spLocks noChangeArrowheads="1"/>
                </p:cNvSpPr>
                <p:nvPr/>
              </p:nvSpPr>
              <p:spPr bwMode="auto">
                <a:xfrm>
                  <a:off x="1481" y="207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58" name="Rectangle 218"/>
                <p:cNvSpPr>
                  <a:spLocks noChangeArrowheads="1"/>
                </p:cNvSpPr>
                <p:nvPr/>
              </p:nvSpPr>
              <p:spPr bwMode="auto">
                <a:xfrm>
                  <a:off x="1521" y="2032"/>
                  <a:ext cx="179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59" name="Rectangle 219"/>
                <p:cNvSpPr>
                  <a:spLocks noChangeArrowheads="1"/>
                </p:cNvSpPr>
                <p:nvPr/>
              </p:nvSpPr>
              <p:spPr bwMode="auto">
                <a:xfrm>
                  <a:off x="2490" y="299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60" name="Rectangle 220"/>
                <p:cNvSpPr>
                  <a:spLocks noChangeArrowheads="1"/>
                </p:cNvSpPr>
                <p:nvPr/>
              </p:nvSpPr>
              <p:spPr bwMode="auto">
                <a:xfrm>
                  <a:off x="2529" y="2953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61" name="Rectangle 221"/>
                <p:cNvSpPr>
                  <a:spLocks noChangeArrowheads="1"/>
                </p:cNvSpPr>
                <p:nvPr/>
              </p:nvSpPr>
              <p:spPr bwMode="auto">
                <a:xfrm>
                  <a:off x="4148" y="183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62" name="Rectangle 222"/>
                <p:cNvSpPr>
                  <a:spLocks noChangeArrowheads="1"/>
                </p:cNvSpPr>
                <p:nvPr/>
              </p:nvSpPr>
              <p:spPr bwMode="auto">
                <a:xfrm>
                  <a:off x="4189" y="1795"/>
                  <a:ext cx="250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63" name="Rectangle 223"/>
                <p:cNvSpPr>
                  <a:spLocks noChangeArrowheads="1"/>
                </p:cNvSpPr>
                <p:nvPr/>
              </p:nvSpPr>
              <p:spPr bwMode="auto">
                <a:xfrm>
                  <a:off x="4412" y="329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64" name="Rectangle 224"/>
                <p:cNvSpPr>
                  <a:spLocks noChangeArrowheads="1"/>
                </p:cNvSpPr>
                <p:nvPr/>
              </p:nvSpPr>
              <p:spPr bwMode="auto">
                <a:xfrm>
                  <a:off x="4450" y="3250"/>
                  <a:ext cx="250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65" name="Rectangle 225"/>
                <p:cNvSpPr>
                  <a:spLocks noChangeArrowheads="1"/>
                </p:cNvSpPr>
                <p:nvPr/>
              </p:nvSpPr>
              <p:spPr bwMode="auto">
                <a:xfrm>
                  <a:off x="3283" y="276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6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321" y="2724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6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980" y="1348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68" name="Rectangle 228"/>
                <p:cNvSpPr>
                  <a:spLocks noChangeArrowheads="1"/>
                </p:cNvSpPr>
                <p:nvPr/>
              </p:nvSpPr>
              <p:spPr bwMode="auto">
                <a:xfrm>
                  <a:off x="4020" y="1307"/>
                  <a:ext cx="249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69" name="Rectangle 229"/>
                <p:cNvSpPr>
                  <a:spLocks noChangeArrowheads="1"/>
                </p:cNvSpPr>
                <p:nvPr/>
              </p:nvSpPr>
              <p:spPr bwMode="auto">
                <a:xfrm>
                  <a:off x="3467" y="158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70" name="Rectangle 230"/>
                <p:cNvSpPr>
                  <a:spLocks noChangeArrowheads="1"/>
                </p:cNvSpPr>
                <p:nvPr/>
              </p:nvSpPr>
              <p:spPr bwMode="auto">
                <a:xfrm>
                  <a:off x="3507" y="1545"/>
                  <a:ext cx="249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71" name="Rectangle 231"/>
                <p:cNvSpPr>
                  <a:spLocks noChangeArrowheads="1"/>
                </p:cNvSpPr>
                <p:nvPr/>
              </p:nvSpPr>
              <p:spPr bwMode="auto">
                <a:xfrm>
                  <a:off x="4228" y="162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72" name="Rectangle 232"/>
                <p:cNvSpPr>
                  <a:spLocks noChangeArrowheads="1"/>
                </p:cNvSpPr>
                <p:nvPr/>
              </p:nvSpPr>
              <p:spPr bwMode="auto">
                <a:xfrm>
                  <a:off x="4269" y="1586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73" name="Rectangle 233"/>
                <p:cNvSpPr>
                  <a:spLocks noChangeArrowheads="1"/>
                </p:cNvSpPr>
                <p:nvPr/>
              </p:nvSpPr>
              <p:spPr bwMode="auto">
                <a:xfrm>
                  <a:off x="2642" y="194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74" name="Rectangle 234"/>
                <p:cNvSpPr>
                  <a:spLocks noChangeArrowheads="1"/>
                </p:cNvSpPr>
                <p:nvPr/>
              </p:nvSpPr>
              <p:spPr bwMode="auto">
                <a:xfrm>
                  <a:off x="2682" y="1906"/>
                  <a:ext cx="250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75" name="Rectangle 235"/>
                <p:cNvSpPr>
                  <a:spLocks noChangeArrowheads="1"/>
                </p:cNvSpPr>
                <p:nvPr/>
              </p:nvSpPr>
              <p:spPr bwMode="auto">
                <a:xfrm>
                  <a:off x="4276" y="145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76" name="Rectangle 236"/>
                <p:cNvSpPr>
                  <a:spLocks noChangeArrowheads="1"/>
                </p:cNvSpPr>
                <p:nvPr/>
              </p:nvSpPr>
              <p:spPr bwMode="auto">
                <a:xfrm>
                  <a:off x="4317" y="1416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77" name="Rectangle 237"/>
                <p:cNvSpPr>
                  <a:spLocks noChangeArrowheads="1"/>
                </p:cNvSpPr>
                <p:nvPr/>
              </p:nvSpPr>
              <p:spPr bwMode="auto">
                <a:xfrm>
                  <a:off x="4228" y="147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78" name="Rectangle 238"/>
                <p:cNvSpPr>
                  <a:spLocks noChangeArrowheads="1"/>
                </p:cNvSpPr>
                <p:nvPr/>
              </p:nvSpPr>
              <p:spPr bwMode="auto">
                <a:xfrm>
                  <a:off x="4269" y="1432"/>
                  <a:ext cx="250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79" name="Rectangle 239"/>
                <p:cNvSpPr>
                  <a:spLocks noChangeArrowheads="1"/>
                </p:cNvSpPr>
                <p:nvPr/>
              </p:nvSpPr>
              <p:spPr bwMode="auto">
                <a:xfrm>
                  <a:off x="4100" y="1424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80" name="Rectangle 240"/>
                <p:cNvSpPr>
                  <a:spLocks noChangeArrowheads="1"/>
                </p:cNvSpPr>
                <p:nvPr/>
              </p:nvSpPr>
              <p:spPr bwMode="auto">
                <a:xfrm>
                  <a:off x="4141" y="1383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81" name="Rectangle 241"/>
                <p:cNvSpPr>
                  <a:spLocks noChangeArrowheads="1"/>
                </p:cNvSpPr>
                <p:nvPr/>
              </p:nvSpPr>
              <p:spPr bwMode="auto">
                <a:xfrm>
                  <a:off x="4084" y="255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82" name="Rectangle 242"/>
                <p:cNvSpPr>
                  <a:spLocks noChangeArrowheads="1"/>
                </p:cNvSpPr>
                <p:nvPr/>
              </p:nvSpPr>
              <p:spPr bwMode="auto">
                <a:xfrm>
                  <a:off x="4125" y="2516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83" name="Rectangle 243"/>
                <p:cNvSpPr>
                  <a:spLocks noChangeArrowheads="1"/>
                </p:cNvSpPr>
                <p:nvPr/>
              </p:nvSpPr>
              <p:spPr bwMode="auto">
                <a:xfrm>
                  <a:off x="4444" y="173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84" name="Rectangle 244"/>
                <p:cNvSpPr>
                  <a:spLocks noChangeArrowheads="1"/>
                </p:cNvSpPr>
                <p:nvPr/>
              </p:nvSpPr>
              <p:spPr bwMode="auto">
                <a:xfrm>
                  <a:off x="4487" y="1696"/>
                  <a:ext cx="249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85" name="Rectangle 245"/>
                <p:cNvSpPr>
                  <a:spLocks noChangeArrowheads="1"/>
                </p:cNvSpPr>
                <p:nvPr/>
              </p:nvSpPr>
              <p:spPr bwMode="auto">
                <a:xfrm>
                  <a:off x="4652" y="316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86" name="Rectangle 246"/>
                <p:cNvSpPr>
                  <a:spLocks noChangeArrowheads="1"/>
                </p:cNvSpPr>
                <p:nvPr/>
              </p:nvSpPr>
              <p:spPr bwMode="auto">
                <a:xfrm>
                  <a:off x="4693" y="3123"/>
                  <a:ext cx="249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87" name="Rectangle 247"/>
                <p:cNvSpPr>
                  <a:spLocks noChangeArrowheads="1"/>
                </p:cNvSpPr>
                <p:nvPr/>
              </p:nvSpPr>
              <p:spPr bwMode="auto">
                <a:xfrm>
                  <a:off x="4284" y="299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88" name="Rectangle 248"/>
                <p:cNvSpPr>
                  <a:spLocks noChangeArrowheads="1"/>
                </p:cNvSpPr>
                <p:nvPr/>
              </p:nvSpPr>
              <p:spPr bwMode="auto">
                <a:xfrm>
                  <a:off x="4324" y="2953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89" name="Rectangle 249"/>
                <p:cNvSpPr>
                  <a:spLocks noChangeArrowheads="1"/>
                </p:cNvSpPr>
                <p:nvPr/>
              </p:nvSpPr>
              <p:spPr bwMode="auto">
                <a:xfrm>
                  <a:off x="4901" y="234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90" name="Rectangle 250"/>
                <p:cNvSpPr>
                  <a:spLocks noChangeArrowheads="1"/>
                </p:cNvSpPr>
                <p:nvPr/>
              </p:nvSpPr>
              <p:spPr bwMode="auto">
                <a:xfrm>
                  <a:off x="4942" y="2303"/>
                  <a:ext cx="250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91" name="Rectangle 251"/>
                <p:cNvSpPr>
                  <a:spLocks noChangeArrowheads="1"/>
                </p:cNvSpPr>
                <p:nvPr/>
              </p:nvSpPr>
              <p:spPr bwMode="auto">
                <a:xfrm>
                  <a:off x="2466" y="278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92" name="Rectangle 252"/>
                <p:cNvSpPr>
                  <a:spLocks noChangeArrowheads="1"/>
                </p:cNvSpPr>
                <p:nvPr/>
              </p:nvSpPr>
              <p:spPr bwMode="auto">
                <a:xfrm>
                  <a:off x="2507" y="2742"/>
                  <a:ext cx="250" cy="1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93" name="Rectangle 253"/>
                <p:cNvSpPr>
                  <a:spLocks noChangeArrowheads="1"/>
                </p:cNvSpPr>
                <p:nvPr/>
              </p:nvSpPr>
              <p:spPr bwMode="auto">
                <a:xfrm>
                  <a:off x="3219" y="3780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94" name="Rectangle 254"/>
                <p:cNvSpPr>
                  <a:spLocks noChangeArrowheads="1"/>
                </p:cNvSpPr>
                <p:nvPr/>
              </p:nvSpPr>
              <p:spPr bwMode="auto">
                <a:xfrm>
                  <a:off x="3258" y="3739"/>
                  <a:ext cx="250" cy="1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6495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2651" y="1585"/>
                  <a:ext cx="312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7</a:t>
                  </a:r>
                </a:p>
              </p:txBody>
            </p:sp>
            <p:sp>
              <p:nvSpPr>
                <p:cNvPr id="266496" name="Text Box 256"/>
                <p:cNvSpPr txBox="1">
                  <a:spLocks noChangeArrowheads="1"/>
                </p:cNvSpPr>
                <p:nvPr/>
              </p:nvSpPr>
              <p:spPr bwMode="auto">
                <a:xfrm>
                  <a:off x="3902" y="1390"/>
                  <a:ext cx="309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8</a:t>
                  </a:r>
                </a:p>
              </p:txBody>
            </p:sp>
            <p:sp>
              <p:nvSpPr>
                <p:cNvPr id="266497" name="Text Box 257"/>
                <p:cNvSpPr txBox="1">
                  <a:spLocks noChangeArrowheads="1"/>
                </p:cNvSpPr>
                <p:nvPr/>
              </p:nvSpPr>
              <p:spPr bwMode="auto">
                <a:xfrm>
                  <a:off x="4236" y="2063"/>
                  <a:ext cx="312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266498" name="Text Box 258"/>
                <p:cNvSpPr txBox="1">
                  <a:spLocks noChangeArrowheads="1"/>
                </p:cNvSpPr>
                <p:nvPr/>
              </p:nvSpPr>
              <p:spPr bwMode="auto">
                <a:xfrm>
                  <a:off x="4046" y="3123"/>
                  <a:ext cx="312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266499" name="Text Box 259"/>
                <p:cNvSpPr txBox="1">
                  <a:spLocks noChangeArrowheads="1"/>
                </p:cNvSpPr>
                <p:nvPr/>
              </p:nvSpPr>
              <p:spPr bwMode="auto">
                <a:xfrm>
                  <a:off x="2846" y="3123"/>
                  <a:ext cx="309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266500" name="Text Box 260"/>
                <p:cNvSpPr txBox="1">
                  <a:spLocks noChangeArrowheads="1"/>
                </p:cNvSpPr>
                <p:nvPr/>
              </p:nvSpPr>
              <p:spPr bwMode="auto">
                <a:xfrm>
                  <a:off x="1932" y="3073"/>
                  <a:ext cx="309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266501" name="Text Box 261"/>
                <p:cNvSpPr txBox="1">
                  <a:spLocks noChangeArrowheads="1"/>
                </p:cNvSpPr>
                <p:nvPr/>
              </p:nvSpPr>
              <p:spPr bwMode="auto">
                <a:xfrm>
                  <a:off x="1355" y="2209"/>
                  <a:ext cx="311" cy="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5</a:t>
                  </a:r>
                </a:p>
              </p:txBody>
            </p:sp>
            <p:sp>
              <p:nvSpPr>
                <p:cNvPr id="266502" name="Text Box 262"/>
                <p:cNvSpPr txBox="1">
                  <a:spLocks noChangeArrowheads="1"/>
                </p:cNvSpPr>
                <p:nvPr/>
              </p:nvSpPr>
              <p:spPr bwMode="auto">
                <a:xfrm>
                  <a:off x="1595" y="1442"/>
                  <a:ext cx="312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000" b="1">
                      <a:solidFill>
                        <a:srgbClr val="0000FF"/>
                      </a:solidFill>
                      <a:latin typeface="Times New Roman" pitchFamily="18" charset="0"/>
                    </a:rPr>
                    <a:t>6</a:t>
                  </a:r>
                </a:p>
              </p:txBody>
            </p:sp>
          </p:grpSp>
        </p:grpSp>
        <p:sp>
          <p:nvSpPr>
            <p:cNvPr id="266504" name="Rectangle 264"/>
            <p:cNvSpPr>
              <a:spLocks noChangeArrowheads="1"/>
            </p:cNvSpPr>
            <p:nvPr/>
          </p:nvSpPr>
          <p:spPr bwMode="auto">
            <a:xfrm>
              <a:off x="3116" y="2412"/>
              <a:ext cx="2118" cy="1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Compute Maps</a:t>
              </a:r>
            </a:p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  <a:buFontTx/>
                <a:buChar char="•"/>
              </a:pPr>
              <a:r>
                <a:rPr lang="en-US" sz="2400">
                  <a:solidFill>
                    <a:schemeClr val="tx2"/>
                  </a:solidFill>
                  <a:latin typeface="Tahoma" pitchFamily="34" charset="0"/>
                </a:rPr>
                <a:t>Aggregate sorts</a:t>
              </a:r>
            </a:p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  <a:buFontTx/>
                <a:buChar char="•"/>
              </a:pPr>
              <a:r>
                <a:rPr lang="en-US" sz="2400">
                  <a:solidFill>
                    <a:schemeClr val="tx2"/>
                  </a:solidFill>
                  <a:latin typeface="Tahoma" pitchFamily="34" charset="0"/>
                </a:rPr>
                <a:t>Multidimensional scaling</a:t>
              </a:r>
            </a:p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  <a:buFontTx/>
                <a:buChar char="•"/>
              </a:pPr>
              <a:r>
                <a:rPr lang="en-US" sz="2400">
                  <a:solidFill>
                    <a:schemeClr val="tx2"/>
                  </a:solidFill>
                  <a:latin typeface="Tahoma" pitchFamily="34" charset="0"/>
                </a:rPr>
                <a:t>Hierarchical cluster analysis</a:t>
              </a:r>
            </a:p>
          </p:txBody>
        </p:sp>
      </p:grpSp>
      <p:sp>
        <p:nvSpPr>
          <p:cNvPr id="266505" name="Rectangle 265"/>
          <p:cNvSpPr>
            <a:spLocks noChangeArrowheads="1"/>
          </p:cNvSpPr>
          <p:nvPr/>
        </p:nvSpPr>
        <p:spPr bwMode="auto">
          <a:xfrm>
            <a:off x="4260850" y="3179763"/>
            <a:ext cx="31210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Structure Ideas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  <p:sp>
        <p:nvSpPr>
          <p:cNvPr id="266506" name="Rectangle 266"/>
          <p:cNvSpPr>
            <a:spLocks noChangeArrowheads="1"/>
          </p:cNvSpPr>
          <p:nvPr/>
        </p:nvSpPr>
        <p:spPr bwMode="auto">
          <a:xfrm>
            <a:off x="3422650" y="2530475"/>
            <a:ext cx="295116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Generate Ideas</a:t>
            </a:r>
          </a:p>
        </p:txBody>
      </p:sp>
      <p:sp>
        <p:nvSpPr>
          <p:cNvPr id="266507" name="Rectangle 267"/>
          <p:cNvSpPr>
            <a:spLocks noChangeArrowheads="1"/>
          </p:cNvSpPr>
          <p:nvPr/>
        </p:nvSpPr>
        <p:spPr bwMode="auto">
          <a:xfrm>
            <a:off x="1974850" y="1881188"/>
            <a:ext cx="4038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Identify the participants</a:t>
            </a:r>
          </a:p>
        </p:txBody>
      </p:sp>
      <p:sp>
        <p:nvSpPr>
          <p:cNvPr id="266508" name="Rectangle 268"/>
          <p:cNvSpPr>
            <a:spLocks noChangeArrowheads="1"/>
          </p:cNvSpPr>
          <p:nvPr/>
        </p:nvSpPr>
        <p:spPr bwMode="auto">
          <a:xfrm>
            <a:off x="1136650" y="1231900"/>
            <a:ext cx="2895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Develop a focus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Interpret Maps</a:t>
            </a:r>
          </a:p>
        </p:txBody>
      </p:sp>
      <p:grpSp>
        <p:nvGrpSpPr>
          <p:cNvPr id="2" name="Group 428"/>
          <p:cNvGrpSpPr>
            <a:grpSpLocks/>
          </p:cNvGrpSpPr>
          <p:nvPr/>
        </p:nvGrpSpPr>
        <p:grpSpPr bwMode="auto">
          <a:xfrm>
            <a:off x="460375" y="2947988"/>
            <a:ext cx="8178800" cy="3649662"/>
            <a:chOff x="290" y="1857"/>
            <a:chExt cx="5152" cy="2299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0" y="1857"/>
              <a:ext cx="2256" cy="2299"/>
              <a:chOff x="431" y="1706"/>
              <a:chExt cx="2256" cy="2299"/>
            </a:xfrm>
          </p:grpSpPr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431" y="1706"/>
                <a:ext cx="2256" cy="2299"/>
              </a:xfrm>
              <a:prstGeom prst="rect">
                <a:avLst/>
              </a:prstGeom>
              <a:gradFill rotWithShape="0">
                <a:gsLst>
                  <a:gs pos="0">
                    <a:srgbClr val="DDDDDD">
                      <a:gamma/>
                      <a:shade val="84314"/>
                      <a:invGamma/>
                    </a:srgbClr>
                  </a:gs>
                  <a:gs pos="50000">
                    <a:srgbClr val="DDDDDD"/>
                  </a:gs>
                  <a:gs pos="100000">
                    <a:srgbClr val="DDDDDD">
                      <a:gamma/>
                      <a:shade val="84314"/>
                      <a:invGamma/>
                    </a:srgbClr>
                  </a:gs>
                </a:gsLst>
                <a:lin ang="5400000" scaled="1"/>
              </a:gra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558" y="1802"/>
                <a:ext cx="1632" cy="1322"/>
                <a:chOff x="736" y="1163"/>
                <a:chExt cx="4374" cy="2795"/>
              </a:xfrm>
            </p:grpSpPr>
            <p:sp>
              <p:nvSpPr>
                <p:cNvPr id="267276" name="Freeform 12"/>
                <p:cNvSpPr>
                  <a:spLocks/>
                </p:cNvSpPr>
                <p:nvPr/>
              </p:nvSpPr>
              <p:spPr bwMode="auto">
                <a:xfrm>
                  <a:off x="2362" y="2708"/>
                  <a:ext cx="1538" cy="1165"/>
                </a:xfrm>
                <a:custGeom>
                  <a:avLst/>
                  <a:gdLst/>
                  <a:ahLst/>
                  <a:cxnLst>
                    <a:cxn ang="0">
                      <a:pos x="0" y="1072"/>
                    </a:cxn>
                    <a:cxn ang="0">
                      <a:pos x="825" y="1165"/>
                    </a:cxn>
                    <a:cxn ang="0">
                      <a:pos x="1185" y="1140"/>
                    </a:cxn>
                    <a:cxn ang="0">
                      <a:pos x="1409" y="1089"/>
                    </a:cxn>
                    <a:cxn ang="0">
                      <a:pos x="1538" y="996"/>
                    </a:cxn>
                    <a:cxn ang="0">
                      <a:pos x="1289" y="0"/>
                    </a:cxn>
                    <a:cxn ang="0">
                      <a:pos x="937" y="76"/>
                    </a:cxn>
                    <a:cxn ang="0">
                      <a:pos x="96" y="718"/>
                    </a:cxn>
                    <a:cxn ang="0">
                      <a:pos x="0" y="1072"/>
                    </a:cxn>
                  </a:cxnLst>
                  <a:rect l="0" t="0" r="r" b="b"/>
                  <a:pathLst>
                    <a:path w="1538" h="1165">
                      <a:moveTo>
                        <a:pt x="0" y="1072"/>
                      </a:moveTo>
                      <a:lnTo>
                        <a:pt x="825" y="1165"/>
                      </a:lnTo>
                      <a:lnTo>
                        <a:pt x="1185" y="1140"/>
                      </a:lnTo>
                      <a:lnTo>
                        <a:pt x="1409" y="1089"/>
                      </a:lnTo>
                      <a:lnTo>
                        <a:pt x="1538" y="996"/>
                      </a:lnTo>
                      <a:lnTo>
                        <a:pt x="1289" y="0"/>
                      </a:lnTo>
                      <a:lnTo>
                        <a:pt x="937" y="76"/>
                      </a:lnTo>
                      <a:lnTo>
                        <a:pt x="96" y="718"/>
                      </a:lnTo>
                      <a:lnTo>
                        <a:pt x="0" y="1072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77" name="Freeform 13"/>
                <p:cNvSpPr>
                  <a:spLocks/>
                </p:cNvSpPr>
                <p:nvPr/>
              </p:nvSpPr>
              <p:spPr bwMode="auto">
                <a:xfrm>
                  <a:off x="1473" y="2801"/>
                  <a:ext cx="1129" cy="1013"/>
                </a:xfrm>
                <a:custGeom>
                  <a:avLst/>
                  <a:gdLst/>
                  <a:ahLst/>
                  <a:cxnLst>
                    <a:cxn ang="0">
                      <a:pos x="0" y="633"/>
                    </a:cxn>
                    <a:cxn ang="0">
                      <a:pos x="473" y="1013"/>
                    </a:cxn>
                    <a:cxn ang="0">
                      <a:pos x="833" y="777"/>
                    </a:cxn>
                    <a:cxn ang="0">
                      <a:pos x="1129" y="160"/>
                    </a:cxn>
                    <a:cxn ang="0">
                      <a:pos x="1009" y="0"/>
                    </a:cxn>
                    <a:cxn ang="0">
                      <a:pos x="208" y="481"/>
                    </a:cxn>
                    <a:cxn ang="0">
                      <a:pos x="0" y="633"/>
                    </a:cxn>
                  </a:cxnLst>
                  <a:rect l="0" t="0" r="r" b="b"/>
                  <a:pathLst>
                    <a:path w="1129" h="1013">
                      <a:moveTo>
                        <a:pt x="0" y="633"/>
                      </a:moveTo>
                      <a:lnTo>
                        <a:pt x="473" y="1013"/>
                      </a:lnTo>
                      <a:lnTo>
                        <a:pt x="833" y="777"/>
                      </a:lnTo>
                      <a:lnTo>
                        <a:pt x="1129" y="160"/>
                      </a:lnTo>
                      <a:lnTo>
                        <a:pt x="1009" y="0"/>
                      </a:lnTo>
                      <a:lnTo>
                        <a:pt x="208" y="481"/>
                      </a:lnTo>
                      <a:lnTo>
                        <a:pt x="0" y="633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78" name="Freeform 14"/>
                <p:cNvSpPr>
                  <a:spLocks/>
                </p:cNvSpPr>
                <p:nvPr/>
              </p:nvSpPr>
              <p:spPr bwMode="auto">
                <a:xfrm>
                  <a:off x="4100" y="1720"/>
                  <a:ext cx="817" cy="853"/>
                </a:xfrm>
                <a:custGeom>
                  <a:avLst/>
                  <a:gdLst/>
                  <a:ahLst/>
                  <a:cxnLst>
                    <a:cxn ang="0">
                      <a:pos x="0" y="853"/>
                    </a:cxn>
                    <a:cxn ang="0">
                      <a:pos x="769" y="718"/>
                    </a:cxn>
                    <a:cxn ang="0">
                      <a:pos x="817" y="642"/>
                    </a:cxn>
                    <a:cxn ang="0">
                      <a:pos x="672" y="68"/>
                    </a:cxn>
                    <a:cxn ang="0">
                      <a:pos x="568" y="0"/>
                    </a:cxn>
                    <a:cxn ang="0">
                      <a:pos x="360" y="34"/>
                    </a:cxn>
                    <a:cxn ang="0">
                      <a:pos x="64" y="135"/>
                    </a:cxn>
                    <a:cxn ang="0">
                      <a:pos x="0" y="853"/>
                    </a:cxn>
                  </a:cxnLst>
                  <a:rect l="0" t="0" r="r" b="b"/>
                  <a:pathLst>
                    <a:path w="817" h="853">
                      <a:moveTo>
                        <a:pt x="0" y="853"/>
                      </a:moveTo>
                      <a:lnTo>
                        <a:pt x="769" y="718"/>
                      </a:lnTo>
                      <a:lnTo>
                        <a:pt x="817" y="642"/>
                      </a:lnTo>
                      <a:lnTo>
                        <a:pt x="672" y="68"/>
                      </a:lnTo>
                      <a:lnTo>
                        <a:pt x="568" y="0"/>
                      </a:lnTo>
                      <a:lnTo>
                        <a:pt x="360" y="34"/>
                      </a:lnTo>
                      <a:lnTo>
                        <a:pt x="64" y="135"/>
                      </a:lnTo>
                      <a:lnTo>
                        <a:pt x="0" y="853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79" name="Freeform 15"/>
                <p:cNvSpPr>
                  <a:spLocks/>
                </p:cNvSpPr>
                <p:nvPr/>
              </p:nvSpPr>
              <p:spPr bwMode="auto">
                <a:xfrm>
                  <a:off x="3796" y="2767"/>
                  <a:ext cx="1089" cy="929"/>
                </a:xfrm>
                <a:custGeom>
                  <a:avLst/>
                  <a:gdLst/>
                  <a:ahLst/>
                  <a:cxnLst>
                    <a:cxn ang="0">
                      <a:pos x="0" y="245"/>
                    </a:cxn>
                    <a:cxn ang="0">
                      <a:pos x="56" y="464"/>
                    </a:cxn>
                    <a:cxn ang="0">
                      <a:pos x="392" y="929"/>
                    </a:cxn>
                    <a:cxn ang="0">
                      <a:pos x="840" y="709"/>
                    </a:cxn>
                    <a:cxn ang="0">
                      <a:pos x="1081" y="557"/>
                    </a:cxn>
                    <a:cxn ang="0">
                      <a:pos x="1089" y="144"/>
                    </a:cxn>
                    <a:cxn ang="0">
                      <a:pos x="1025" y="0"/>
                    </a:cxn>
                    <a:cxn ang="0">
                      <a:pos x="72" y="8"/>
                    </a:cxn>
                    <a:cxn ang="0">
                      <a:pos x="0" y="245"/>
                    </a:cxn>
                  </a:cxnLst>
                  <a:rect l="0" t="0" r="r" b="b"/>
                  <a:pathLst>
                    <a:path w="1089" h="929">
                      <a:moveTo>
                        <a:pt x="0" y="245"/>
                      </a:moveTo>
                      <a:lnTo>
                        <a:pt x="56" y="464"/>
                      </a:lnTo>
                      <a:lnTo>
                        <a:pt x="392" y="929"/>
                      </a:lnTo>
                      <a:lnTo>
                        <a:pt x="840" y="709"/>
                      </a:lnTo>
                      <a:lnTo>
                        <a:pt x="1081" y="557"/>
                      </a:lnTo>
                      <a:lnTo>
                        <a:pt x="1089" y="144"/>
                      </a:lnTo>
                      <a:lnTo>
                        <a:pt x="1025" y="0"/>
                      </a:lnTo>
                      <a:lnTo>
                        <a:pt x="72" y="8"/>
                      </a:lnTo>
                      <a:lnTo>
                        <a:pt x="0" y="245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0" name="Freeform 16"/>
                <p:cNvSpPr>
                  <a:spLocks/>
                </p:cNvSpPr>
                <p:nvPr/>
              </p:nvSpPr>
              <p:spPr bwMode="auto">
                <a:xfrm>
                  <a:off x="752" y="1973"/>
                  <a:ext cx="1386" cy="786"/>
                </a:xfrm>
                <a:custGeom>
                  <a:avLst/>
                  <a:gdLst/>
                  <a:ahLst/>
                  <a:cxnLst>
                    <a:cxn ang="0">
                      <a:pos x="0" y="431"/>
                    </a:cxn>
                    <a:cxn ang="0">
                      <a:pos x="8" y="507"/>
                    </a:cxn>
                    <a:cxn ang="0">
                      <a:pos x="177" y="634"/>
                    </a:cxn>
                    <a:cxn ang="0">
                      <a:pos x="649" y="786"/>
                    </a:cxn>
                    <a:cxn ang="0">
                      <a:pos x="1386" y="735"/>
                    </a:cxn>
                    <a:cxn ang="0">
                      <a:pos x="1218" y="203"/>
                    </a:cxn>
                    <a:cxn ang="0">
                      <a:pos x="1034" y="76"/>
                    </a:cxn>
                    <a:cxn ang="0">
                      <a:pos x="513" y="0"/>
                    </a:cxn>
                    <a:cxn ang="0">
                      <a:pos x="8" y="423"/>
                    </a:cxn>
                    <a:cxn ang="0">
                      <a:pos x="0" y="431"/>
                    </a:cxn>
                  </a:cxnLst>
                  <a:rect l="0" t="0" r="r" b="b"/>
                  <a:pathLst>
                    <a:path w="1386" h="786">
                      <a:moveTo>
                        <a:pt x="0" y="431"/>
                      </a:moveTo>
                      <a:lnTo>
                        <a:pt x="8" y="507"/>
                      </a:lnTo>
                      <a:lnTo>
                        <a:pt x="177" y="634"/>
                      </a:lnTo>
                      <a:lnTo>
                        <a:pt x="649" y="786"/>
                      </a:lnTo>
                      <a:lnTo>
                        <a:pt x="1386" y="735"/>
                      </a:lnTo>
                      <a:lnTo>
                        <a:pt x="1218" y="203"/>
                      </a:lnTo>
                      <a:lnTo>
                        <a:pt x="1034" y="76"/>
                      </a:lnTo>
                      <a:lnTo>
                        <a:pt x="513" y="0"/>
                      </a:lnTo>
                      <a:lnTo>
                        <a:pt x="8" y="423"/>
                      </a:lnTo>
                      <a:lnTo>
                        <a:pt x="0" y="431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1" name="Freeform 17"/>
                <p:cNvSpPr>
                  <a:spLocks/>
                </p:cNvSpPr>
                <p:nvPr/>
              </p:nvSpPr>
              <p:spPr bwMode="auto">
                <a:xfrm>
                  <a:off x="1473" y="1357"/>
                  <a:ext cx="753" cy="515"/>
                </a:xfrm>
                <a:custGeom>
                  <a:avLst/>
                  <a:gdLst/>
                  <a:ahLst/>
                  <a:cxnLst>
                    <a:cxn ang="0">
                      <a:pos x="0" y="236"/>
                    </a:cxn>
                    <a:cxn ang="0">
                      <a:pos x="497" y="447"/>
                    </a:cxn>
                    <a:cxn ang="0">
                      <a:pos x="753" y="515"/>
                    </a:cxn>
                    <a:cxn ang="0">
                      <a:pos x="449" y="0"/>
                    </a:cxn>
                    <a:cxn ang="0">
                      <a:pos x="304" y="34"/>
                    </a:cxn>
                    <a:cxn ang="0">
                      <a:pos x="264" y="42"/>
                    </a:cxn>
                    <a:cxn ang="0">
                      <a:pos x="0" y="236"/>
                    </a:cxn>
                  </a:cxnLst>
                  <a:rect l="0" t="0" r="r" b="b"/>
                  <a:pathLst>
                    <a:path w="753" h="515">
                      <a:moveTo>
                        <a:pt x="0" y="236"/>
                      </a:moveTo>
                      <a:lnTo>
                        <a:pt x="497" y="447"/>
                      </a:lnTo>
                      <a:lnTo>
                        <a:pt x="753" y="515"/>
                      </a:lnTo>
                      <a:lnTo>
                        <a:pt x="449" y="0"/>
                      </a:lnTo>
                      <a:lnTo>
                        <a:pt x="304" y="34"/>
                      </a:lnTo>
                      <a:lnTo>
                        <a:pt x="264" y="42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2" name="Freeform 18"/>
                <p:cNvSpPr>
                  <a:spLocks/>
                </p:cNvSpPr>
                <p:nvPr/>
              </p:nvSpPr>
              <p:spPr bwMode="auto">
                <a:xfrm>
                  <a:off x="2298" y="1222"/>
                  <a:ext cx="1305" cy="1047"/>
                </a:xfrm>
                <a:custGeom>
                  <a:avLst/>
                  <a:gdLst/>
                  <a:ahLst/>
                  <a:cxnLst>
                    <a:cxn ang="0">
                      <a:pos x="0" y="388"/>
                    </a:cxn>
                    <a:cxn ang="0">
                      <a:pos x="360" y="743"/>
                    </a:cxn>
                    <a:cxn ang="0">
                      <a:pos x="705" y="1047"/>
                    </a:cxn>
                    <a:cxn ang="0">
                      <a:pos x="905" y="920"/>
                    </a:cxn>
                    <a:cxn ang="0">
                      <a:pos x="1185" y="380"/>
                    </a:cxn>
                    <a:cxn ang="0">
                      <a:pos x="1305" y="34"/>
                    </a:cxn>
                    <a:cxn ang="0">
                      <a:pos x="1041" y="0"/>
                    </a:cxn>
                    <a:cxn ang="0">
                      <a:pos x="208" y="110"/>
                    </a:cxn>
                    <a:cxn ang="0">
                      <a:pos x="0" y="388"/>
                    </a:cxn>
                  </a:cxnLst>
                  <a:rect l="0" t="0" r="r" b="b"/>
                  <a:pathLst>
                    <a:path w="1305" h="1047">
                      <a:moveTo>
                        <a:pt x="0" y="388"/>
                      </a:moveTo>
                      <a:lnTo>
                        <a:pt x="360" y="743"/>
                      </a:lnTo>
                      <a:lnTo>
                        <a:pt x="705" y="1047"/>
                      </a:lnTo>
                      <a:lnTo>
                        <a:pt x="905" y="920"/>
                      </a:lnTo>
                      <a:lnTo>
                        <a:pt x="1185" y="380"/>
                      </a:lnTo>
                      <a:lnTo>
                        <a:pt x="1305" y="34"/>
                      </a:lnTo>
                      <a:lnTo>
                        <a:pt x="1041" y="0"/>
                      </a:lnTo>
                      <a:lnTo>
                        <a:pt x="208" y="110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3" name="Freeform 19"/>
                <p:cNvSpPr>
                  <a:spLocks/>
                </p:cNvSpPr>
                <p:nvPr/>
              </p:nvSpPr>
              <p:spPr bwMode="auto">
                <a:xfrm>
                  <a:off x="3699" y="1348"/>
                  <a:ext cx="833" cy="296"/>
                </a:xfrm>
                <a:custGeom>
                  <a:avLst/>
                  <a:gdLst/>
                  <a:ahLst/>
                  <a:cxnLst>
                    <a:cxn ang="0">
                      <a:pos x="0" y="203"/>
                    </a:cxn>
                    <a:cxn ang="0">
                      <a:pos x="545" y="296"/>
                    </a:cxn>
                    <a:cxn ang="0">
                      <a:pos x="833" y="144"/>
                    </a:cxn>
                    <a:cxn ang="0">
                      <a:pos x="361" y="0"/>
                    </a:cxn>
                    <a:cxn ang="0">
                      <a:pos x="297" y="17"/>
                    </a:cxn>
                    <a:cxn ang="0">
                      <a:pos x="0" y="203"/>
                    </a:cxn>
                  </a:cxnLst>
                  <a:rect l="0" t="0" r="r" b="b"/>
                  <a:pathLst>
                    <a:path w="833" h="296">
                      <a:moveTo>
                        <a:pt x="0" y="203"/>
                      </a:moveTo>
                      <a:lnTo>
                        <a:pt x="545" y="296"/>
                      </a:lnTo>
                      <a:lnTo>
                        <a:pt x="833" y="144"/>
                      </a:lnTo>
                      <a:lnTo>
                        <a:pt x="361" y="0"/>
                      </a:lnTo>
                      <a:lnTo>
                        <a:pt x="297" y="17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FFFF80"/>
                </a:solidFill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4" name="Rectangle 20"/>
                <p:cNvSpPr>
                  <a:spLocks noChangeArrowheads="1"/>
                </p:cNvSpPr>
                <p:nvPr/>
              </p:nvSpPr>
              <p:spPr bwMode="auto">
                <a:xfrm>
                  <a:off x="3475" y="314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5" name="Rectangle 21"/>
                <p:cNvSpPr>
                  <a:spLocks noChangeArrowheads="1"/>
                </p:cNvSpPr>
                <p:nvPr/>
              </p:nvSpPr>
              <p:spPr bwMode="auto">
                <a:xfrm>
                  <a:off x="3515" y="3106"/>
                  <a:ext cx="12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86" name="Rectangle 22"/>
                <p:cNvSpPr>
                  <a:spLocks noChangeArrowheads="1"/>
                </p:cNvSpPr>
                <p:nvPr/>
              </p:nvSpPr>
              <p:spPr bwMode="auto">
                <a:xfrm>
                  <a:off x="3643" y="336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7" name="Rectangle 23"/>
                <p:cNvSpPr>
                  <a:spLocks noChangeArrowheads="1"/>
                </p:cNvSpPr>
                <p:nvPr/>
              </p:nvSpPr>
              <p:spPr bwMode="auto">
                <a:xfrm>
                  <a:off x="3681" y="3324"/>
                  <a:ext cx="126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88" name="Rectangle 24"/>
                <p:cNvSpPr>
                  <a:spLocks noChangeArrowheads="1"/>
                </p:cNvSpPr>
                <p:nvPr/>
              </p:nvSpPr>
              <p:spPr bwMode="auto">
                <a:xfrm>
                  <a:off x="4805" y="2750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89" name="Rectangle 25"/>
                <p:cNvSpPr>
                  <a:spLocks noChangeArrowheads="1"/>
                </p:cNvSpPr>
                <p:nvPr/>
              </p:nvSpPr>
              <p:spPr bwMode="auto">
                <a:xfrm>
                  <a:off x="4845" y="2706"/>
                  <a:ext cx="125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90" name="Rectangle 26"/>
                <p:cNvSpPr>
                  <a:spLocks noChangeArrowheads="1"/>
                </p:cNvSpPr>
                <p:nvPr/>
              </p:nvSpPr>
              <p:spPr bwMode="auto">
                <a:xfrm>
                  <a:off x="4500" y="343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91" name="Rectangle 27"/>
                <p:cNvSpPr>
                  <a:spLocks noChangeArrowheads="1"/>
                </p:cNvSpPr>
                <p:nvPr/>
              </p:nvSpPr>
              <p:spPr bwMode="auto">
                <a:xfrm>
                  <a:off x="4539" y="3393"/>
                  <a:ext cx="12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92" name="Rectangle 28"/>
                <p:cNvSpPr>
                  <a:spLocks noChangeArrowheads="1"/>
                </p:cNvSpPr>
                <p:nvPr/>
              </p:nvSpPr>
              <p:spPr bwMode="auto">
                <a:xfrm>
                  <a:off x="4789" y="328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93" name="Rectangle 29"/>
                <p:cNvSpPr>
                  <a:spLocks noChangeArrowheads="1"/>
                </p:cNvSpPr>
                <p:nvPr/>
              </p:nvSpPr>
              <p:spPr bwMode="auto">
                <a:xfrm>
                  <a:off x="4828" y="3239"/>
                  <a:ext cx="12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94" name="Rectangle 30"/>
                <p:cNvSpPr>
                  <a:spLocks noChangeArrowheads="1"/>
                </p:cNvSpPr>
                <p:nvPr/>
              </p:nvSpPr>
              <p:spPr bwMode="auto">
                <a:xfrm>
                  <a:off x="4060" y="2944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95" name="Rectangle 31"/>
                <p:cNvSpPr>
                  <a:spLocks noChangeArrowheads="1"/>
                </p:cNvSpPr>
                <p:nvPr/>
              </p:nvSpPr>
              <p:spPr bwMode="auto">
                <a:xfrm>
                  <a:off x="4099" y="2903"/>
                  <a:ext cx="12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96" name="Rectangle 32"/>
                <p:cNvSpPr>
                  <a:spLocks noChangeArrowheads="1"/>
                </p:cNvSpPr>
                <p:nvPr/>
              </p:nvSpPr>
              <p:spPr bwMode="auto">
                <a:xfrm>
                  <a:off x="4869" y="289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97" name="Rectangle 33"/>
                <p:cNvSpPr>
                  <a:spLocks noChangeArrowheads="1"/>
                </p:cNvSpPr>
                <p:nvPr/>
              </p:nvSpPr>
              <p:spPr bwMode="auto">
                <a:xfrm>
                  <a:off x="4909" y="2850"/>
                  <a:ext cx="12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298" name="Rectangle 34"/>
                <p:cNvSpPr>
                  <a:spLocks noChangeArrowheads="1"/>
                </p:cNvSpPr>
                <p:nvPr/>
              </p:nvSpPr>
              <p:spPr bwMode="auto">
                <a:xfrm>
                  <a:off x="873" y="228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299" name="Rectangle 35"/>
                <p:cNvSpPr>
                  <a:spLocks noChangeArrowheads="1"/>
                </p:cNvSpPr>
                <p:nvPr/>
              </p:nvSpPr>
              <p:spPr bwMode="auto">
                <a:xfrm>
                  <a:off x="913" y="2243"/>
                  <a:ext cx="12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00" name="Rectangle 36"/>
                <p:cNvSpPr>
                  <a:spLocks noChangeArrowheads="1"/>
                </p:cNvSpPr>
                <p:nvPr/>
              </p:nvSpPr>
              <p:spPr bwMode="auto">
                <a:xfrm>
                  <a:off x="1249" y="1956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01" name="Rectangle 37"/>
                <p:cNvSpPr>
                  <a:spLocks noChangeArrowheads="1"/>
                </p:cNvSpPr>
                <p:nvPr/>
              </p:nvSpPr>
              <p:spPr bwMode="auto">
                <a:xfrm>
                  <a:off x="1288" y="1914"/>
                  <a:ext cx="126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02" name="Rectangle 38"/>
                <p:cNvSpPr>
                  <a:spLocks noChangeArrowheads="1"/>
                </p:cNvSpPr>
                <p:nvPr/>
              </p:nvSpPr>
              <p:spPr bwMode="auto">
                <a:xfrm>
                  <a:off x="1385" y="274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03" name="Rectangle 39"/>
                <p:cNvSpPr>
                  <a:spLocks noChangeArrowheads="1"/>
                </p:cNvSpPr>
                <p:nvPr/>
              </p:nvSpPr>
              <p:spPr bwMode="auto">
                <a:xfrm>
                  <a:off x="1425" y="2700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04" name="Rectangle 40"/>
                <p:cNvSpPr>
                  <a:spLocks noChangeArrowheads="1"/>
                </p:cNvSpPr>
                <p:nvPr/>
              </p:nvSpPr>
              <p:spPr bwMode="auto">
                <a:xfrm>
                  <a:off x="744" y="2463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05" name="Rectangle 41"/>
                <p:cNvSpPr>
                  <a:spLocks noChangeArrowheads="1"/>
                </p:cNvSpPr>
                <p:nvPr/>
              </p:nvSpPr>
              <p:spPr bwMode="auto">
                <a:xfrm>
                  <a:off x="784" y="242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06" name="Rectangle 42"/>
                <p:cNvSpPr>
                  <a:spLocks noChangeArrowheads="1"/>
                </p:cNvSpPr>
                <p:nvPr/>
              </p:nvSpPr>
              <p:spPr bwMode="auto">
                <a:xfrm>
                  <a:off x="1361" y="253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07" name="Rectangle 43"/>
                <p:cNvSpPr>
                  <a:spLocks noChangeArrowheads="1"/>
                </p:cNvSpPr>
                <p:nvPr/>
              </p:nvSpPr>
              <p:spPr bwMode="auto">
                <a:xfrm>
                  <a:off x="1401" y="2497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08" name="Rectangle 44"/>
                <p:cNvSpPr>
                  <a:spLocks noChangeArrowheads="1"/>
                </p:cNvSpPr>
                <p:nvPr/>
              </p:nvSpPr>
              <p:spPr bwMode="auto">
                <a:xfrm>
                  <a:off x="913" y="2590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09" name="Rectangle 45"/>
                <p:cNvSpPr>
                  <a:spLocks noChangeArrowheads="1"/>
                </p:cNvSpPr>
                <p:nvPr/>
              </p:nvSpPr>
              <p:spPr bwMode="auto">
                <a:xfrm>
                  <a:off x="953" y="2548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10" name="Rectangle 46"/>
                <p:cNvSpPr>
                  <a:spLocks noChangeArrowheads="1"/>
                </p:cNvSpPr>
                <p:nvPr/>
              </p:nvSpPr>
              <p:spPr bwMode="auto">
                <a:xfrm>
                  <a:off x="825" y="2353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11" name="Rectangle 47"/>
                <p:cNvSpPr>
                  <a:spLocks noChangeArrowheads="1"/>
                </p:cNvSpPr>
                <p:nvPr/>
              </p:nvSpPr>
              <p:spPr bwMode="auto">
                <a:xfrm>
                  <a:off x="865" y="231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12" name="Rectangle 48"/>
                <p:cNvSpPr>
                  <a:spLocks noChangeArrowheads="1"/>
                </p:cNvSpPr>
                <p:nvPr/>
              </p:nvSpPr>
              <p:spPr bwMode="auto">
                <a:xfrm>
                  <a:off x="744" y="237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13" name="Rectangle 49"/>
                <p:cNvSpPr>
                  <a:spLocks noChangeArrowheads="1"/>
                </p:cNvSpPr>
                <p:nvPr/>
              </p:nvSpPr>
              <p:spPr bwMode="auto">
                <a:xfrm>
                  <a:off x="784" y="2336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14" name="Rectangle 50"/>
                <p:cNvSpPr>
                  <a:spLocks noChangeArrowheads="1"/>
                </p:cNvSpPr>
                <p:nvPr/>
              </p:nvSpPr>
              <p:spPr bwMode="auto">
                <a:xfrm>
                  <a:off x="736" y="238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15" name="Rectangle 51"/>
                <p:cNvSpPr>
                  <a:spLocks noChangeArrowheads="1"/>
                </p:cNvSpPr>
                <p:nvPr/>
              </p:nvSpPr>
              <p:spPr bwMode="auto">
                <a:xfrm>
                  <a:off x="776" y="2345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16" name="Rectangle 52"/>
                <p:cNvSpPr>
                  <a:spLocks noChangeArrowheads="1"/>
                </p:cNvSpPr>
                <p:nvPr/>
              </p:nvSpPr>
              <p:spPr bwMode="auto">
                <a:xfrm>
                  <a:off x="4348" y="308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17" name="Rectangle 53"/>
                <p:cNvSpPr>
                  <a:spLocks noChangeArrowheads="1"/>
                </p:cNvSpPr>
                <p:nvPr/>
              </p:nvSpPr>
              <p:spPr bwMode="auto">
                <a:xfrm>
                  <a:off x="4389" y="3047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18" name="Rectangle 54"/>
                <p:cNvSpPr>
                  <a:spLocks noChangeArrowheads="1"/>
                </p:cNvSpPr>
                <p:nvPr/>
              </p:nvSpPr>
              <p:spPr bwMode="auto">
                <a:xfrm>
                  <a:off x="2586" y="2944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19" name="Rectangle 55"/>
                <p:cNvSpPr>
                  <a:spLocks noChangeArrowheads="1"/>
                </p:cNvSpPr>
                <p:nvPr/>
              </p:nvSpPr>
              <p:spPr bwMode="auto">
                <a:xfrm>
                  <a:off x="2625" y="290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20" name="Rectangle 56"/>
                <p:cNvSpPr>
                  <a:spLocks noChangeArrowheads="1"/>
                </p:cNvSpPr>
                <p:nvPr/>
              </p:nvSpPr>
              <p:spPr bwMode="auto">
                <a:xfrm>
                  <a:off x="3235" y="340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21" name="Rectangle 57"/>
                <p:cNvSpPr>
                  <a:spLocks noChangeArrowheads="1"/>
                </p:cNvSpPr>
                <p:nvPr/>
              </p:nvSpPr>
              <p:spPr bwMode="auto">
                <a:xfrm>
                  <a:off x="3274" y="336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19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22" name="Rectangle 58"/>
                <p:cNvSpPr>
                  <a:spLocks noChangeArrowheads="1"/>
                </p:cNvSpPr>
                <p:nvPr/>
              </p:nvSpPr>
              <p:spPr bwMode="auto">
                <a:xfrm>
                  <a:off x="1721" y="138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23" name="Rectangle 59"/>
                <p:cNvSpPr>
                  <a:spLocks noChangeArrowheads="1"/>
                </p:cNvSpPr>
                <p:nvPr/>
              </p:nvSpPr>
              <p:spPr bwMode="auto">
                <a:xfrm>
                  <a:off x="1760" y="1341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24" name="Rectangle 60"/>
                <p:cNvSpPr>
                  <a:spLocks noChangeArrowheads="1"/>
                </p:cNvSpPr>
                <p:nvPr/>
              </p:nvSpPr>
              <p:spPr bwMode="auto">
                <a:xfrm>
                  <a:off x="1761" y="1374"/>
                  <a:ext cx="41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25" name="Rectangle 61"/>
                <p:cNvSpPr>
                  <a:spLocks noChangeArrowheads="1"/>
                </p:cNvSpPr>
                <p:nvPr/>
              </p:nvSpPr>
              <p:spPr bwMode="auto">
                <a:xfrm>
                  <a:off x="1803" y="1330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26" name="Rectangle 62"/>
                <p:cNvSpPr>
                  <a:spLocks noChangeArrowheads="1"/>
                </p:cNvSpPr>
                <p:nvPr/>
              </p:nvSpPr>
              <p:spPr bwMode="auto">
                <a:xfrm>
                  <a:off x="1938" y="156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27" name="Rectangle 63"/>
                <p:cNvSpPr>
                  <a:spLocks noChangeArrowheads="1"/>
                </p:cNvSpPr>
                <p:nvPr/>
              </p:nvSpPr>
              <p:spPr bwMode="auto">
                <a:xfrm>
                  <a:off x="1980" y="1527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28" name="Rectangle 64"/>
                <p:cNvSpPr>
                  <a:spLocks noChangeArrowheads="1"/>
                </p:cNvSpPr>
                <p:nvPr/>
              </p:nvSpPr>
              <p:spPr bwMode="auto">
                <a:xfrm>
                  <a:off x="1802" y="139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29" name="Rectangle 65"/>
                <p:cNvSpPr>
                  <a:spLocks noChangeArrowheads="1"/>
                </p:cNvSpPr>
                <p:nvPr/>
              </p:nvSpPr>
              <p:spPr bwMode="auto">
                <a:xfrm>
                  <a:off x="1843" y="1349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30" name="Rectangle 66"/>
                <p:cNvSpPr>
                  <a:spLocks noChangeArrowheads="1"/>
                </p:cNvSpPr>
                <p:nvPr/>
              </p:nvSpPr>
              <p:spPr bwMode="auto">
                <a:xfrm>
                  <a:off x="1906" y="1340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31" name="Rectangle 67"/>
                <p:cNvSpPr>
                  <a:spLocks noChangeArrowheads="1"/>
                </p:cNvSpPr>
                <p:nvPr/>
              </p:nvSpPr>
              <p:spPr bwMode="auto">
                <a:xfrm>
                  <a:off x="1945" y="129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32" name="Rectangle 68"/>
                <p:cNvSpPr>
                  <a:spLocks noChangeArrowheads="1"/>
                </p:cNvSpPr>
                <p:nvPr/>
              </p:nvSpPr>
              <p:spPr bwMode="auto">
                <a:xfrm>
                  <a:off x="3187" y="2125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33" name="Rectangle 69"/>
                <p:cNvSpPr>
                  <a:spLocks noChangeArrowheads="1"/>
                </p:cNvSpPr>
                <p:nvPr/>
              </p:nvSpPr>
              <p:spPr bwMode="auto">
                <a:xfrm>
                  <a:off x="3226" y="2083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34" name="Rectangle 70"/>
                <p:cNvSpPr>
                  <a:spLocks noChangeArrowheads="1"/>
                </p:cNvSpPr>
                <p:nvPr/>
              </p:nvSpPr>
              <p:spPr bwMode="auto">
                <a:xfrm>
                  <a:off x="1954" y="178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35" name="Rectangle 71"/>
                <p:cNvSpPr>
                  <a:spLocks noChangeArrowheads="1"/>
                </p:cNvSpPr>
                <p:nvPr/>
              </p:nvSpPr>
              <p:spPr bwMode="auto">
                <a:xfrm>
                  <a:off x="1993" y="1746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36" name="Rectangle 72"/>
                <p:cNvSpPr>
                  <a:spLocks noChangeArrowheads="1"/>
                </p:cNvSpPr>
                <p:nvPr/>
              </p:nvSpPr>
              <p:spPr bwMode="auto">
                <a:xfrm>
                  <a:off x="2210" y="185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37" name="Rectangle 73"/>
                <p:cNvSpPr>
                  <a:spLocks noChangeArrowheads="1"/>
                </p:cNvSpPr>
                <p:nvPr/>
              </p:nvSpPr>
              <p:spPr bwMode="auto">
                <a:xfrm>
                  <a:off x="2250" y="1812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38" name="Rectangle 74"/>
                <p:cNvSpPr>
                  <a:spLocks noChangeArrowheads="1"/>
                </p:cNvSpPr>
                <p:nvPr/>
              </p:nvSpPr>
              <p:spPr bwMode="auto">
                <a:xfrm>
                  <a:off x="4853" y="242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39" name="Rectangle 75"/>
                <p:cNvSpPr>
                  <a:spLocks noChangeArrowheads="1"/>
                </p:cNvSpPr>
                <p:nvPr/>
              </p:nvSpPr>
              <p:spPr bwMode="auto">
                <a:xfrm>
                  <a:off x="4893" y="2379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40" name="Rectangle 76"/>
                <p:cNvSpPr>
                  <a:spLocks noChangeArrowheads="1"/>
                </p:cNvSpPr>
                <p:nvPr/>
              </p:nvSpPr>
              <p:spPr bwMode="auto">
                <a:xfrm>
                  <a:off x="3884" y="3687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41" name="Rectangle 77"/>
                <p:cNvSpPr>
                  <a:spLocks noChangeArrowheads="1"/>
                </p:cNvSpPr>
                <p:nvPr/>
              </p:nvSpPr>
              <p:spPr bwMode="auto">
                <a:xfrm>
                  <a:off x="3925" y="3645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29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42" name="Rectangle 78"/>
                <p:cNvSpPr>
                  <a:spLocks noChangeArrowheads="1"/>
                </p:cNvSpPr>
                <p:nvPr/>
              </p:nvSpPr>
              <p:spPr bwMode="auto">
                <a:xfrm>
                  <a:off x="3755" y="3780"/>
                  <a:ext cx="41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43" name="Rectangle 79"/>
                <p:cNvSpPr>
                  <a:spLocks noChangeArrowheads="1"/>
                </p:cNvSpPr>
                <p:nvPr/>
              </p:nvSpPr>
              <p:spPr bwMode="auto">
                <a:xfrm>
                  <a:off x="3797" y="373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44" name="Rectangle 80"/>
                <p:cNvSpPr>
                  <a:spLocks noChangeArrowheads="1"/>
                </p:cNvSpPr>
                <p:nvPr/>
              </p:nvSpPr>
              <p:spPr bwMode="auto">
                <a:xfrm>
                  <a:off x="3747" y="3763"/>
                  <a:ext cx="41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45" name="Rectangle 81"/>
                <p:cNvSpPr>
                  <a:spLocks noChangeArrowheads="1"/>
                </p:cNvSpPr>
                <p:nvPr/>
              </p:nvSpPr>
              <p:spPr bwMode="auto">
                <a:xfrm>
                  <a:off x="3786" y="372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46" name="Rectangle 82"/>
                <p:cNvSpPr>
                  <a:spLocks noChangeArrowheads="1"/>
                </p:cNvSpPr>
                <p:nvPr/>
              </p:nvSpPr>
              <p:spPr bwMode="auto">
                <a:xfrm>
                  <a:off x="2835" y="145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47" name="Rectangle 83"/>
                <p:cNvSpPr>
                  <a:spLocks noChangeArrowheads="1"/>
                </p:cNvSpPr>
                <p:nvPr/>
              </p:nvSpPr>
              <p:spPr bwMode="auto">
                <a:xfrm>
                  <a:off x="2875" y="1417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48" name="Rectangle 84"/>
                <p:cNvSpPr>
                  <a:spLocks noChangeArrowheads="1"/>
                </p:cNvSpPr>
                <p:nvPr/>
              </p:nvSpPr>
              <p:spPr bwMode="auto">
                <a:xfrm>
                  <a:off x="2947" y="1745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49" name="Rectangle 85"/>
                <p:cNvSpPr>
                  <a:spLocks noChangeArrowheads="1"/>
                </p:cNvSpPr>
                <p:nvPr/>
              </p:nvSpPr>
              <p:spPr bwMode="auto">
                <a:xfrm>
                  <a:off x="2987" y="1704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50" name="Rectangle 86"/>
                <p:cNvSpPr>
                  <a:spLocks noChangeArrowheads="1"/>
                </p:cNvSpPr>
                <p:nvPr/>
              </p:nvSpPr>
              <p:spPr bwMode="auto">
                <a:xfrm>
                  <a:off x="1769" y="2032"/>
                  <a:ext cx="41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51" name="Rectangle 87"/>
                <p:cNvSpPr>
                  <a:spLocks noChangeArrowheads="1"/>
                </p:cNvSpPr>
                <p:nvPr/>
              </p:nvSpPr>
              <p:spPr bwMode="auto">
                <a:xfrm>
                  <a:off x="1808" y="1990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52" name="Rectangle 88"/>
                <p:cNvSpPr>
                  <a:spLocks noChangeArrowheads="1"/>
                </p:cNvSpPr>
                <p:nvPr/>
              </p:nvSpPr>
              <p:spPr bwMode="auto">
                <a:xfrm>
                  <a:off x="3195" y="3611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53" name="Rectangle 89"/>
                <p:cNvSpPr>
                  <a:spLocks noChangeArrowheads="1"/>
                </p:cNvSpPr>
                <p:nvPr/>
              </p:nvSpPr>
              <p:spPr bwMode="auto">
                <a:xfrm>
                  <a:off x="3234" y="3569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54" name="Rectangle 90"/>
                <p:cNvSpPr>
                  <a:spLocks noChangeArrowheads="1"/>
                </p:cNvSpPr>
                <p:nvPr/>
              </p:nvSpPr>
              <p:spPr bwMode="auto">
                <a:xfrm>
                  <a:off x="4044" y="133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55" name="Rectangle 91"/>
                <p:cNvSpPr>
                  <a:spLocks noChangeArrowheads="1"/>
                </p:cNvSpPr>
                <p:nvPr/>
              </p:nvSpPr>
              <p:spPr bwMode="auto">
                <a:xfrm>
                  <a:off x="4083" y="1290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56" name="Rectangle 92"/>
                <p:cNvSpPr>
                  <a:spLocks noChangeArrowheads="1"/>
                </p:cNvSpPr>
                <p:nvPr/>
              </p:nvSpPr>
              <p:spPr bwMode="auto">
                <a:xfrm>
                  <a:off x="3683" y="153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57" name="Rectangle 93"/>
                <p:cNvSpPr>
                  <a:spLocks noChangeArrowheads="1"/>
                </p:cNvSpPr>
                <p:nvPr/>
              </p:nvSpPr>
              <p:spPr bwMode="auto">
                <a:xfrm>
                  <a:off x="3724" y="1491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58" name="Rectangle 94"/>
                <p:cNvSpPr>
                  <a:spLocks noChangeArrowheads="1"/>
                </p:cNvSpPr>
                <p:nvPr/>
              </p:nvSpPr>
              <p:spPr bwMode="auto">
                <a:xfrm>
                  <a:off x="4716" y="2320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59" name="Rectangle 95"/>
                <p:cNvSpPr>
                  <a:spLocks noChangeArrowheads="1"/>
                </p:cNvSpPr>
                <p:nvPr/>
              </p:nvSpPr>
              <p:spPr bwMode="auto">
                <a:xfrm>
                  <a:off x="4756" y="2277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60" name="Rectangle 96"/>
                <p:cNvSpPr>
                  <a:spLocks noChangeArrowheads="1"/>
                </p:cNvSpPr>
                <p:nvPr/>
              </p:nvSpPr>
              <p:spPr bwMode="auto">
                <a:xfrm>
                  <a:off x="4644" y="187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61" name="Rectangle 97"/>
                <p:cNvSpPr>
                  <a:spLocks noChangeArrowheads="1"/>
                </p:cNvSpPr>
                <p:nvPr/>
              </p:nvSpPr>
              <p:spPr bwMode="auto">
                <a:xfrm>
                  <a:off x="4684" y="1829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39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62" name="Rectangle 98"/>
                <p:cNvSpPr>
                  <a:spLocks noChangeArrowheads="1"/>
                </p:cNvSpPr>
                <p:nvPr/>
              </p:nvSpPr>
              <p:spPr bwMode="auto">
                <a:xfrm>
                  <a:off x="2122" y="269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63" name="Rectangle 99"/>
                <p:cNvSpPr>
                  <a:spLocks noChangeArrowheads="1"/>
                </p:cNvSpPr>
                <p:nvPr/>
              </p:nvSpPr>
              <p:spPr bwMode="auto">
                <a:xfrm>
                  <a:off x="2162" y="2647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64" name="Rectangle 100"/>
                <p:cNvSpPr>
                  <a:spLocks noChangeArrowheads="1"/>
                </p:cNvSpPr>
                <p:nvPr/>
              </p:nvSpPr>
              <p:spPr bwMode="auto">
                <a:xfrm>
                  <a:off x="2674" y="340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65" name="Rectangle 101"/>
                <p:cNvSpPr>
                  <a:spLocks noChangeArrowheads="1"/>
                </p:cNvSpPr>
                <p:nvPr/>
              </p:nvSpPr>
              <p:spPr bwMode="auto">
                <a:xfrm>
                  <a:off x="2714" y="336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66" name="Rectangle 102"/>
                <p:cNvSpPr>
                  <a:spLocks noChangeArrowheads="1"/>
                </p:cNvSpPr>
                <p:nvPr/>
              </p:nvSpPr>
              <p:spPr bwMode="auto">
                <a:xfrm>
                  <a:off x="3323" y="120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67" name="Rectangle 103"/>
                <p:cNvSpPr>
                  <a:spLocks noChangeArrowheads="1"/>
                </p:cNvSpPr>
                <p:nvPr/>
              </p:nvSpPr>
              <p:spPr bwMode="auto">
                <a:xfrm>
                  <a:off x="3362" y="116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68" name="Rectangle 104"/>
                <p:cNvSpPr>
                  <a:spLocks noChangeArrowheads="1"/>
                </p:cNvSpPr>
                <p:nvPr/>
              </p:nvSpPr>
              <p:spPr bwMode="auto">
                <a:xfrm>
                  <a:off x="3419" y="125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69" name="Rectangle 105"/>
                <p:cNvSpPr>
                  <a:spLocks noChangeArrowheads="1"/>
                </p:cNvSpPr>
                <p:nvPr/>
              </p:nvSpPr>
              <p:spPr bwMode="auto">
                <a:xfrm>
                  <a:off x="3459" y="1214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70" name="Rectangle 106"/>
                <p:cNvSpPr>
                  <a:spLocks noChangeArrowheads="1"/>
                </p:cNvSpPr>
                <p:nvPr/>
              </p:nvSpPr>
              <p:spPr bwMode="auto">
                <a:xfrm>
                  <a:off x="4620" y="3459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71" name="Rectangle 107"/>
                <p:cNvSpPr>
                  <a:spLocks noChangeArrowheads="1"/>
                </p:cNvSpPr>
                <p:nvPr/>
              </p:nvSpPr>
              <p:spPr bwMode="auto">
                <a:xfrm>
                  <a:off x="4662" y="3419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72" name="Rectangle 108"/>
                <p:cNvSpPr>
                  <a:spLocks noChangeArrowheads="1"/>
                </p:cNvSpPr>
                <p:nvPr/>
              </p:nvSpPr>
              <p:spPr bwMode="auto">
                <a:xfrm>
                  <a:off x="4580" y="206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73" name="Rectangle 109"/>
                <p:cNvSpPr>
                  <a:spLocks noChangeArrowheads="1"/>
                </p:cNvSpPr>
                <p:nvPr/>
              </p:nvSpPr>
              <p:spPr bwMode="auto">
                <a:xfrm>
                  <a:off x="4619" y="202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74" name="Rectangle 110"/>
                <p:cNvSpPr>
                  <a:spLocks noChangeArrowheads="1"/>
                </p:cNvSpPr>
                <p:nvPr/>
              </p:nvSpPr>
              <p:spPr bwMode="auto">
                <a:xfrm>
                  <a:off x="4628" y="179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75" name="Rectangle 111"/>
                <p:cNvSpPr>
                  <a:spLocks noChangeArrowheads="1"/>
                </p:cNvSpPr>
                <p:nvPr/>
              </p:nvSpPr>
              <p:spPr bwMode="auto">
                <a:xfrm>
                  <a:off x="4668" y="1755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76" name="Rectangle 112"/>
                <p:cNvSpPr>
                  <a:spLocks noChangeArrowheads="1"/>
                </p:cNvSpPr>
                <p:nvPr/>
              </p:nvSpPr>
              <p:spPr bwMode="auto">
                <a:xfrm>
                  <a:off x="4652" y="1703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77" name="Rectangle 113"/>
                <p:cNvSpPr>
                  <a:spLocks noChangeArrowheads="1"/>
                </p:cNvSpPr>
                <p:nvPr/>
              </p:nvSpPr>
              <p:spPr bwMode="auto">
                <a:xfrm>
                  <a:off x="4692" y="1662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78" name="Rectangle 114"/>
                <p:cNvSpPr>
                  <a:spLocks noChangeArrowheads="1"/>
                </p:cNvSpPr>
                <p:nvPr/>
              </p:nvSpPr>
              <p:spPr bwMode="auto">
                <a:xfrm>
                  <a:off x="4756" y="1771"/>
                  <a:ext cx="41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79" name="Rectangle 115"/>
                <p:cNvSpPr>
                  <a:spLocks noChangeArrowheads="1"/>
                </p:cNvSpPr>
                <p:nvPr/>
              </p:nvSpPr>
              <p:spPr bwMode="auto">
                <a:xfrm>
                  <a:off x="4796" y="1730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80" name="Rectangle 116"/>
                <p:cNvSpPr>
                  <a:spLocks noChangeArrowheads="1"/>
                </p:cNvSpPr>
                <p:nvPr/>
              </p:nvSpPr>
              <p:spPr bwMode="auto">
                <a:xfrm>
                  <a:off x="4708" y="191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81" name="Rectangle 117"/>
                <p:cNvSpPr>
                  <a:spLocks noChangeArrowheads="1"/>
                </p:cNvSpPr>
                <p:nvPr/>
              </p:nvSpPr>
              <p:spPr bwMode="auto">
                <a:xfrm>
                  <a:off x="4748" y="187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49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82" name="Rectangle 118"/>
                <p:cNvSpPr>
                  <a:spLocks noChangeArrowheads="1"/>
                </p:cNvSpPr>
                <p:nvPr/>
              </p:nvSpPr>
              <p:spPr bwMode="auto">
                <a:xfrm>
                  <a:off x="1289" y="2548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83" name="Rectangle 119"/>
                <p:cNvSpPr>
                  <a:spLocks noChangeArrowheads="1"/>
                </p:cNvSpPr>
                <p:nvPr/>
              </p:nvSpPr>
              <p:spPr bwMode="auto">
                <a:xfrm>
                  <a:off x="1331" y="2505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84" name="Rectangle 120"/>
                <p:cNvSpPr>
                  <a:spLocks noChangeArrowheads="1"/>
                </p:cNvSpPr>
                <p:nvPr/>
              </p:nvSpPr>
              <p:spPr bwMode="auto">
                <a:xfrm>
                  <a:off x="776" y="2353"/>
                  <a:ext cx="41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85" name="Rectangle 121"/>
                <p:cNvSpPr>
                  <a:spLocks noChangeArrowheads="1"/>
                </p:cNvSpPr>
                <p:nvPr/>
              </p:nvSpPr>
              <p:spPr bwMode="auto">
                <a:xfrm>
                  <a:off x="816" y="231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86" name="Rectangle 122"/>
                <p:cNvSpPr>
                  <a:spLocks noChangeArrowheads="1"/>
                </p:cNvSpPr>
                <p:nvPr/>
              </p:nvSpPr>
              <p:spPr bwMode="auto">
                <a:xfrm>
                  <a:off x="1097" y="214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87" name="Rectangle 123"/>
                <p:cNvSpPr>
                  <a:spLocks noChangeArrowheads="1"/>
                </p:cNvSpPr>
                <p:nvPr/>
              </p:nvSpPr>
              <p:spPr bwMode="auto">
                <a:xfrm>
                  <a:off x="1135" y="2100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88" name="Rectangle 124"/>
                <p:cNvSpPr>
                  <a:spLocks noChangeArrowheads="1"/>
                </p:cNvSpPr>
                <p:nvPr/>
              </p:nvSpPr>
              <p:spPr bwMode="auto">
                <a:xfrm>
                  <a:off x="3587" y="123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89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28" y="1197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90" name="Rectangle 126"/>
                <p:cNvSpPr>
                  <a:spLocks noChangeArrowheads="1"/>
                </p:cNvSpPr>
                <p:nvPr/>
              </p:nvSpPr>
              <p:spPr bwMode="auto">
                <a:xfrm>
                  <a:off x="4228" y="1923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91" name="Rectangle 127"/>
                <p:cNvSpPr>
                  <a:spLocks noChangeArrowheads="1"/>
                </p:cNvSpPr>
                <p:nvPr/>
              </p:nvSpPr>
              <p:spPr bwMode="auto">
                <a:xfrm>
                  <a:off x="4268" y="1880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92" name="Rectangle 128"/>
                <p:cNvSpPr>
                  <a:spLocks noChangeArrowheads="1"/>
                </p:cNvSpPr>
                <p:nvPr/>
              </p:nvSpPr>
              <p:spPr bwMode="auto">
                <a:xfrm>
                  <a:off x="2530" y="1424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93" name="Rectangle 129"/>
                <p:cNvSpPr>
                  <a:spLocks noChangeArrowheads="1"/>
                </p:cNvSpPr>
                <p:nvPr/>
              </p:nvSpPr>
              <p:spPr bwMode="auto">
                <a:xfrm>
                  <a:off x="2572" y="138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94" name="Rectangle 130"/>
                <p:cNvSpPr>
                  <a:spLocks noChangeArrowheads="1"/>
                </p:cNvSpPr>
                <p:nvPr/>
              </p:nvSpPr>
              <p:spPr bwMode="auto">
                <a:xfrm>
                  <a:off x="4196" y="356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95" name="Rectangle 131"/>
                <p:cNvSpPr>
                  <a:spLocks noChangeArrowheads="1"/>
                </p:cNvSpPr>
                <p:nvPr/>
              </p:nvSpPr>
              <p:spPr bwMode="auto">
                <a:xfrm>
                  <a:off x="4236" y="351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96" name="Rectangle 132"/>
                <p:cNvSpPr>
                  <a:spLocks noChangeArrowheads="1"/>
                </p:cNvSpPr>
                <p:nvPr/>
              </p:nvSpPr>
              <p:spPr bwMode="auto">
                <a:xfrm>
                  <a:off x="4212" y="348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97" name="Rectangle 133"/>
                <p:cNvSpPr>
                  <a:spLocks noChangeArrowheads="1"/>
                </p:cNvSpPr>
                <p:nvPr/>
              </p:nvSpPr>
              <p:spPr bwMode="auto">
                <a:xfrm>
                  <a:off x="4252" y="3442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398" name="Rectangle 134"/>
                <p:cNvSpPr>
                  <a:spLocks noChangeArrowheads="1"/>
                </p:cNvSpPr>
                <p:nvPr/>
              </p:nvSpPr>
              <p:spPr bwMode="auto">
                <a:xfrm>
                  <a:off x="2290" y="356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399" name="Rectangle 135"/>
                <p:cNvSpPr>
                  <a:spLocks noChangeArrowheads="1"/>
                </p:cNvSpPr>
                <p:nvPr/>
              </p:nvSpPr>
              <p:spPr bwMode="auto">
                <a:xfrm>
                  <a:off x="2331" y="351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00" name="Rectangle 136"/>
                <p:cNvSpPr>
                  <a:spLocks noChangeArrowheads="1"/>
                </p:cNvSpPr>
                <p:nvPr/>
              </p:nvSpPr>
              <p:spPr bwMode="auto">
                <a:xfrm>
                  <a:off x="1930" y="379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01" name="Rectangle 137"/>
                <p:cNvSpPr>
                  <a:spLocks noChangeArrowheads="1"/>
                </p:cNvSpPr>
                <p:nvPr/>
              </p:nvSpPr>
              <p:spPr bwMode="auto">
                <a:xfrm>
                  <a:off x="1969" y="3755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59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02" name="Rectangle 138"/>
                <p:cNvSpPr>
                  <a:spLocks noChangeArrowheads="1"/>
                </p:cNvSpPr>
                <p:nvPr/>
              </p:nvSpPr>
              <p:spPr bwMode="auto">
                <a:xfrm>
                  <a:off x="1954" y="365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03" name="Rectangle 139"/>
                <p:cNvSpPr>
                  <a:spLocks noChangeArrowheads="1"/>
                </p:cNvSpPr>
                <p:nvPr/>
              </p:nvSpPr>
              <p:spPr bwMode="auto">
                <a:xfrm>
                  <a:off x="1993" y="361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04" name="Rectangle 140"/>
                <p:cNvSpPr>
                  <a:spLocks noChangeArrowheads="1"/>
                </p:cNvSpPr>
                <p:nvPr/>
              </p:nvSpPr>
              <p:spPr bwMode="auto">
                <a:xfrm>
                  <a:off x="1457" y="3417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05" name="Rectangle 141"/>
                <p:cNvSpPr>
                  <a:spLocks noChangeArrowheads="1"/>
                </p:cNvSpPr>
                <p:nvPr/>
              </p:nvSpPr>
              <p:spPr bwMode="auto">
                <a:xfrm>
                  <a:off x="1497" y="3376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06" name="Rectangle 142"/>
                <p:cNvSpPr>
                  <a:spLocks noChangeArrowheads="1"/>
                </p:cNvSpPr>
                <p:nvPr/>
              </p:nvSpPr>
              <p:spPr bwMode="auto">
                <a:xfrm>
                  <a:off x="1729" y="3510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07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70" y="3467"/>
                  <a:ext cx="21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08" name="Rectangle 144"/>
                <p:cNvSpPr>
                  <a:spLocks noChangeArrowheads="1"/>
                </p:cNvSpPr>
                <p:nvPr/>
              </p:nvSpPr>
              <p:spPr bwMode="auto">
                <a:xfrm>
                  <a:off x="3171" y="327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09" name="Rectangle 145"/>
                <p:cNvSpPr>
                  <a:spLocks noChangeArrowheads="1"/>
                </p:cNvSpPr>
                <p:nvPr/>
              </p:nvSpPr>
              <p:spPr bwMode="auto">
                <a:xfrm>
                  <a:off x="3210" y="3231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10" name="Rectangle 146"/>
                <p:cNvSpPr>
                  <a:spLocks noChangeArrowheads="1"/>
                </p:cNvSpPr>
                <p:nvPr/>
              </p:nvSpPr>
              <p:spPr bwMode="auto">
                <a:xfrm>
                  <a:off x="1665" y="326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11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03" y="3222"/>
                  <a:ext cx="21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12" name="Rectangle 148"/>
                <p:cNvSpPr>
                  <a:spLocks noChangeArrowheads="1"/>
                </p:cNvSpPr>
                <p:nvPr/>
              </p:nvSpPr>
              <p:spPr bwMode="auto">
                <a:xfrm>
                  <a:off x="2899" y="354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13" name="Rectangle 149"/>
                <p:cNvSpPr>
                  <a:spLocks noChangeArrowheads="1"/>
                </p:cNvSpPr>
                <p:nvPr/>
              </p:nvSpPr>
              <p:spPr bwMode="auto">
                <a:xfrm>
                  <a:off x="2939" y="350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14" name="Rectangle 150"/>
                <p:cNvSpPr>
                  <a:spLocks noChangeArrowheads="1"/>
                </p:cNvSpPr>
                <p:nvPr/>
              </p:nvSpPr>
              <p:spPr bwMode="auto">
                <a:xfrm>
                  <a:off x="3739" y="3687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15" name="Rectangle 151"/>
                <p:cNvSpPr>
                  <a:spLocks noChangeArrowheads="1"/>
                </p:cNvSpPr>
                <p:nvPr/>
              </p:nvSpPr>
              <p:spPr bwMode="auto">
                <a:xfrm>
                  <a:off x="3778" y="3645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16" name="Rectangle 152"/>
                <p:cNvSpPr>
                  <a:spLocks noChangeArrowheads="1"/>
                </p:cNvSpPr>
                <p:nvPr/>
              </p:nvSpPr>
              <p:spPr bwMode="auto">
                <a:xfrm>
                  <a:off x="2346" y="3763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17" name="Rectangle 153"/>
                <p:cNvSpPr>
                  <a:spLocks noChangeArrowheads="1"/>
                </p:cNvSpPr>
                <p:nvPr/>
              </p:nvSpPr>
              <p:spPr bwMode="auto">
                <a:xfrm>
                  <a:off x="2387" y="372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18" name="Rectangle 154"/>
                <p:cNvSpPr>
                  <a:spLocks noChangeArrowheads="1"/>
                </p:cNvSpPr>
                <p:nvPr/>
              </p:nvSpPr>
              <p:spPr bwMode="auto">
                <a:xfrm>
                  <a:off x="3635" y="269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19" name="Rectangle 155"/>
                <p:cNvSpPr>
                  <a:spLocks noChangeArrowheads="1"/>
                </p:cNvSpPr>
                <p:nvPr/>
              </p:nvSpPr>
              <p:spPr bwMode="auto">
                <a:xfrm>
                  <a:off x="3676" y="2647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20" name="Rectangle 156"/>
                <p:cNvSpPr>
                  <a:spLocks noChangeArrowheads="1"/>
                </p:cNvSpPr>
                <p:nvPr/>
              </p:nvSpPr>
              <p:spPr bwMode="auto">
                <a:xfrm>
                  <a:off x="4861" y="3307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21" name="Rectangle 157"/>
                <p:cNvSpPr>
                  <a:spLocks noChangeArrowheads="1"/>
                </p:cNvSpPr>
                <p:nvPr/>
              </p:nvSpPr>
              <p:spPr bwMode="auto">
                <a:xfrm>
                  <a:off x="4901" y="3264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69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22" name="Rectangle 158"/>
                <p:cNvSpPr>
                  <a:spLocks noChangeArrowheads="1"/>
                </p:cNvSpPr>
                <p:nvPr/>
              </p:nvSpPr>
              <p:spPr bwMode="auto">
                <a:xfrm>
                  <a:off x="2282" y="1593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23" name="Rectangle 159"/>
                <p:cNvSpPr>
                  <a:spLocks noChangeArrowheads="1"/>
                </p:cNvSpPr>
                <p:nvPr/>
              </p:nvSpPr>
              <p:spPr bwMode="auto">
                <a:xfrm>
                  <a:off x="2323" y="1550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24" name="Rectangle 160"/>
                <p:cNvSpPr>
                  <a:spLocks noChangeArrowheads="1"/>
                </p:cNvSpPr>
                <p:nvPr/>
              </p:nvSpPr>
              <p:spPr bwMode="auto">
                <a:xfrm>
                  <a:off x="1777" y="1652"/>
                  <a:ext cx="41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25" name="Rectangle 161"/>
                <p:cNvSpPr>
                  <a:spLocks noChangeArrowheads="1"/>
                </p:cNvSpPr>
                <p:nvPr/>
              </p:nvSpPr>
              <p:spPr bwMode="auto">
                <a:xfrm>
                  <a:off x="1819" y="1609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26" name="Rectangle 162"/>
                <p:cNvSpPr>
                  <a:spLocks noChangeArrowheads="1"/>
                </p:cNvSpPr>
                <p:nvPr/>
              </p:nvSpPr>
              <p:spPr bwMode="auto">
                <a:xfrm>
                  <a:off x="2835" y="377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27" name="Rectangle 163"/>
                <p:cNvSpPr>
                  <a:spLocks noChangeArrowheads="1"/>
                </p:cNvSpPr>
                <p:nvPr/>
              </p:nvSpPr>
              <p:spPr bwMode="auto">
                <a:xfrm>
                  <a:off x="2875" y="3730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28" name="Rectangle 164"/>
                <p:cNvSpPr>
                  <a:spLocks noChangeArrowheads="1"/>
                </p:cNvSpPr>
                <p:nvPr/>
              </p:nvSpPr>
              <p:spPr bwMode="auto">
                <a:xfrm>
                  <a:off x="3475" y="131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29" name="Rectangle 165"/>
                <p:cNvSpPr>
                  <a:spLocks noChangeArrowheads="1"/>
                </p:cNvSpPr>
                <p:nvPr/>
              </p:nvSpPr>
              <p:spPr bwMode="auto">
                <a:xfrm>
                  <a:off x="3515" y="127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30" name="Rectangle 166"/>
                <p:cNvSpPr>
                  <a:spLocks noChangeArrowheads="1"/>
                </p:cNvSpPr>
                <p:nvPr/>
              </p:nvSpPr>
              <p:spPr bwMode="auto">
                <a:xfrm>
                  <a:off x="1761" y="1450"/>
                  <a:ext cx="41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31" name="Rectangle 167"/>
                <p:cNvSpPr>
                  <a:spLocks noChangeArrowheads="1"/>
                </p:cNvSpPr>
                <p:nvPr/>
              </p:nvSpPr>
              <p:spPr bwMode="auto">
                <a:xfrm>
                  <a:off x="1803" y="1406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32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57" y="1576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33" name="Rectangle 169"/>
                <p:cNvSpPr>
                  <a:spLocks noChangeArrowheads="1"/>
                </p:cNvSpPr>
                <p:nvPr/>
              </p:nvSpPr>
              <p:spPr bwMode="auto">
                <a:xfrm>
                  <a:off x="1497" y="153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34" name="Rectangle 170"/>
                <p:cNvSpPr>
                  <a:spLocks noChangeArrowheads="1"/>
                </p:cNvSpPr>
                <p:nvPr/>
              </p:nvSpPr>
              <p:spPr bwMode="auto">
                <a:xfrm>
                  <a:off x="2987" y="1374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35" name="Rectangle 171"/>
                <p:cNvSpPr>
                  <a:spLocks noChangeArrowheads="1"/>
                </p:cNvSpPr>
                <p:nvPr/>
              </p:nvSpPr>
              <p:spPr bwMode="auto">
                <a:xfrm>
                  <a:off x="3028" y="1330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36" name="Rectangle 172"/>
                <p:cNvSpPr>
                  <a:spLocks noChangeArrowheads="1"/>
                </p:cNvSpPr>
                <p:nvPr/>
              </p:nvSpPr>
              <p:spPr bwMode="auto">
                <a:xfrm>
                  <a:off x="2490" y="131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37" name="Rectangle 173"/>
                <p:cNvSpPr>
                  <a:spLocks noChangeArrowheads="1"/>
                </p:cNvSpPr>
                <p:nvPr/>
              </p:nvSpPr>
              <p:spPr bwMode="auto">
                <a:xfrm>
                  <a:off x="2529" y="1273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38" name="Rectangle 174"/>
                <p:cNvSpPr>
                  <a:spLocks noChangeArrowheads="1"/>
                </p:cNvSpPr>
                <p:nvPr/>
              </p:nvSpPr>
              <p:spPr bwMode="auto">
                <a:xfrm>
                  <a:off x="2987" y="225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39" name="Rectangle 175"/>
                <p:cNvSpPr>
                  <a:spLocks noChangeArrowheads="1"/>
                </p:cNvSpPr>
                <p:nvPr/>
              </p:nvSpPr>
              <p:spPr bwMode="auto">
                <a:xfrm>
                  <a:off x="3028" y="2209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40" name="Rectangle 176"/>
                <p:cNvSpPr>
                  <a:spLocks noChangeArrowheads="1"/>
                </p:cNvSpPr>
                <p:nvPr/>
              </p:nvSpPr>
              <p:spPr bwMode="auto">
                <a:xfrm>
                  <a:off x="4516" y="147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41" name="Rectangle 177"/>
                <p:cNvSpPr>
                  <a:spLocks noChangeArrowheads="1"/>
                </p:cNvSpPr>
                <p:nvPr/>
              </p:nvSpPr>
              <p:spPr bwMode="auto">
                <a:xfrm>
                  <a:off x="4555" y="143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79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42" name="Rectangle 178"/>
                <p:cNvSpPr>
                  <a:spLocks noChangeArrowheads="1"/>
                </p:cNvSpPr>
                <p:nvPr/>
              </p:nvSpPr>
              <p:spPr bwMode="auto">
                <a:xfrm>
                  <a:off x="4172" y="367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43" name="Rectangle 179"/>
                <p:cNvSpPr>
                  <a:spLocks noChangeArrowheads="1"/>
                </p:cNvSpPr>
                <p:nvPr/>
              </p:nvSpPr>
              <p:spPr bwMode="auto">
                <a:xfrm>
                  <a:off x="4212" y="3637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44" name="Rectangle 180"/>
                <p:cNvSpPr>
                  <a:spLocks noChangeArrowheads="1"/>
                </p:cNvSpPr>
                <p:nvPr/>
              </p:nvSpPr>
              <p:spPr bwMode="auto">
                <a:xfrm>
                  <a:off x="3836" y="321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45" name="Rectangle 181"/>
                <p:cNvSpPr>
                  <a:spLocks noChangeArrowheads="1"/>
                </p:cNvSpPr>
                <p:nvPr/>
              </p:nvSpPr>
              <p:spPr bwMode="auto">
                <a:xfrm>
                  <a:off x="3874" y="3171"/>
                  <a:ext cx="21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46" name="Rectangle 182"/>
                <p:cNvSpPr>
                  <a:spLocks noChangeArrowheads="1"/>
                </p:cNvSpPr>
                <p:nvPr/>
              </p:nvSpPr>
              <p:spPr bwMode="auto">
                <a:xfrm>
                  <a:off x="1994" y="340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47" name="Rectangle 183"/>
                <p:cNvSpPr>
                  <a:spLocks noChangeArrowheads="1"/>
                </p:cNvSpPr>
                <p:nvPr/>
              </p:nvSpPr>
              <p:spPr bwMode="auto">
                <a:xfrm>
                  <a:off x="2033" y="3368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48" name="Rectangle 184"/>
                <p:cNvSpPr>
                  <a:spLocks noChangeArrowheads="1"/>
                </p:cNvSpPr>
                <p:nvPr/>
              </p:nvSpPr>
              <p:spPr bwMode="auto">
                <a:xfrm>
                  <a:off x="3099" y="375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49" name="Rectangle 185"/>
                <p:cNvSpPr>
                  <a:spLocks noChangeArrowheads="1"/>
                </p:cNvSpPr>
                <p:nvPr/>
              </p:nvSpPr>
              <p:spPr bwMode="auto">
                <a:xfrm>
                  <a:off x="3137" y="3713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50" name="Rectangle 186"/>
                <p:cNvSpPr>
                  <a:spLocks noChangeArrowheads="1"/>
                </p:cNvSpPr>
                <p:nvPr/>
              </p:nvSpPr>
              <p:spPr bwMode="auto">
                <a:xfrm>
                  <a:off x="3483" y="2927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51" name="Rectangle 187"/>
                <p:cNvSpPr>
                  <a:spLocks noChangeArrowheads="1"/>
                </p:cNvSpPr>
                <p:nvPr/>
              </p:nvSpPr>
              <p:spPr bwMode="auto">
                <a:xfrm>
                  <a:off x="3523" y="2886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52" name="Rectangle 188"/>
                <p:cNvSpPr>
                  <a:spLocks noChangeArrowheads="1"/>
                </p:cNvSpPr>
                <p:nvPr/>
              </p:nvSpPr>
              <p:spPr bwMode="auto">
                <a:xfrm>
                  <a:off x="3171" y="3856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53" name="Rectangle 189"/>
                <p:cNvSpPr>
                  <a:spLocks noChangeArrowheads="1"/>
                </p:cNvSpPr>
                <p:nvPr/>
              </p:nvSpPr>
              <p:spPr bwMode="auto">
                <a:xfrm>
                  <a:off x="3212" y="3816"/>
                  <a:ext cx="21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54" name="Rectangle 190"/>
                <p:cNvSpPr>
                  <a:spLocks noChangeArrowheads="1"/>
                </p:cNvSpPr>
                <p:nvPr/>
              </p:nvSpPr>
              <p:spPr bwMode="auto">
                <a:xfrm>
                  <a:off x="2442" y="340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55" name="Rectangle 191"/>
                <p:cNvSpPr>
                  <a:spLocks noChangeArrowheads="1"/>
                </p:cNvSpPr>
                <p:nvPr/>
              </p:nvSpPr>
              <p:spPr bwMode="auto">
                <a:xfrm>
                  <a:off x="2483" y="3368"/>
                  <a:ext cx="21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56" name="Rectangle 192"/>
                <p:cNvSpPr>
                  <a:spLocks noChangeArrowheads="1"/>
                </p:cNvSpPr>
                <p:nvPr/>
              </p:nvSpPr>
              <p:spPr bwMode="auto">
                <a:xfrm>
                  <a:off x="2450" y="369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57" name="Rectangle 193"/>
                <p:cNvSpPr>
                  <a:spLocks noChangeArrowheads="1"/>
                </p:cNvSpPr>
                <p:nvPr/>
              </p:nvSpPr>
              <p:spPr bwMode="auto">
                <a:xfrm>
                  <a:off x="2491" y="3656"/>
                  <a:ext cx="210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87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58" name="Rectangle 194"/>
                <p:cNvSpPr>
                  <a:spLocks noChangeArrowheads="1"/>
                </p:cNvSpPr>
                <p:nvPr/>
              </p:nvSpPr>
              <p:spPr bwMode="auto">
                <a:xfrm>
                  <a:off x="1954" y="215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59" name="Rectangle 195"/>
                <p:cNvSpPr>
                  <a:spLocks noChangeArrowheads="1"/>
                </p:cNvSpPr>
                <p:nvPr/>
              </p:nvSpPr>
              <p:spPr bwMode="auto">
                <a:xfrm>
                  <a:off x="1993" y="2119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88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60" name="Rectangle 196"/>
                <p:cNvSpPr>
                  <a:spLocks noChangeArrowheads="1"/>
                </p:cNvSpPr>
                <p:nvPr/>
              </p:nvSpPr>
              <p:spPr bwMode="auto">
                <a:xfrm>
                  <a:off x="3779" y="3637"/>
                  <a:ext cx="41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61" name="Rectangle 197"/>
                <p:cNvSpPr>
                  <a:spLocks noChangeArrowheads="1"/>
                </p:cNvSpPr>
                <p:nvPr/>
              </p:nvSpPr>
              <p:spPr bwMode="auto">
                <a:xfrm>
                  <a:off x="3821" y="3596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89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62" name="Rectangle 198"/>
                <p:cNvSpPr>
                  <a:spLocks noChangeArrowheads="1"/>
                </p:cNvSpPr>
                <p:nvPr/>
              </p:nvSpPr>
              <p:spPr bwMode="auto">
                <a:xfrm>
                  <a:off x="4300" y="2775"/>
                  <a:ext cx="40" cy="4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63" name="Rectangle 199"/>
                <p:cNvSpPr>
                  <a:spLocks noChangeArrowheads="1"/>
                </p:cNvSpPr>
                <p:nvPr/>
              </p:nvSpPr>
              <p:spPr bwMode="auto">
                <a:xfrm>
                  <a:off x="4341" y="2734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90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64" name="Rectangle 200"/>
                <p:cNvSpPr>
                  <a:spLocks noChangeArrowheads="1"/>
                </p:cNvSpPr>
                <p:nvPr/>
              </p:nvSpPr>
              <p:spPr bwMode="auto">
                <a:xfrm>
                  <a:off x="3779" y="2995"/>
                  <a:ext cx="41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65" name="Rectangle 201"/>
                <p:cNvSpPr>
                  <a:spLocks noChangeArrowheads="1"/>
                </p:cNvSpPr>
                <p:nvPr/>
              </p:nvSpPr>
              <p:spPr bwMode="auto">
                <a:xfrm>
                  <a:off x="3821" y="2954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91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66" name="Rectangle 202"/>
                <p:cNvSpPr>
                  <a:spLocks noChangeArrowheads="1"/>
                </p:cNvSpPr>
                <p:nvPr/>
              </p:nvSpPr>
              <p:spPr bwMode="auto">
                <a:xfrm>
                  <a:off x="3852" y="2759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67" name="Rectangle 203"/>
                <p:cNvSpPr>
                  <a:spLocks noChangeArrowheads="1"/>
                </p:cNvSpPr>
                <p:nvPr/>
              </p:nvSpPr>
              <p:spPr bwMode="auto">
                <a:xfrm>
                  <a:off x="3893" y="2717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92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68" name="Rectangle 204"/>
                <p:cNvSpPr>
                  <a:spLocks noChangeArrowheads="1"/>
                </p:cNvSpPr>
                <p:nvPr/>
              </p:nvSpPr>
              <p:spPr bwMode="auto">
                <a:xfrm>
                  <a:off x="2418" y="3206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69" name="Rectangle 205"/>
                <p:cNvSpPr>
                  <a:spLocks noChangeArrowheads="1"/>
                </p:cNvSpPr>
                <p:nvPr/>
              </p:nvSpPr>
              <p:spPr bwMode="auto">
                <a:xfrm>
                  <a:off x="2459" y="3165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93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70" name="Rectangle 206"/>
                <p:cNvSpPr>
                  <a:spLocks noChangeArrowheads="1"/>
                </p:cNvSpPr>
                <p:nvPr/>
              </p:nvSpPr>
              <p:spPr bwMode="auto">
                <a:xfrm>
                  <a:off x="4724" y="1855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71" name="Rectangle 207"/>
                <p:cNvSpPr>
                  <a:spLocks noChangeArrowheads="1"/>
                </p:cNvSpPr>
                <p:nvPr/>
              </p:nvSpPr>
              <p:spPr bwMode="auto">
                <a:xfrm>
                  <a:off x="4764" y="1812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94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72" name="Rectangle 208"/>
                <p:cNvSpPr>
                  <a:spLocks noChangeArrowheads="1"/>
                </p:cNvSpPr>
                <p:nvPr/>
              </p:nvSpPr>
              <p:spPr bwMode="auto">
                <a:xfrm>
                  <a:off x="1802" y="2421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73" name="Rectangle 209"/>
                <p:cNvSpPr>
                  <a:spLocks noChangeArrowheads="1"/>
                </p:cNvSpPr>
                <p:nvPr/>
              </p:nvSpPr>
              <p:spPr bwMode="auto">
                <a:xfrm>
                  <a:off x="1843" y="2379"/>
                  <a:ext cx="209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95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  <p:sp>
              <p:nvSpPr>
                <p:cNvPr id="267474" name="Rectangle 210"/>
                <p:cNvSpPr>
                  <a:spLocks noChangeArrowheads="1"/>
                </p:cNvSpPr>
                <p:nvPr/>
              </p:nvSpPr>
              <p:spPr bwMode="auto">
                <a:xfrm>
                  <a:off x="4292" y="3502"/>
                  <a:ext cx="40" cy="42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475" name="Rectangle 211"/>
                <p:cNvSpPr>
                  <a:spLocks noChangeArrowheads="1"/>
                </p:cNvSpPr>
                <p:nvPr/>
              </p:nvSpPr>
              <p:spPr bwMode="auto">
                <a:xfrm>
                  <a:off x="4333" y="3461"/>
                  <a:ext cx="209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Arial" pitchFamily="34" charset="0"/>
                    </a:rPr>
                    <a:t> 96</a:t>
                  </a:r>
                  <a:endParaRPr lang="en-US" sz="1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67476" name="Rectangle 212"/>
              <p:cNvSpPr>
                <a:spLocks noChangeArrowheads="1"/>
              </p:cNvSpPr>
              <p:nvPr/>
            </p:nvSpPr>
            <p:spPr bwMode="auto">
              <a:xfrm>
                <a:off x="1601" y="3064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77" name="Rectangle 213"/>
              <p:cNvSpPr>
                <a:spLocks noChangeArrowheads="1"/>
              </p:cNvSpPr>
              <p:nvPr/>
            </p:nvSpPr>
            <p:spPr bwMode="auto">
              <a:xfrm>
                <a:off x="1616" y="3045"/>
                <a:ext cx="78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97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78" name="Rectangle 214"/>
              <p:cNvSpPr>
                <a:spLocks noChangeArrowheads="1"/>
              </p:cNvSpPr>
              <p:nvPr/>
            </p:nvSpPr>
            <p:spPr bwMode="auto">
              <a:xfrm>
                <a:off x="937" y="2936"/>
                <a:ext cx="16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79" name="Rectangle 215"/>
              <p:cNvSpPr>
                <a:spLocks noChangeArrowheads="1"/>
              </p:cNvSpPr>
              <p:nvPr/>
            </p:nvSpPr>
            <p:spPr bwMode="auto">
              <a:xfrm>
                <a:off x="953" y="2917"/>
                <a:ext cx="78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98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80" name="Rectangle 216"/>
              <p:cNvSpPr>
                <a:spLocks noChangeArrowheads="1"/>
              </p:cNvSpPr>
              <p:nvPr/>
            </p:nvSpPr>
            <p:spPr bwMode="auto">
              <a:xfrm>
                <a:off x="836" y="2233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81" name="Rectangle 217"/>
              <p:cNvSpPr>
                <a:spLocks noChangeArrowheads="1"/>
              </p:cNvSpPr>
              <p:nvPr/>
            </p:nvSpPr>
            <p:spPr bwMode="auto">
              <a:xfrm>
                <a:off x="851" y="2213"/>
                <a:ext cx="78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99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82" name="Rectangle 218"/>
              <p:cNvSpPr>
                <a:spLocks noChangeArrowheads="1"/>
              </p:cNvSpPr>
              <p:nvPr/>
            </p:nvSpPr>
            <p:spPr bwMode="auto">
              <a:xfrm>
                <a:off x="1212" y="2669"/>
                <a:ext cx="15" cy="1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83" name="Rectangle 219"/>
              <p:cNvSpPr>
                <a:spLocks noChangeArrowheads="1"/>
              </p:cNvSpPr>
              <p:nvPr/>
            </p:nvSpPr>
            <p:spPr bwMode="auto">
              <a:xfrm>
                <a:off x="1227" y="2649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100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84" name="Rectangle 220"/>
              <p:cNvSpPr>
                <a:spLocks noChangeArrowheads="1"/>
              </p:cNvSpPr>
              <p:nvPr/>
            </p:nvSpPr>
            <p:spPr bwMode="auto">
              <a:xfrm>
                <a:off x="1831" y="2121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85" name="Rectangle 221"/>
              <p:cNvSpPr>
                <a:spLocks noChangeArrowheads="1"/>
              </p:cNvSpPr>
              <p:nvPr/>
            </p:nvSpPr>
            <p:spPr bwMode="auto">
              <a:xfrm>
                <a:off x="1846" y="2101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101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86" name="Rectangle 222"/>
              <p:cNvSpPr>
                <a:spLocks noChangeArrowheads="1"/>
              </p:cNvSpPr>
              <p:nvPr/>
            </p:nvSpPr>
            <p:spPr bwMode="auto">
              <a:xfrm>
                <a:off x="1930" y="2809"/>
                <a:ext cx="15" cy="1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87" name="Rectangle 223"/>
              <p:cNvSpPr>
                <a:spLocks noChangeArrowheads="1"/>
              </p:cNvSpPr>
              <p:nvPr/>
            </p:nvSpPr>
            <p:spPr bwMode="auto">
              <a:xfrm>
                <a:off x="1944" y="2789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102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88" name="Rectangle 224"/>
              <p:cNvSpPr>
                <a:spLocks noChangeArrowheads="1"/>
              </p:cNvSpPr>
              <p:nvPr/>
            </p:nvSpPr>
            <p:spPr bwMode="auto">
              <a:xfrm>
                <a:off x="1508" y="2561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89" name="Rectangle 225"/>
              <p:cNvSpPr>
                <a:spLocks noChangeArrowheads="1"/>
              </p:cNvSpPr>
              <p:nvPr/>
            </p:nvSpPr>
            <p:spPr bwMode="auto">
              <a:xfrm>
                <a:off x="1523" y="2541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103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90" name="Rectangle 226"/>
              <p:cNvSpPr>
                <a:spLocks noChangeArrowheads="1"/>
              </p:cNvSpPr>
              <p:nvPr/>
            </p:nvSpPr>
            <p:spPr bwMode="auto">
              <a:xfrm>
                <a:off x="1768" y="1890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91" name="Rectangle 227"/>
              <p:cNvSpPr>
                <a:spLocks noChangeArrowheads="1"/>
              </p:cNvSpPr>
              <p:nvPr/>
            </p:nvSpPr>
            <p:spPr bwMode="auto">
              <a:xfrm>
                <a:off x="1783" y="1870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104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92" name="Rectangle 228"/>
              <p:cNvSpPr>
                <a:spLocks noChangeArrowheads="1"/>
              </p:cNvSpPr>
              <p:nvPr/>
            </p:nvSpPr>
            <p:spPr bwMode="auto">
              <a:xfrm>
                <a:off x="1577" y="2002"/>
                <a:ext cx="15" cy="1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93" name="Rectangle 229"/>
              <p:cNvSpPr>
                <a:spLocks noChangeArrowheads="1"/>
              </p:cNvSpPr>
              <p:nvPr/>
            </p:nvSpPr>
            <p:spPr bwMode="auto">
              <a:xfrm>
                <a:off x="1592" y="1982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105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94" name="Rectangle 230"/>
              <p:cNvSpPr>
                <a:spLocks noChangeArrowheads="1"/>
              </p:cNvSpPr>
              <p:nvPr/>
            </p:nvSpPr>
            <p:spPr bwMode="auto">
              <a:xfrm>
                <a:off x="1861" y="2021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95" name="Rectangle 231"/>
              <p:cNvSpPr>
                <a:spLocks noChangeArrowheads="1"/>
              </p:cNvSpPr>
              <p:nvPr/>
            </p:nvSpPr>
            <p:spPr bwMode="auto">
              <a:xfrm>
                <a:off x="1876" y="2002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106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96" name="Rectangle 232"/>
              <p:cNvSpPr>
                <a:spLocks noChangeArrowheads="1"/>
              </p:cNvSpPr>
              <p:nvPr/>
            </p:nvSpPr>
            <p:spPr bwMode="auto">
              <a:xfrm>
                <a:off x="1269" y="2173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97" name="Rectangle 233"/>
              <p:cNvSpPr>
                <a:spLocks noChangeArrowheads="1"/>
              </p:cNvSpPr>
              <p:nvPr/>
            </p:nvSpPr>
            <p:spPr bwMode="auto">
              <a:xfrm>
                <a:off x="1284" y="2153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107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498" name="Rectangle 234"/>
              <p:cNvSpPr>
                <a:spLocks noChangeArrowheads="1"/>
              </p:cNvSpPr>
              <p:nvPr/>
            </p:nvSpPr>
            <p:spPr bwMode="auto">
              <a:xfrm>
                <a:off x="1879" y="1942"/>
                <a:ext cx="15" cy="1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99" name="Rectangle 235"/>
              <p:cNvSpPr>
                <a:spLocks noChangeArrowheads="1"/>
              </p:cNvSpPr>
              <p:nvPr/>
            </p:nvSpPr>
            <p:spPr bwMode="auto">
              <a:xfrm>
                <a:off x="1894" y="1922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108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00" name="Rectangle 236"/>
              <p:cNvSpPr>
                <a:spLocks noChangeArrowheads="1"/>
              </p:cNvSpPr>
              <p:nvPr/>
            </p:nvSpPr>
            <p:spPr bwMode="auto">
              <a:xfrm>
                <a:off x="1861" y="1950"/>
                <a:ext cx="15" cy="1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01" name="Rectangle 237"/>
              <p:cNvSpPr>
                <a:spLocks noChangeArrowheads="1"/>
              </p:cNvSpPr>
              <p:nvPr/>
            </p:nvSpPr>
            <p:spPr bwMode="auto">
              <a:xfrm>
                <a:off x="1876" y="1929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109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02" name="Rectangle 238"/>
              <p:cNvSpPr>
                <a:spLocks noChangeArrowheads="1"/>
              </p:cNvSpPr>
              <p:nvPr/>
            </p:nvSpPr>
            <p:spPr bwMode="auto">
              <a:xfrm>
                <a:off x="1813" y="1925"/>
                <a:ext cx="15" cy="21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03" name="Rectangle 239"/>
              <p:cNvSpPr>
                <a:spLocks noChangeArrowheads="1"/>
              </p:cNvSpPr>
              <p:nvPr/>
            </p:nvSpPr>
            <p:spPr bwMode="auto">
              <a:xfrm>
                <a:off x="1828" y="1906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110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04" name="Rectangle 240"/>
              <p:cNvSpPr>
                <a:spLocks noChangeArrowheads="1"/>
              </p:cNvSpPr>
              <p:nvPr/>
            </p:nvSpPr>
            <p:spPr bwMode="auto">
              <a:xfrm>
                <a:off x="1807" y="2461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05" name="Rectangle 241"/>
              <p:cNvSpPr>
                <a:spLocks noChangeArrowheads="1"/>
              </p:cNvSpPr>
              <p:nvPr/>
            </p:nvSpPr>
            <p:spPr bwMode="auto">
              <a:xfrm>
                <a:off x="1822" y="2442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111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06" name="Rectangle 242"/>
              <p:cNvSpPr>
                <a:spLocks noChangeArrowheads="1"/>
              </p:cNvSpPr>
              <p:nvPr/>
            </p:nvSpPr>
            <p:spPr bwMode="auto">
              <a:xfrm>
                <a:off x="1942" y="2073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07" name="Rectangle 243"/>
              <p:cNvSpPr>
                <a:spLocks noChangeArrowheads="1"/>
              </p:cNvSpPr>
              <p:nvPr/>
            </p:nvSpPr>
            <p:spPr bwMode="auto">
              <a:xfrm>
                <a:off x="1957" y="2054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112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08" name="Rectangle 244"/>
              <p:cNvSpPr>
                <a:spLocks noChangeArrowheads="1"/>
              </p:cNvSpPr>
              <p:nvPr/>
            </p:nvSpPr>
            <p:spPr bwMode="auto">
              <a:xfrm>
                <a:off x="2019" y="2748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09" name="Rectangle 245"/>
              <p:cNvSpPr>
                <a:spLocks noChangeArrowheads="1"/>
              </p:cNvSpPr>
              <p:nvPr/>
            </p:nvSpPr>
            <p:spPr bwMode="auto">
              <a:xfrm>
                <a:off x="2034" y="2729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113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10" name="Rectangle 246"/>
              <p:cNvSpPr>
                <a:spLocks noChangeArrowheads="1"/>
              </p:cNvSpPr>
              <p:nvPr/>
            </p:nvSpPr>
            <p:spPr bwMode="auto">
              <a:xfrm>
                <a:off x="1882" y="2669"/>
                <a:ext cx="15" cy="1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11" name="Rectangle 247"/>
              <p:cNvSpPr>
                <a:spLocks noChangeArrowheads="1"/>
              </p:cNvSpPr>
              <p:nvPr/>
            </p:nvSpPr>
            <p:spPr bwMode="auto">
              <a:xfrm>
                <a:off x="1897" y="2649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114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12" name="Rectangle 248"/>
              <p:cNvSpPr>
                <a:spLocks noChangeArrowheads="1"/>
              </p:cNvSpPr>
              <p:nvPr/>
            </p:nvSpPr>
            <p:spPr bwMode="auto">
              <a:xfrm>
                <a:off x="2112" y="2361"/>
                <a:ext cx="15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13" name="Rectangle 249"/>
              <p:cNvSpPr>
                <a:spLocks noChangeArrowheads="1"/>
              </p:cNvSpPr>
              <p:nvPr/>
            </p:nvSpPr>
            <p:spPr bwMode="auto">
              <a:xfrm>
                <a:off x="2127" y="2341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115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14" name="Rectangle 250"/>
              <p:cNvSpPr>
                <a:spLocks noChangeArrowheads="1"/>
              </p:cNvSpPr>
              <p:nvPr/>
            </p:nvSpPr>
            <p:spPr bwMode="auto">
              <a:xfrm>
                <a:off x="1204" y="2569"/>
                <a:ext cx="14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15" name="Rectangle 251"/>
              <p:cNvSpPr>
                <a:spLocks noChangeArrowheads="1"/>
              </p:cNvSpPr>
              <p:nvPr/>
            </p:nvSpPr>
            <p:spPr bwMode="auto">
              <a:xfrm>
                <a:off x="1219" y="2549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116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16" name="Rectangle 252"/>
              <p:cNvSpPr>
                <a:spLocks noChangeArrowheads="1"/>
              </p:cNvSpPr>
              <p:nvPr/>
            </p:nvSpPr>
            <p:spPr bwMode="auto">
              <a:xfrm>
                <a:off x="1485" y="3040"/>
                <a:ext cx="14" cy="20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17" name="Rectangle 253"/>
              <p:cNvSpPr>
                <a:spLocks noChangeArrowheads="1"/>
              </p:cNvSpPr>
              <p:nvPr/>
            </p:nvSpPr>
            <p:spPr bwMode="auto">
              <a:xfrm>
                <a:off x="1499" y="3021"/>
                <a:ext cx="109" cy="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Arial" pitchFamily="34" charset="0"/>
                  </a:rPr>
                  <a:t> 117</a:t>
                </a:r>
                <a:endParaRPr lang="en-US" sz="1000">
                  <a:latin typeface="Times New Roman" pitchFamily="18" charset="0"/>
                </a:endParaRPr>
              </a:p>
            </p:txBody>
          </p:sp>
          <p:sp>
            <p:nvSpPr>
              <p:cNvPr id="267518" name="Text Box 254"/>
              <p:cNvSpPr txBox="1">
                <a:spLocks noChangeArrowheads="1"/>
              </p:cNvSpPr>
              <p:nvPr/>
            </p:nvSpPr>
            <p:spPr bwMode="auto">
              <a:xfrm>
                <a:off x="1273" y="2001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267519" name="Text Box 255"/>
              <p:cNvSpPr txBox="1">
                <a:spLocks noChangeArrowheads="1"/>
              </p:cNvSpPr>
              <p:nvPr/>
            </p:nvSpPr>
            <p:spPr bwMode="auto">
              <a:xfrm>
                <a:off x="1739" y="1910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267520" name="Text Box 256"/>
              <p:cNvSpPr txBox="1">
                <a:spLocks noChangeArrowheads="1"/>
              </p:cNvSpPr>
              <p:nvPr/>
            </p:nvSpPr>
            <p:spPr bwMode="auto">
              <a:xfrm>
                <a:off x="1864" y="2228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267521" name="Text Box 257"/>
              <p:cNvSpPr txBox="1">
                <a:spLocks noChangeArrowheads="1"/>
              </p:cNvSpPr>
              <p:nvPr/>
            </p:nvSpPr>
            <p:spPr bwMode="auto">
              <a:xfrm>
                <a:off x="1793" y="2729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267522" name="Text Box 258"/>
              <p:cNvSpPr txBox="1">
                <a:spLocks noChangeArrowheads="1"/>
              </p:cNvSpPr>
              <p:nvPr/>
            </p:nvSpPr>
            <p:spPr bwMode="auto">
              <a:xfrm>
                <a:off x="1345" y="2729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67523" name="Text Box 259"/>
              <p:cNvSpPr txBox="1">
                <a:spLocks noChangeArrowheads="1"/>
              </p:cNvSpPr>
              <p:nvPr/>
            </p:nvSpPr>
            <p:spPr bwMode="auto">
              <a:xfrm>
                <a:off x="1004" y="2706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67524" name="Text Box 260"/>
              <p:cNvSpPr txBox="1">
                <a:spLocks noChangeArrowheads="1"/>
              </p:cNvSpPr>
              <p:nvPr/>
            </p:nvSpPr>
            <p:spPr bwMode="auto">
              <a:xfrm>
                <a:off x="789" y="2297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267525" name="Text Box 261"/>
              <p:cNvSpPr txBox="1">
                <a:spLocks noChangeArrowheads="1"/>
              </p:cNvSpPr>
              <p:nvPr/>
            </p:nvSpPr>
            <p:spPr bwMode="auto">
              <a:xfrm>
                <a:off x="879" y="1934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000" b="1">
                    <a:solidFill>
                      <a:srgbClr val="0000FF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267526" name="Freeform 262"/>
              <p:cNvSpPr>
                <a:spLocks/>
              </p:cNvSpPr>
              <p:nvPr/>
            </p:nvSpPr>
            <p:spPr bwMode="auto">
              <a:xfrm>
                <a:off x="1722" y="3314"/>
                <a:ext cx="261" cy="583"/>
              </a:xfrm>
              <a:custGeom>
                <a:avLst/>
                <a:gdLst/>
                <a:ahLst/>
                <a:cxnLst>
                  <a:cxn ang="0">
                    <a:pos x="288" y="1164"/>
                  </a:cxn>
                  <a:cxn ang="0">
                    <a:pos x="287" y="1133"/>
                  </a:cxn>
                  <a:cxn ang="0">
                    <a:pos x="287" y="1107"/>
                  </a:cxn>
                  <a:cxn ang="0">
                    <a:pos x="288" y="1037"/>
                  </a:cxn>
                  <a:cxn ang="0">
                    <a:pos x="287" y="929"/>
                  </a:cxn>
                  <a:cxn ang="0">
                    <a:pos x="277" y="819"/>
                  </a:cxn>
                  <a:cxn ang="0">
                    <a:pos x="273" y="704"/>
                  </a:cxn>
                  <a:cxn ang="0">
                    <a:pos x="263" y="618"/>
                  </a:cxn>
                  <a:cxn ang="0">
                    <a:pos x="258" y="472"/>
                  </a:cxn>
                  <a:cxn ang="0">
                    <a:pos x="300" y="665"/>
                  </a:cxn>
                  <a:cxn ang="0">
                    <a:pos x="323" y="806"/>
                  </a:cxn>
                  <a:cxn ang="0">
                    <a:pos x="322" y="1024"/>
                  </a:cxn>
                  <a:cxn ang="0">
                    <a:pos x="303" y="1159"/>
                  </a:cxn>
                  <a:cxn ang="0">
                    <a:pos x="326" y="1162"/>
                  </a:cxn>
                  <a:cxn ang="0">
                    <a:pos x="389" y="1164"/>
                  </a:cxn>
                  <a:cxn ang="0">
                    <a:pos x="454" y="1159"/>
                  </a:cxn>
                  <a:cxn ang="0">
                    <a:pos x="504" y="1143"/>
                  </a:cxn>
                  <a:cxn ang="0">
                    <a:pos x="499" y="1110"/>
                  </a:cxn>
                  <a:cxn ang="0">
                    <a:pos x="511" y="974"/>
                  </a:cxn>
                  <a:cxn ang="0">
                    <a:pos x="523" y="782"/>
                  </a:cxn>
                  <a:cxn ang="0">
                    <a:pos x="505" y="694"/>
                  </a:cxn>
                  <a:cxn ang="0">
                    <a:pos x="492" y="633"/>
                  </a:cxn>
                  <a:cxn ang="0">
                    <a:pos x="482" y="575"/>
                  </a:cxn>
                  <a:cxn ang="0">
                    <a:pos x="478" y="385"/>
                  </a:cxn>
                  <a:cxn ang="0">
                    <a:pos x="445" y="349"/>
                  </a:cxn>
                  <a:cxn ang="0">
                    <a:pos x="382" y="355"/>
                  </a:cxn>
                  <a:cxn ang="0">
                    <a:pos x="314" y="366"/>
                  </a:cxn>
                  <a:cxn ang="0">
                    <a:pos x="271" y="260"/>
                  </a:cxn>
                  <a:cxn ang="0">
                    <a:pos x="248" y="38"/>
                  </a:cxn>
                  <a:cxn ang="0">
                    <a:pos x="158" y="40"/>
                  </a:cxn>
                  <a:cxn ang="0">
                    <a:pos x="106" y="23"/>
                  </a:cxn>
                  <a:cxn ang="0">
                    <a:pos x="68" y="8"/>
                  </a:cxn>
                  <a:cxn ang="0">
                    <a:pos x="45" y="1"/>
                  </a:cxn>
                  <a:cxn ang="0">
                    <a:pos x="36" y="223"/>
                  </a:cxn>
                  <a:cxn ang="0">
                    <a:pos x="11" y="234"/>
                  </a:cxn>
                  <a:cxn ang="0">
                    <a:pos x="23" y="305"/>
                  </a:cxn>
                  <a:cxn ang="0">
                    <a:pos x="42" y="382"/>
                  </a:cxn>
                  <a:cxn ang="0">
                    <a:pos x="66" y="480"/>
                  </a:cxn>
                  <a:cxn ang="0">
                    <a:pos x="83" y="580"/>
                  </a:cxn>
                  <a:cxn ang="0">
                    <a:pos x="82" y="642"/>
                  </a:cxn>
                  <a:cxn ang="0">
                    <a:pos x="91" y="676"/>
                  </a:cxn>
                  <a:cxn ang="0">
                    <a:pos x="96" y="713"/>
                  </a:cxn>
                  <a:cxn ang="0">
                    <a:pos x="114" y="817"/>
                  </a:cxn>
                  <a:cxn ang="0">
                    <a:pos x="121" y="923"/>
                  </a:cxn>
                  <a:cxn ang="0">
                    <a:pos x="122" y="999"/>
                  </a:cxn>
                  <a:cxn ang="0">
                    <a:pos x="112" y="1072"/>
                  </a:cxn>
                  <a:cxn ang="0">
                    <a:pos x="102" y="1092"/>
                  </a:cxn>
                  <a:cxn ang="0">
                    <a:pos x="82" y="1126"/>
                  </a:cxn>
                  <a:cxn ang="0">
                    <a:pos x="92" y="1140"/>
                  </a:cxn>
                  <a:cxn ang="0">
                    <a:pos x="148" y="1149"/>
                  </a:cxn>
                  <a:cxn ang="0">
                    <a:pos x="215" y="1159"/>
                  </a:cxn>
                  <a:cxn ang="0">
                    <a:pos x="271" y="1164"/>
                  </a:cxn>
                </a:cxnLst>
                <a:rect l="0" t="0" r="r" b="b"/>
                <a:pathLst>
                  <a:path w="523" h="1164">
                    <a:moveTo>
                      <a:pt x="279" y="1164"/>
                    </a:moveTo>
                    <a:lnTo>
                      <a:pt x="281" y="1164"/>
                    </a:lnTo>
                    <a:lnTo>
                      <a:pt x="284" y="1164"/>
                    </a:lnTo>
                    <a:lnTo>
                      <a:pt x="286" y="1164"/>
                    </a:lnTo>
                    <a:lnTo>
                      <a:pt x="288" y="1164"/>
                    </a:lnTo>
                    <a:lnTo>
                      <a:pt x="288" y="1158"/>
                    </a:lnTo>
                    <a:lnTo>
                      <a:pt x="289" y="1152"/>
                    </a:lnTo>
                    <a:lnTo>
                      <a:pt x="289" y="1145"/>
                    </a:lnTo>
                    <a:lnTo>
                      <a:pt x="288" y="1139"/>
                    </a:lnTo>
                    <a:lnTo>
                      <a:pt x="287" y="1133"/>
                    </a:lnTo>
                    <a:lnTo>
                      <a:pt x="286" y="1128"/>
                    </a:lnTo>
                    <a:lnTo>
                      <a:pt x="286" y="1123"/>
                    </a:lnTo>
                    <a:lnTo>
                      <a:pt x="287" y="1118"/>
                    </a:lnTo>
                    <a:lnTo>
                      <a:pt x="288" y="1114"/>
                    </a:lnTo>
                    <a:lnTo>
                      <a:pt x="287" y="1107"/>
                    </a:lnTo>
                    <a:lnTo>
                      <a:pt x="286" y="1101"/>
                    </a:lnTo>
                    <a:lnTo>
                      <a:pt x="286" y="1094"/>
                    </a:lnTo>
                    <a:lnTo>
                      <a:pt x="286" y="1082"/>
                    </a:lnTo>
                    <a:lnTo>
                      <a:pt x="287" y="1060"/>
                    </a:lnTo>
                    <a:lnTo>
                      <a:pt x="288" y="1037"/>
                    </a:lnTo>
                    <a:lnTo>
                      <a:pt x="288" y="1019"/>
                    </a:lnTo>
                    <a:lnTo>
                      <a:pt x="287" y="1001"/>
                    </a:lnTo>
                    <a:lnTo>
                      <a:pt x="287" y="976"/>
                    </a:lnTo>
                    <a:lnTo>
                      <a:pt x="287" y="950"/>
                    </a:lnTo>
                    <a:lnTo>
                      <a:pt x="287" y="929"/>
                    </a:lnTo>
                    <a:lnTo>
                      <a:pt x="287" y="910"/>
                    </a:lnTo>
                    <a:lnTo>
                      <a:pt x="285" y="887"/>
                    </a:lnTo>
                    <a:lnTo>
                      <a:pt x="283" y="862"/>
                    </a:lnTo>
                    <a:lnTo>
                      <a:pt x="279" y="840"/>
                    </a:lnTo>
                    <a:lnTo>
                      <a:pt x="277" y="819"/>
                    </a:lnTo>
                    <a:lnTo>
                      <a:pt x="276" y="796"/>
                    </a:lnTo>
                    <a:lnTo>
                      <a:pt x="276" y="774"/>
                    </a:lnTo>
                    <a:lnTo>
                      <a:pt x="276" y="752"/>
                    </a:lnTo>
                    <a:lnTo>
                      <a:pt x="274" y="729"/>
                    </a:lnTo>
                    <a:lnTo>
                      <a:pt x="273" y="704"/>
                    </a:lnTo>
                    <a:lnTo>
                      <a:pt x="271" y="681"/>
                    </a:lnTo>
                    <a:lnTo>
                      <a:pt x="270" y="668"/>
                    </a:lnTo>
                    <a:lnTo>
                      <a:pt x="268" y="656"/>
                    </a:lnTo>
                    <a:lnTo>
                      <a:pt x="265" y="638"/>
                    </a:lnTo>
                    <a:lnTo>
                      <a:pt x="263" y="618"/>
                    </a:lnTo>
                    <a:lnTo>
                      <a:pt x="262" y="601"/>
                    </a:lnTo>
                    <a:lnTo>
                      <a:pt x="262" y="575"/>
                    </a:lnTo>
                    <a:lnTo>
                      <a:pt x="261" y="533"/>
                    </a:lnTo>
                    <a:lnTo>
                      <a:pt x="258" y="493"/>
                    </a:lnTo>
                    <a:lnTo>
                      <a:pt x="258" y="472"/>
                    </a:lnTo>
                    <a:lnTo>
                      <a:pt x="261" y="499"/>
                    </a:lnTo>
                    <a:lnTo>
                      <a:pt x="268" y="534"/>
                    </a:lnTo>
                    <a:lnTo>
                      <a:pt x="278" y="576"/>
                    </a:lnTo>
                    <a:lnTo>
                      <a:pt x="288" y="621"/>
                    </a:lnTo>
                    <a:lnTo>
                      <a:pt x="300" y="665"/>
                    </a:lnTo>
                    <a:lnTo>
                      <a:pt x="309" y="703"/>
                    </a:lnTo>
                    <a:lnTo>
                      <a:pt x="316" y="731"/>
                    </a:lnTo>
                    <a:lnTo>
                      <a:pt x="318" y="749"/>
                    </a:lnTo>
                    <a:lnTo>
                      <a:pt x="319" y="781"/>
                    </a:lnTo>
                    <a:lnTo>
                      <a:pt x="323" y="806"/>
                    </a:lnTo>
                    <a:lnTo>
                      <a:pt x="327" y="827"/>
                    </a:lnTo>
                    <a:lnTo>
                      <a:pt x="331" y="843"/>
                    </a:lnTo>
                    <a:lnTo>
                      <a:pt x="330" y="882"/>
                    </a:lnTo>
                    <a:lnTo>
                      <a:pt x="326" y="954"/>
                    </a:lnTo>
                    <a:lnTo>
                      <a:pt x="322" y="1024"/>
                    </a:lnTo>
                    <a:lnTo>
                      <a:pt x="319" y="1063"/>
                    </a:lnTo>
                    <a:lnTo>
                      <a:pt x="317" y="1080"/>
                    </a:lnTo>
                    <a:lnTo>
                      <a:pt x="311" y="1105"/>
                    </a:lnTo>
                    <a:lnTo>
                      <a:pt x="307" y="1132"/>
                    </a:lnTo>
                    <a:lnTo>
                      <a:pt x="303" y="1159"/>
                    </a:lnTo>
                    <a:lnTo>
                      <a:pt x="306" y="1160"/>
                    </a:lnTo>
                    <a:lnTo>
                      <a:pt x="309" y="1160"/>
                    </a:lnTo>
                    <a:lnTo>
                      <a:pt x="312" y="1161"/>
                    </a:lnTo>
                    <a:lnTo>
                      <a:pt x="317" y="1161"/>
                    </a:lnTo>
                    <a:lnTo>
                      <a:pt x="326" y="1162"/>
                    </a:lnTo>
                    <a:lnTo>
                      <a:pt x="338" y="1163"/>
                    </a:lnTo>
                    <a:lnTo>
                      <a:pt x="349" y="1164"/>
                    </a:lnTo>
                    <a:lnTo>
                      <a:pt x="362" y="1164"/>
                    </a:lnTo>
                    <a:lnTo>
                      <a:pt x="375" y="1164"/>
                    </a:lnTo>
                    <a:lnTo>
                      <a:pt x="389" y="1164"/>
                    </a:lnTo>
                    <a:lnTo>
                      <a:pt x="401" y="1164"/>
                    </a:lnTo>
                    <a:lnTo>
                      <a:pt x="415" y="1163"/>
                    </a:lnTo>
                    <a:lnTo>
                      <a:pt x="429" y="1162"/>
                    </a:lnTo>
                    <a:lnTo>
                      <a:pt x="442" y="1161"/>
                    </a:lnTo>
                    <a:lnTo>
                      <a:pt x="454" y="1159"/>
                    </a:lnTo>
                    <a:lnTo>
                      <a:pt x="467" y="1156"/>
                    </a:lnTo>
                    <a:lnTo>
                      <a:pt x="477" y="1154"/>
                    </a:lnTo>
                    <a:lnTo>
                      <a:pt x="488" y="1151"/>
                    </a:lnTo>
                    <a:lnTo>
                      <a:pt x="497" y="1147"/>
                    </a:lnTo>
                    <a:lnTo>
                      <a:pt x="504" y="1143"/>
                    </a:lnTo>
                    <a:lnTo>
                      <a:pt x="503" y="1138"/>
                    </a:lnTo>
                    <a:lnTo>
                      <a:pt x="501" y="1133"/>
                    </a:lnTo>
                    <a:lnTo>
                      <a:pt x="498" y="1130"/>
                    </a:lnTo>
                    <a:lnTo>
                      <a:pt x="494" y="1126"/>
                    </a:lnTo>
                    <a:lnTo>
                      <a:pt x="499" y="1110"/>
                    </a:lnTo>
                    <a:lnTo>
                      <a:pt x="503" y="1090"/>
                    </a:lnTo>
                    <a:lnTo>
                      <a:pt x="504" y="1069"/>
                    </a:lnTo>
                    <a:lnTo>
                      <a:pt x="504" y="1050"/>
                    </a:lnTo>
                    <a:lnTo>
                      <a:pt x="506" y="1020"/>
                    </a:lnTo>
                    <a:lnTo>
                      <a:pt x="511" y="974"/>
                    </a:lnTo>
                    <a:lnTo>
                      <a:pt x="515" y="928"/>
                    </a:lnTo>
                    <a:lnTo>
                      <a:pt x="519" y="897"/>
                    </a:lnTo>
                    <a:lnTo>
                      <a:pt x="521" y="867"/>
                    </a:lnTo>
                    <a:lnTo>
                      <a:pt x="523" y="825"/>
                    </a:lnTo>
                    <a:lnTo>
                      <a:pt x="523" y="782"/>
                    </a:lnTo>
                    <a:lnTo>
                      <a:pt x="520" y="752"/>
                    </a:lnTo>
                    <a:lnTo>
                      <a:pt x="515" y="735"/>
                    </a:lnTo>
                    <a:lnTo>
                      <a:pt x="511" y="720"/>
                    </a:lnTo>
                    <a:lnTo>
                      <a:pt x="508" y="706"/>
                    </a:lnTo>
                    <a:lnTo>
                      <a:pt x="505" y="694"/>
                    </a:lnTo>
                    <a:lnTo>
                      <a:pt x="501" y="681"/>
                    </a:lnTo>
                    <a:lnTo>
                      <a:pt x="498" y="665"/>
                    </a:lnTo>
                    <a:lnTo>
                      <a:pt x="494" y="651"/>
                    </a:lnTo>
                    <a:lnTo>
                      <a:pt x="493" y="642"/>
                    </a:lnTo>
                    <a:lnTo>
                      <a:pt x="492" y="633"/>
                    </a:lnTo>
                    <a:lnTo>
                      <a:pt x="490" y="621"/>
                    </a:lnTo>
                    <a:lnTo>
                      <a:pt x="486" y="608"/>
                    </a:lnTo>
                    <a:lnTo>
                      <a:pt x="485" y="598"/>
                    </a:lnTo>
                    <a:lnTo>
                      <a:pt x="484" y="587"/>
                    </a:lnTo>
                    <a:lnTo>
                      <a:pt x="482" y="575"/>
                    </a:lnTo>
                    <a:lnTo>
                      <a:pt x="480" y="561"/>
                    </a:lnTo>
                    <a:lnTo>
                      <a:pt x="478" y="549"/>
                    </a:lnTo>
                    <a:lnTo>
                      <a:pt x="478" y="515"/>
                    </a:lnTo>
                    <a:lnTo>
                      <a:pt x="480" y="450"/>
                    </a:lnTo>
                    <a:lnTo>
                      <a:pt x="478" y="385"/>
                    </a:lnTo>
                    <a:lnTo>
                      <a:pt x="477" y="347"/>
                    </a:lnTo>
                    <a:lnTo>
                      <a:pt x="471" y="347"/>
                    </a:lnTo>
                    <a:lnTo>
                      <a:pt x="465" y="348"/>
                    </a:lnTo>
                    <a:lnTo>
                      <a:pt x="455" y="348"/>
                    </a:lnTo>
                    <a:lnTo>
                      <a:pt x="445" y="349"/>
                    </a:lnTo>
                    <a:lnTo>
                      <a:pt x="435" y="349"/>
                    </a:lnTo>
                    <a:lnTo>
                      <a:pt x="422" y="350"/>
                    </a:lnTo>
                    <a:lnTo>
                      <a:pt x="409" y="351"/>
                    </a:lnTo>
                    <a:lnTo>
                      <a:pt x="395" y="352"/>
                    </a:lnTo>
                    <a:lnTo>
                      <a:pt x="382" y="355"/>
                    </a:lnTo>
                    <a:lnTo>
                      <a:pt x="368" y="357"/>
                    </a:lnTo>
                    <a:lnTo>
                      <a:pt x="353" y="358"/>
                    </a:lnTo>
                    <a:lnTo>
                      <a:pt x="340" y="360"/>
                    </a:lnTo>
                    <a:lnTo>
                      <a:pt x="326" y="364"/>
                    </a:lnTo>
                    <a:lnTo>
                      <a:pt x="314" y="366"/>
                    </a:lnTo>
                    <a:lnTo>
                      <a:pt x="302" y="370"/>
                    </a:lnTo>
                    <a:lnTo>
                      <a:pt x="292" y="373"/>
                    </a:lnTo>
                    <a:lnTo>
                      <a:pt x="286" y="345"/>
                    </a:lnTo>
                    <a:lnTo>
                      <a:pt x="279" y="306"/>
                    </a:lnTo>
                    <a:lnTo>
                      <a:pt x="271" y="260"/>
                    </a:lnTo>
                    <a:lnTo>
                      <a:pt x="263" y="211"/>
                    </a:lnTo>
                    <a:lnTo>
                      <a:pt x="256" y="160"/>
                    </a:lnTo>
                    <a:lnTo>
                      <a:pt x="251" y="112"/>
                    </a:lnTo>
                    <a:lnTo>
                      <a:pt x="248" y="70"/>
                    </a:lnTo>
                    <a:lnTo>
                      <a:pt x="248" y="38"/>
                    </a:lnTo>
                    <a:lnTo>
                      <a:pt x="228" y="44"/>
                    </a:lnTo>
                    <a:lnTo>
                      <a:pt x="209" y="46"/>
                    </a:lnTo>
                    <a:lnTo>
                      <a:pt x="190" y="46"/>
                    </a:lnTo>
                    <a:lnTo>
                      <a:pt x="174" y="44"/>
                    </a:lnTo>
                    <a:lnTo>
                      <a:pt x="158" y="40"/>
                    </a:lnTo>
                    <a:lnTo>
                      <a:pt x="144" y="37"/>
                    </a:lnTo>
                    <a:lnTo>
                      <a:pt x="133" y="32"/>
                    </a:lnTo>
                    <a:lnTo>
                      <a:pt x="122" y="29"/>
                    </a:lnTo>
                    <a:lnTo>
                      <a:pt x="114" y="26"/>
                    </a:lnTo>
                    <a:lnTo>
                      <a:pt x="106" y="23"/>
                    </a:lnTo>
                    <a:lnTo>
                      <a:pt x="98" y="21"/>
                    </a:lnTo>
                    <a:lnTo>
                      <a:pt x="91" y="18"/>
                    </a:lnTo>
                    <a:lnTo>
                      <a:pt x="84" y="16"/>
                    </a:lnTo>
                    <a:lnTo>
                      <a:pt x="76" y="13"/>
                    </a:lnTo>
                    <a:lnTo>
                      <a:pt x="68" y="8"/>
                    </a:lnTo>
                    <a:lnTo>
                      <a:pt x="60" y="2"/>
                    </a:lnTo>
                    <a:lnTo>
                      <a:pt x="57" y="1"/>
                    </a:lnTo>
                    <a:lnTo>
                      <a:pt x="53" y="0"/>
                    </a:lnTo>
                    <a:lnTo>
                      <a:pt x="50" y="0"/>
                    </a:lnTo>
                    <a:lnTo>
                      <a:pt x="45" y="1"/>
                    </a:lnTo>
                    <a:lnTo>
                      <a:pt x="44" y="43"/>
                    </a:lnTo>
                    <a:lnTo>
                      <a:pt x="42" y="110"/>
                    </a:lnTo>
                    <a:lnTo>
                      <a:pt x="41" y="178"/>
                    </a:lnTo>
                    <a:lnTo>
                      <a:pt x="41" y="221"/>
                    </a:lnTo>
                    <a:lnTo>
                      <a:pt x="36" y="223"/>
                    </a:lnTo>
                    <a:lnTo>
                      <a:pt x="30" y="226"/>
                    </a:lnTo>
                    <a:lnTo>
                      <a:pt x="26" y="228"/>
                    </a:lnTo>
                    <a:lnTo>
                      <a:pt x="21" y="230"/>
                    </a:lnTo>
                    <a:lnTo>
                      <a:pt x="15" y="233"/>
                    </a:lnTo>
                    <a:lnTo>
                      <a:pt x="11" y="234"/>
                    </a:lnTo>
                    <a:lnTo>
                      <a:pt x="5" y="236"/>
                    </a:lnTo>
                    <a:lnTo>
                      <a:pt x="0" y="238"/>
                    </a:lnTo>
                    <a:lnTo>
                      <a:pt x="8" y="263"/>
                    </a:lnTo>
                    <a:lnTo>
                      <a:pt x="16" y="286"/>
                    </a:lnTo>
                    <a:lnTo>
                      <a:pt x="23" y="305"/>
                    </a:lnTo>
                    <a:lnTo>
                      <a:pt x="27" y="320"/>
                    </a:lnTo>
                    <a:lnTo>
                      <a:pt x="29" y="335"/>
                    </a:lnTo>
                    <a:lnTo>
                      <a:pt x="33" y="354"/>
                    </a:lnTo>
                    <a:lnTo>
                      <a:pt x="37" y="371"/>
                    </a:lnTo>
                    <a:lnTo>
                      <a:pt x="42" y="382"/>
                    </a:lnTo>
                    <a:lnTo>
                      <a:pt x="48" y="397"/>
                    </a:lnTo>
                    <a:lnTo>
                      <a:pt x="54" y="424"/>
                    </a:lnTo>
                    <a:lnTo>
                      <a:pt x="61" y="451"/>
                    </a:lnTo>
                    <a:lnTo>
                      <a:pt x="65" y="466"/>
                    </a:lnTo>
                    <a:lnTo>
                      <a:pt x="66" y="480"/>
                    </a:lnTo>
                    <a:lnTo>
                      <a:pt x="69" y="502"/>
                    </a:lnTo>
                    <a:lnTo>
                      <a:pt x="73" y="527"/>
                    </a:lnTo>
                    <a:lnTo>
                      <a:pt x="76" y="547"/>
                    </a:lnTo>
                    <a:lnTo>
                      <a:pt x="80" y="563"/>
                    </a:lnTo>
                    <a:lnTo>
                      <a:pt x="83" y="580"/>
                    </a:lnTo>
                    <a:lnTo>
                      <a:pt x="84" y="597"/>
                    </a:lnTo>
                    <a:lnTo>
                      <a:pt x="83" y="610"/>
                    </a:lnTo>
                    <a:lnTo>
                      <a:pt x="82" y="622"/>
                    </a:lnTo>
                    <a:lnTo>
                      <a:pt x="82" y="632"/>
                    </a:lnTo>
                    <a:lnTo>
                      <a:pt x="82" y="642"/>
                    </a:lnTo>
                    <a:lnTo>
                      <a:pt x="84" y="648"/>
                    </a:lnTo>
                    <a:lnTo>
                      <a:pt x="87" y="655"/>
                    </a:lnTo>
                    <a:lnTo>
                      <a:pt x="90" y="663"/>
                    </a:lnTo>
                    <a:lnTo>
                      <a:pt x="91" y="670"/>
                    </a:lnTo>
                    <a:lnTo>
                      <a:pt x="91" y="676"/>
                    </a:lnTo>
                    <a:lnTo>
                      <a:pt x="90" y="682"/>
                    </a:lnTo>
                    <a:lnTo>
                      <a:pt x="90" y="691"/>
                    </a:lnTo>
                    <a:lnTo>
                      <a:pt x="90" y="698"/>
                    </a:lnTo>
                    <a:lnTo>
                      <a:pt x="91" y="703"/>
                    </a:lnTo>
                    <a:lnTo>
                      <a:pt x="96" y="713"/>
                    </a:lnTo>
                    <a:lnTo>
                      <a:pt x="102" y="732"/>
                    </a:lnTo>
                    <a:lnTo>
                      <a:pt x="109" y="756"/>
                    </a:lnTo>
                    <a:lnTo>
                      <a:pt x="112" y="773"/>
                    </a:lnTo>
                    <a:lnTo>
                      <a:pt x="113" y="791"/>
                    </a:lnTo>
                    <a:lnTo>
                      <a:pt x="114" y="817"/>
                    </a:lnTo>
                    <a:lnTo>
                      <a:pt x="114" y="844"/>
                    </a:lnTo>
                    <a:lnTo>
                      <a:pt x="117" y="865"/>
                    </a:lnTo>
                    <a:lnTo>
                      <a:pt x="119" y="883"/>
                    </a:lnTo>
                    <a:lnTo>
                      <a:pt x="120" y="903"/>
                    </a:lnTo>
                    <a:lnTo>
                      <a:pt x="121" y="923"/>
                    </a:lnTo>
                    <a:lnTo>
                      <a:pt x="120" y="935"/>
                    </a:lnTo>
                    <a:lnTo>
                      <a:pt x="119" y="949"/>
                    </a:lnTo>
                    <a:lnTo>
                      <a:pt x="120" y="967"/>
                    </a:lnTo>
                    <a:lnTo>
                      <a:pt x="120" y="986"/>
                    </a:lnTo>
                    <a:lnTo>
                      <a:pt x="122" y="999"/>
                    </a:lnTo>
                    <a:lnTo>
                      <a:pt x="124" y="1012"/>
                    </a:lnTo>
                    <a:lnTo>
                      <a:pt x="121" y="1033"/>
                    </a:lnTo>
                    <a:lnTo>
                      <a:pt x="118" y="1054"/>
                    </a:lnTo>
                    <a:lnTo>
                      <a:pt x="114" y="1067"/>
                    </a:lnTo>
                    <a:lnTo>
                      <a:pt x="112" y="1072"/>
                    </a:lnTo>
                    <a:lnTo>
                      <a:pt x="111" y="1078"/>
                    </a:lnTo>
                    <a:lnTo>
                      <a:pt x="110" y="1083"/>
                    </a:lnTo>
                    <a:lnTo>
                      <a:pt x="110" y="1087"/>
                    </a:lnTo>
                    <a:lnTo>
                      <a:pt x="105" y="1090"/>
                    </a:lnTo>
                    <a:lnTo>
                      <a:pt x="102" y="1092"/>
                    </a:lnTo>
                    <a:lnTo>
                      <a:pt x="98" y="1095"/>
                    </a:lnTo>
                    <a:lnTo>
                      <a:pt x="96" y="1098"/>
                    </a:lnTo>
                    <a:lnTo>
                      <a:pt x="94" y="1103"/>
                    </a:lnTo>
                    <a:lnTo>
                      <a:pt x="88" y="1115"/>
                    </a:lnTo>
                    <a:lnTo>
                      <a:pt x="82" y="1126"/>
                    </a:lnTo>
                    <a:lnTo>
                      <a:pt x="79" y="1136"/>
                    </a:lnTo>
                    <a:lnTo>
                      <a:pt x="82" y="1137"/>
                    </a:lnTo>
                    <a:lnTo>
                      <a:pt x="86" y="1138"/>
                    </a:lnTo>
                    <a:lnTo>
                      <a:pt x="89" y="1139"/>
                    </a:lnTo>
                    <a:lnTo>
                      <a:pt x="92" y="1140"/>
                    </a:lnTo>
                    <a:lnTo>
                      <a:pt x="102" y="1143"/>
                    </a:lnTo>
                    <a:lnTo>
                      <a:pt x="112" y="1144"/>
                    </a:lnTo>
                    <a:lnTo>
                      <a:pt x="122" y="1146"/>
                    </a:lnTo>
                    <a:lnTo>
                      <a:pt x="135" y="1148"/>
                    </a:lnTo>
                    <a:lnTo>
                      <a:pt x="148" y="1149"/>
                    </a:lnTo>
                    <a:lnTo>
                      <a:pt x="160" y="1152"/>
                    </a:lnTo>
                    <a:lnTo>
                      <a:pt x="174" y="1154"/>
                    </a:lnTo>
                    <a:lnTo>
                      <a:pt x="188" y="1155"/>
                    </a:lnTo>
                    <a:lnTo>
                      <a:pt x="201" y="1158"/>
                    </a:lnTo>
                    <a:lnTo>
                      <a:pt x="215" y="1159"/>
                    </a:lnTo>
                    <a:lnTo>
                      <a:pt x="227" y="1160"/>
                    </a:lnTo>
                    <a:lnTo>
                      <a:pt x="239" y="1161"/>
                    </a:lnTo>
                    <a:lnTo>
                      <a:pt x="250" y="1162"/>
                    </a:lnTo>
                    <a:lnTo>
                      <a:pt x="262" y="1163"/>
                    </a:lnTo>
                    <a:lnTo>
                      <a:pt x="271" y="1164"/>
                    </a:lnTo>
                    <a:lnTo>
                      <a:pt x="279" y="11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27" name="Freeform 263"/>
              <p:cNvSpPr>
                <a:spLocks/>
              </p:cNvSpPr>
              <p:nvPr/>
            </p:nvSpPr>
            <p:spPr bwMode="auto">
              <a:xfrm>
                <a:off x="1845" y="3040"/>
                <a:ext cx="192" cy="461"/>
              </a:xfrm>
              <a:custGeom>
                <a:avLst/>
                <a:gdLst/>
                <a:ahLst/>
                <a:cxnLst>
                  <a:cxn ang="0">
                    <a:pos x="217" y="896"/>
                  </a:cxn>
                  <a:cxn ang="0">
                    <a:pos x="187" y="897"/>
                  </a:cxn>
                  <a:cxn ang="0">
                    <a:pos x="147" y="900"/>
                  </a:cxn>
                  <a:cxn ang="0">
                    <a:pos x="105" y="906"/>
                  </a:cxn>
                  <a:cxn ang="0">
                    <a:pos x="66" y="914"/>
                  </a:cxn>
                  <a:cxn ang="0">
                    <a:pos x="38" y="893"/>
                  </a:cxn>
                  <a:cxn ang="0">
                    <a:pos x="15" y="759"/>
                  </a:cxn>
                  <a:cxn ang="0">
                    <a:pos x="0" y="618"/>
                  </a:cxn>
                  <a:cxn ang="0">
                    <a:pos x="15" y="478"/>
                  </a:cxn>
                  <a:cxn ang="0">
                    <a:pos x="31" y="369"/>
                  </a:cxn>
                  <a:cxn ang="0">
                    <a:pos x="68" y="243"/>
                  </a:cxn>
                  <a:cxn ang="0">
                    <a:pos x="111" y="129"/>
                  </a:cxn>
                  <a:cxn ang="0">
                    <a:pos x="127" y="87"/>
                  </a:cxn>
                  <a:cxn ang="0">
                    <a:pos x="144" y="57"/>
                  </a:cxn>
                  <a:cxn ang="0">
                    <a:pos x="157" y="0"/>
                  </a:cxn>
                  <a:cxn ang="0">
                    <a:pos x="170" y="11"/>
                  </a:cxn>
                  <a:cxn ang="0">
                    <a:pos x="182" y="30"/>
                  </a:cxn>
                  <a:cxn ang="0">
                    <a:pos x="197" y="57"/>
                  </a:cxn>
                  <a:cxn ang="0">
                    <a:pos x="215" y="64"/>
                  </a:cxn>
                  <a:cxn ang="0">
                    <a:pos x="229" y="71"/>
                  </a:cxn>
                  <a:cxn ang="0">
                    <a:pos x="236" y="93"/>
                  </a:cxn>
                  <a:cxn ang="0">
                    <a:pos x="250" y="106"/>
                  </a:cxn>
                  <a:cxn ang="0">
                    <a:pos x="267" y="111"/>
                  </a:cxn>
                  <a:cxn ang="0">
                    <a:pos x="279" y="119"/>
                  </a:cxn>
                  <a:cxn ang="0">
                    <a:pos x="295" y="131"/>
                  </a:cxn>
                  <a:cxn ang="0">
                    <a:pos x="309" y="141"/>
                  </a:cxn>
                  <a:cxn ang="0">
                    <a:pos x="339" y="161"/>
                  </a:cxn>
                  <a:cxn ang="0">
                    <a:pos x="365" y="185"/>
                  </a:cxn>
                  <a:cxn ang="0">
                    <a:pos x="369" y="217"/>
                  </a:cxn>
                  <a:cxn ang="0">
                    <a:pos x="366" y="247"/>
                  </a:cxn>
                  <a:cxn ang="0">
                    <a:pos x="366" y="291"/>
                  </a:cxn>
                  <a:cxn ang="0">
                    <a:pos x="359" y="319"/>
                  </a:cxn>
                  <a:cxn ang="0">
                    <a:pos x="355" y="331"/>
                  </a:cxn>
                  <a:cxn ang="0">
                    <a:pos x="356" y="344"/>
                  </a:cxn>
                  <a:cxn ang="0">
                    <a:pos x="367" y="369"/>
                  </a:cxn>
                  <a:cxn ang="0">
                    <a:pos x="363" y="421"/>
                  </a:cxn>
                  <a:cxn ang="0">
                    <a:pos x="378" y="472"/>
                  </a:cxn>
                  <a:cxn ang="0">
                    <a:pos x="379" y="527"/>
                  </a:cxn>
                  <a:cxn ang="0">
                    <a:pos x="357" y="566"/>
                  </a:cxn>
                  <a:cxn ang="0">
                    <a:pos x="336" y="597"/>
                  </a:cxn>
                  <a:cxn ang="0">
                    <a:pos x="317" y="602"/>
                  </a:cxn>
                  <a:cxn ang="0">
                    <a:pos x="299" y="596"/>
                  </a:cxn>
                  <a:cxn ang="0">
                    <a:pos x="266" y="567"/>
                  </a:cxn>
                  <a:cxn ang="0">
                    <a:pos x="225" y="534"/>
                  </a:cxn>
                  <a:cxn ang="0">
                    <a:pos x="217" y="540"/>
                  </a:cxn>
                  <a:cxn ang="0">
                    <a:pos x="221" y="558"/>
                  </a:cxn>
                  <a:cxn ang="0">
                    <a:pos x="222" y="597"/>
                  </a:cxn>
                  <a:cxn ang="0">
                    <a:pos x="230" y="638"/>
                  </a:cxn>
                  <a:cxn ang="0">
                    <a:pos x="234" y="684"/>
                  </a:cxn>
                  <a:cxn ang="0">
                    <a:pos x="243" y="746"/>
                  </a:cxn>
                  <a:cxn ang="0">
                    <a:pos x="246" y="805"/>
                  </a:cxn>
                  <a:cxn ang="0">
                    <a:pos x="250" y="862"/>
                  </a:cxn>
                  <a:cxn ang="0">
                    <a:pos x="258" y="889"/>
                  </a:cxn>
                  <a:cxn ang="0">
                    <a:pos x="242" y="893"/>
                  </a:cxn>
                  <a:cxn ang="0">
                    <a:pos x="229" y="895"/>
                  </a:cxn>
                </a:cxnLst>
                <a:rect l="0" t="0" r="r" b="b"/>
                <a:pathLst>
                  <a:path w="384" h="921">
                    <a:moveTo>
                      <a:pt x="229" y="895"/>
                    </a:moveTo>
                    <a:lnTo>
                      <a:pt x="223" y="895"/>
                    </a:lnTo>
                    <a:lnTo>
                      <a:pt x="217" y="896"/>
                    </a:lnTo>
                    <a:lnTo>
                      <a:pt x="207" y="896"/>
                    </a:lnTo>
                    <a:lnTo>
                      <a:pt x="197" y="897"/>
                    </a:lnTo>
                    <a:lnTo>
                      <a:pt x="187" y="897"/>
                    </a:lnTo>
                    <a:lnTo>
                      <a:pt x="174" y="898"/>
                    </a:lnTo>
                    <a:lnTo>
                      <a:pt x="161" y="899"/>
                    </a:lnTo>
                    <a:lnTo>
                      <a:pt x="147" y="900"/>
                    </a:lnTo>
                    <a:lnTo>
                      <a:pt x="134" y="903"/>
                    </a:lnTo>
                    <a:lnTo>
                      <a:pt x="120" y="905"/>
                    </a:lnTo>
                    <a:lnTo>
                      <a:pt x="105" y="906"/>
                    </a:lnTo>
                    <a:lnTo>
                      <a:pt x="92" y="908"/>
                    </a:lnTo>
                    <a:lnTo>
                      <a:pt x="78" y="912"/>
                    </a:lnTo>
                    <a:lnTo>
                      <a:pt x="66" y="914"/>
                    </a:lnTo>
                    <a:lnTo>
                      <a:pt x="54" y="918"/>
                    </a:lnTo>
                    <a:lnTo>
                      <a:pt x="44" y="921"/>
                    </a:lnTo>
                    <a:lnTo>
                      <a:pt x="38" y="893"/>
                    </a:lnTo>
                    <a:lnTo>
                      <a:pt x="31" y="854"/>
                    </a:lnTo>
                    <a:lnTo>
                      <a:pt x="23" y="808"/>
                    </a:lnTo>
                    <a:lnTo>
                      <a:pt x="15" y="759"/>
                    </a:lnTo>
                    <a:lnTo>
                      <a:pt x="8" y="708"/>
                    </a:lnTo>
                    <a:lnTo>
                      <a:pt x="3" y="660"/>
                    </a:lnTo>
                    <a:lnTo>
                      <a:pt x="0" y="618"/>
                    </a:lnTo>
                    <a:lnTo>
                      <a:pt x="0" y="586"/>
                    </a:lnTo>
                    <a:lnTo>
                      <a:pt x="7" y="532"/>
                    </a:lnTo>
                    <a:lnTo>
                      <a:pt x="15" y="478"/>
                    </a:lnTo>
                    <a:lnTo>
                      <a:pt x="23" y="430"/>
                    </a:lnTo>
                    <a:lnTo>
                      <a:pt x="26" y="399"/>
                    </a:lnTo>
                    <a:lnTo>
                      <a:pt x="31" y="369"/>
                    </a:lnTo>
                    <a:lnTo>
                      <a:pt x="40" y="331"/>
                    </a:lnTo>
                    <a:lnTo>
                      <a:pt x="53" y="288"/>
                    </a:lnTo>
                    <a:lnTo>
                      <a:pt x="68" y="243"/>
                    </a:lnTo>
                    <a:lnTo>
                      <a:pt x="84" y="199"/>
                    </a:lnTo>
                    <a:lnTo>
                      <a:pt x="98" y="160"/>
                    </a:lnTo>
                    <a:lnTo>
                      <a:pt x="111" y="129"/>
                    </a:lnTo>
                    <a:lnTo>
                      <a:pt x="119" y="108"/>
                    </a:lnTo>
                    <a:lnTo>
                      <a:pt x="122" y="99"/>
                    </a:lnTo>
                    <a:lnTo>
                      <a:pt x="127" y="87"/>
                    </a:lnTo>
                    <a:lnTo>
                      <a:pt x="131" y="77"/>
                    </a:lnTo>
                    <a:lnTo>
                      <a:pt x="134" y="69"/>
                    </a:lnTo>
                    <a:lnTo>
                      <a:pt x="144" y="57"/>
                    </a:lnTo>
                    <a:lnTo>
                      <a:pt x="152" y="41"/>
                    </a:lnTo>
                    <a:lnTo>
                      <a:pt x="157" y="22"/>
                    </a:lnTo>
                    <a:lnTo>
                      <a:pt x="157" y="0"/>
                    </a:lnTo>
                    <a:lnTo>
                      <a:pt x="164" y="3"/>
                    </a:lnTo>
                    <a:lnTo>
                      <a:pt x="168" y="7"/>
                    </a:lnTo>
                    <a:lnTo>
                      <a:pt x="170" y="11"/>
                    </a:lnTo>
                    <a:lnTo>
                      <a:pt x="173" y="15"/>
                    </a:lnTo>
                    <a:lnTo>
                      <a:pt x="176" y="20"/>
                    </a:lnTo>
                    <a:lnTo>
                      <a:pt x="182" y="30"/>
                    </a:lnTo>
                    <a:lnTo>
                      <a:pt x="188" y="42"/>
                    </a:lnTo>
                    <a:lnTo>
                      <a:pt x="191" y="55"/>
                    </a:lnTo>
                    <a:lnTo>
                      <a:pt x="197" y="57"/>
                    </a:lnTo>
                    <a:lnTo>
                      <a:pt x="203" y="60"/>
                    </a:lnTo>
                    <a:lnTo>
                      <a:pt x="210" y="62"/>
                    </a:lnTo>
                    <a:lnTo>
                      <a:pt x="215" y="64"/>
                    </a:lnTo>
                    <a:lnTo>
                      <a:pt x="220" y="66"/>
                    </a:lnTo>
                    <a:lnTo>
                      <a:pt x="226" y="69"/>
                    </a:lnTo>
                    <a:lnTo>
                      <a:pt x="229" y="71"/>
                    </a:lnTo>
                    <a:lnTo>
                      <a:pt x="233" y="72"/>
                    </a:lnTo>
                    <a:lnTo>
                      <a:pt x="234" y="83"/>
                    </a:lnTo>
                    <a:lnTo>
                      <a:pt x="236" y="93"/>
                    </a:lnTo>
                    <a:lnTo>
                      <a:pt x="240" y="102"/>
                    </a:lnTo>
                    <a:lnTo>
                      <a:pt x="244" y="106"/>
                    </a:lnTo>
                    <a:lnTo>
                      <a:pt x="250" y="106"/>
                    </a:lnTo>
                    <a:lnTo>
                      <a:pt x="257" y="107"/>
                    </a:lnTo>
                    <a:lnTo>
                      <a:pt x="263" y="109"/>
                    </a:lnTo>
                    <a:lnTo>
                      <a:pt x="267" y="111"/>
                    </a:lnTo>
                    <a:lnTo>
                      <a:pt x="270" y="113"/>
                    </a:lnTo>
                    <a:lnTo>
                      <a:pt x="274" y="116"/>
                    </a:lnTo>
                    <a:lnTo>
                      <a:pt x="279" y="119"/>
                    </a:lnTo>
                    <a:lnTo>
                      <a:pt x="285" y="123"/>
                    </a:lnTo>
                    <a:lnTo>
                      <a:pt x="289" y="127"/>
                    </a:lnTo>
                    <a:lnTo>
                      <a:pt x="295" y="131"/>
                    </a:lnTo>
                    <a:lnTo>
                      <a:pt x="299" y="134"/>
                    </a:lnTo>
                    <a:lnTo>
                      <a:pt x="304" y="138"/>
                    </a:lnTo>
                    <a:lnTo>
                      <a:pt x="309" y="141"/>
                    </a:lnTo>
                    <a:lnTo>
                      <a:pt x="317" y="147"/>
                    </a:lnTo>
                    <a:lnTo>
                      <a:pt x="327" y="154"/>
                    </a:lnTo>
                    <a:lnTo>
                      <a:pt x="339" y="161"/>
                    </a:lnTo>
                    <a:lnTo>
                      <a:pt x="349" y="170"/>
                    </a:lnTo>
                    <a:lnTo>
                      <a:pt x="358" y="178"/>
                    </a:lnTo>
                    <a:lnTo>
                      <a:pt x="365" y="185"/>
                    </a:lnTo>
                    <a:lnTo>
                      <a:pt x="369" y="192"/>
                    </a:lnTo>
                    <a:lnTo>
                      <a:pt x="370" y="205"/>
                    </a:lnTo>
                    <a:lnTo>
                      <a:pt x="369" y="217"/>
                    </a:lnTo>
                    <a:lnTo>
                      <a:pt x="367" y="229"/>
                    </a:lnTo>
                    <a:lnTo>
                      <a:pt x="366" y="237"/>
                    </a:lnTo>
                    <a:lnTo>
                      <a:pt x="366" y="247"/>
                    </a:lnTo>
                    <a:lnTo>
                      <a:pt x="366" y="262"/>
                    </a:lnTo>
                    <a:lnTo>
                      <a:pt x="366" y="278"/>
                    </a:lnTo>
                    <a:lnTo>
                      <a:pt x="366" y="291"/>
                    </a:lnTo>
                    <a:lnTo>
                      <a:pt x="365" y="299"/>
                    </a:lnTo>
                    <a:lnTo>
                      <a:pt x="363" y="308"/>
                    </a:lnTo>
                    <a:lnTo>
                      <a:pt x="359" y="319"/>
                    </a:lnTo>
                    <a:lnTo>
                      <a:pt x="356" y="328"/>
                    </a:lnTo>
                    <a:lnTo>
                      <a:pt x="355" y="330"/>
                    </a:lnTo>
                    <a:lnTo>
                      <a:pt x="355" y="331"/>
                    </a:lnTo>
                    <a:lnTo>
                      <a:pt x="355" y="334"/>
                    </a:lnTo>
                    <a:lnTo>
                      <a:pt x="355" y="335"/>
                    </a:lnTo>
                    <a:lnTo>
                      <a:pt x="356" y="344"/>
                    </a:lnTo>
                    <a:lnTo>
                      <a:pt x="361" y="353"/>
                    </a:lnTo>
                    <a:lnTo>
                      <a:pt x="364" y="362"/>
                    </a:lnTo>
                    <a:lnTo>
                      <a:pt x="367" y="369"/>
                    </a:lnTo>
                    <a:lnTo>
                      <a:pt x="367" y="380"/>
                    </a:lnTo>
                    <a:lnTo>
                      <a:pt x="365" y="400"/>
                    </a:lnTo>
                    <a:lnTo>
                      <a:pt x="363" y="421"/>
                    </a:lnTo>
                    <a:lnTo>
                      <a:pt x="364" y="434"/>
                    </a:lnTo>
                    <a:lnTo>
                      <a:pt x="370" y="448"/>
                    </a:lnTo>
                    <a:lnTo>
                      <a:pt x="378" y="472"/>
                    </a:lnTo>
                    <a:lnTo>
                      <a:pt x="384" y="497"/>
                    </a:lnTo>
                    <a:lnTo>
                      <a:pt x="382" y="518"/>
                    </a:lnTo>
                    <a:lnTo>
                      <a:pt x="379" y="527"/>
                    </a:lnTo>
                    <a:lnTo>
                      <a:pt x="372" y="540"/>
                    </a:lnTo>
                    <a:lnTo>
                      <a:pt x="365" y="553"/>
                    </a:lnTo>
                    <a:lnTo>
                      <a:pt x="357" y="566"/>
                    </a:lnTo>
                    <a:lnTo>
                      <a:pt x="349" y="580"/>
                    </a:lnTo>
                    <a:lnTo>
                      <a:pt x="342" y="591"/>
                    </a:lnTo>
                    <a:lnTo>
                      <a:pt x="336" y="597"/>
                    </a:lnTo>
                    <a:lnTo>
                      <a:pt x="333" y="601"/>
                    </a:lnTo>
                    <a:lnTo>
                      <a:pt x="327" y="602"/>
                    </a:lnTo>
                    <a:lnTo>
                      <a:pt x="317" y="602"/>
                    </a:lnTo>
                    <a:lnTo>
                      <a:pt x="308" y="602"/>
                    </a:lnTo>
                    <a:lnTo>
                      <a:pt x="303" y="600"/>
                    </a:lnTo>
                    <a:lnTo>
                      <a:pt x="299" y="596"/>
                    </a:lnTo>
                    <a:lnTo>
                      <a:pt x="291" y="589"/>
                    </a:lnTo>
                    <a:lnTo>
                      <a:pt x="280" y="579"/>
                    </a:lnTo>
                    <a:lnTo>
                      <a:pt x="266" y="567"/>
                    </a:lnTo>
                    <a:lnTo>
                      <a:pt x="252" y="556"/>
                    </a:lnTo>
                    <a:lnTo>
                      <a:pt x="237" y="543"/>
                    </a:lnTo>
                    <a:lnTo>
                      <a:pt x="225" y="534"/>
                    </a:lnTo>
                    <a:lnTo>
                      <a:pt x="214" y="526"/>
                    </a:lnTo>
                    <a:lnTo>
                      <a:pt x="215" y="533"/>
                    </a:lnTo>
                    <a:lnTo>
                      <a:pt x="217" y="540"/>
                    </a:lnTo>
                    <a:lnTo>
                      <a:pt x="220" y="546"/>
                    </a:lnTo>
                    <a:lnTo>
                      <a:pt x="222" y="549"/>
                    </a:lnTo>
                    <a:lnTo>
                      <a:pt x="221" y="558"/>
                    </a:lnTo>
                    <a:lnTo>
                      <a:pt x="221" y="571"/>
                    </a:lnTo>
                    <a:lnTo>
                      <a:pt x="220" y="585"/>
                    </a:lnTo>
                    <a:lnTo>
                      <a:pt x="222" y="597"/>
                    </a:lnTo>
                    <a:lnTo>
                      <a:pt x="226" y="611"/>
                    </a:lnTo>
                    <a:lnTo>
                      <a:pt x="228" y="625"/>
                    </a:lnTo>
                    <a:lnTo>
                      <a:pt x="230" y="638"/>
                    </a:lnTo>
                    <a:lnTo>
                      <a:pt x="232" y="648"/>
                    </a:lnTo>
                    <a:lnTo>
                      <a:pt x="233" y="662"/>
                    </a:lnTo>
                    <a:lnTo>
                      <a:pt x="234" y="684"/>
                    </a:lnTo>
                    <a:lnTo>
                      <a:pt x="236" y="708"/>
                    </a:lnTo>
                    <a:lnTo>
                      <a:pt x="240" y="728"/>
                    </a:lnTo>
                    <a:lnTo>
                      <a:pt x="243" y="746"/>
                    </a:lnTo>
                    <a:lnTo>
                      <a:pt x="245" y="768"/>
                    </a:lnTo>
                    <a:lnTo>
                      <a:pt x="246" y="789"/>
                    </a:lnTo>
                    <a:lnTo>
                      <a:pt x="246" y="805"/>
                    </a:lnTo>
                    <a:lnTo>
                      <a:pt x="246" y="823"/>
                    </a:lnTo>
                    <a:lnTo>
                      <a:pt x="248" y="844"/>
                    </a:lnTo>
                    <a:lnTo>
                      <a:pt x="250" y="862"/>
                    </a:lnTo>
                    <a:lnTo>
                      <a:pt x="253" y="874"/>
                    </a:lnTo>
                    <a:lnTo>
                      <a:pt x="258" y="883"/>
                    </a:lnTo>
                    <a:lnTo>
                      <a:pt x="258" y="889"/>
                    </a:lnTo>
                    <a:lnTo>
                      <a:pt x="255" y="892"/>
                    </a:lnTo>
                    <a:lnTo>
                      <a:pt x="248" y="893"/>
                    </a:lnTo>
                    <a:lnTo>
                      <a:pt x="242" y="893"/>
                    </a:lnTo>
                    <a:lnTo>
                      <a:pt x="237" y="893"/>
                    </a:lnTo>
                    <a:lnTo>
                      <a:pt x="234" y="895"/>
                    </a:lnTo>
                    <a:lnTo>
                      <a:pt x="229" y="8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28" name="Freeform 264"/>
              <p:cNvSpPr>
                <a:spLocks/>
              </p:cNvSpPr>
              <p:nvPr/>
            </p:nvSpPr>
            <p:spPr bwMode="auto">
              <a:xfrm>
                <a:off x="1548" y="3038"/>
                <a:ext cx="296" cy="405"/>
              </a:xfrm>
              <a:custGeom>
                <a:avLst/>
                <a:gdLst/>
                <a:ahLst/>
                <a:cxnLst>
                  <a:cxn ang="0">
                    <a:pos x="320" y="801"/>
                  </a:cxn>
                  <a:cxn ang="0">
                    <a:pos x="266" y="811"/>
                  </a:cxn>
                  <a:cxn ang="0">
                    <a:pos x="238" y="698"/>
                  </a:cxn>
                  <a:cxn ang="0">
                    <a:pos x="268" y="596"/>
                  </a:cxn>
                  <a:cxn ang="0">
                    <a:pos x="307" y="485"/>
                  </a:cxn>
                  <a:cxn ang="0">
                    <a:pos x="328" y="422"/>
                  </a:cxn>
                  <a:cxn ang="0">
                    <a:pos x="343" y="289"/>
                  </a:cxn>
                  <a:cxn ang="0">
                    <a:pos x="327" y="267"/>
                  </a:cxn>
                  <a:cxn ang="0">
                    <a:pos x="301" y="273"/>
                  </a:cxn>
                  <a:cxn ang="0">
                    <a:pos x="283" y="274"/>
                  </a:cxn>
                  <a:cxn ang="0">
                    <a:pos x="266" y="278"/>
                  </a:cxn>
                  <a:cxn ang="0">
                    <a:pos x="251" y="279"/>
                  </a:cxn>
                  <a:cxn ang="0">
                    <a:pos x="231" y="274"/>
                  </a:cxn>
                  <a:cxn ang="0">
                    <a:pos x="213" y="270"/>
                  </a:cxn>
                  <a:cxn ang="0">
                    <a:pos x="182" y="268"/>
                  </a:cxn>
                  <a:cxn ang="0">
                    <a:pos x="157" y="271"/>
                  </a:cxn>
                  <a:cxn ang="0">
                    <a:pos x="131" y="271"/>
                  </a:cxn>
                  <a:cxn ang="0">
                    <a:pos x="86" y="252"/>
                  </a:cxn>
                  <a:cxn ang="0">
                    <a:pos x="12" y="227"/>
                  </a:cxn>
                  <a:cxn ang="0">
                    <a:pos x="1" y="205"/>
                  </a:cxn>
                  <a:cxn ang="0">
                    <a:pos x="17" y="151"/>
                  </a:cxn>
                  <a:cxn ang="0">
                    <a:pos x="45" y="101"/>
                  </a:cxn>
                  <a:cxn ang="0">
                    <a:pos x="99" y="106"/>
                  </a:cxn>
                  <a:cxn ang="0">
                    <a:pos x="157" y="119"/>
                  </a:cxn>
                  <a:cxn ang="0">
                    <a:pos x="178" y="118"/>
                  </a:cxn>
                  <a:cxn ang="0">
                    <a:pos x="198" y="119"/>
                  </a:cxn>
                  <a:cxn ang="0">
                    <a:pos x="217" y="127"/>
                  </a:cxn>
                  <a:cxn ang="0">
                    <a:pos x="245" y="135"/>
                  </a:cxn>
                  <a:cxn ang="0">
                    <a:pos x="261" y="124"/>
                  </a:cxn>
                  <a:cxn ang="0">
                    <a:pos x="280" y="120"/>
                  </a:cxn>
                  <a:cxn ang="0">
                    <a:pos x="298" y="112"/>
                  </a:cxn>
                  <a:cxn ang="0">
                    <a:pos x="328" y="101"/>
                  </a:cxn>
                  <a:cxn ang="0">
                    <a:pos x="381" y="75"/>
                  </a:cxn>
                  <a:cxn ang="0">
                    <a:pos x="410" y="73"/>
                  </a:cxn>
                  <a:cxn ang="0">
                    <a:pos x="418" y="58"/>
                  </a:cxn>
                  <a:cxn ang="0">
                    <a:pos x="437" y="36"/>
                  </a:cxn>
                  <a:cxn ang="0">
                    <a:pos x="472" y="5"/>
                  </a:cxn>
                  <a:cxn ang="0">
                    <a:pos x="493" y="0"/>
                  </a:cxn>
                  <a:cxn ang="0">
                    <a:pos x="521" y="0"/>
                  </a:cxn>
                  <a:cxn ang="0">
                    <a:pos x="549" y="12"/>
                  </a:cxn>
                  <a:cxn ang="0">
                    <a:pos x="586" y="35"/>
                  </a:cxn>
                  <a:cxn ang="0">
                    <a:pos x="578" y="62"/>
                  </a:cxn>
                  <a:cxn ang="0">
                    <a:pos x="570" y="89"/>
                  </a:cxn>
                  <a:cxn ang="0">
                    <a:pos x="544" y="111"/>
                  </a:cxn>
                  <a:cxn ang="0">
                    <a:pos x="503" y="153"/>
                  </a:cxn>
                  <a:cxn ang="0">
                    <a:pos x="463" y="222"/>
                  </a:cxn>
                  <a:cxn ang="0">
                    <a:pos x="419" y="334"/>
                  </a:cxn>
                  <a:cxn ang="0">
                    <a:pos x="392" y="517"/>
                  </a:cxn>
                  <a:cxn ang="0">
                    <a:pos x="387" y="731"/>
                  </a:cxn>
                  <a:cxn ang="0">
                    <a:pos x="372" y="781"/>
                  </a:cxn>
                  <a:cxn ang="0">
                    <a:pos x="351" y="789"/>
                  </a:cxn>
                </a:cxnLst>
                <a:rect l="0" t="0" r="r" b="b"/>
                <a:pathLst>
                  <a:path w="591" h="811">
                    <a:moveTo>
                      <a:pt x="346" y="791"/>
                    </a:moveTo>
                    <a:lnTo>
                      <a:pt x="341" y="794"/>
                    </a:lnTo>
                    <a:lnTo>
                      <a:pt x="331" y="797"/>
                    </a:lnTo>
                    <a:lnTo>
                      <a:pt x="320" y="801"/>
                    </a:lnTo>
                    <a:lnTo>
                      <a:pt x="307" y="804"/>
                    </a:lnTo>
                    <a:lnTo>
                      <a:pt x="293" y="807"/>
                    </a:lnTo>
                    <a:lnTo>
                      <a:pt x="280" y="810"/>
                    </a:lnTo>
                    <a:lnTo>
                      <a:pt x="266" y="811"/>
                    </a:lnTo>
                    <a:lnTo>
                      <a:pt x="253" y="811"/>
                    </a:lnTo>
                    <a:lnTo>
                      <a:pt x="245" y="776"/>
                    </a:lnTo>
                    <a:lnTo>
                      <a:pt x="239" y="737"/>
                    </a:lnTo>
                    <a:lnTo>
                      <a:pt x="238" y="698"/>
                    </a:lnTo>
                    <a:lnTo>
                      <a:pt x="241" y="667"/>
                    </a:lnTo>
                    <a:lnTo>
                      <a:pt x="247" y="650"/>
                    </a:lnTo>
                    <a:lnTo>
                      <a:pt x="256" y="624"/>
                    </a:lnTo>
                    <a:lnTo>
                      <a:pt x="268" y="596"/>
                    </a:lnTo>
                    <a:lnTo>
                      <a:pt x="280" y="564"/>
                    </a:lnTo>
                    <a:lnTo>
                      <a:pt x="291" y="533"/>
                    </a:lnTo>
                    <a:lnTo>
                      <a:pt x="300" y="507"/>
                    </a:lnTo>
                    <a:lnTo>
                      <a:pt x="307" y="485"/>
                    </a:lnTo>
                    <a:lnTo>
                      <a:pt x="309" y="472"/>
                    </a:lnTo>
                    <a:lnTo>
                      <a:pt x="318" y="461"/>
                    </a:lnTo>
                    <a:lnTo>
                      <a:pt x="323" y="442"/>
                    </a:lnTo>
                    <a:lnTo>
                      <a:pt x="328" y="422"/>
                    </a:lnTo>
                    <a:lnTo>
                      <a:pt x="330" y="401"/>
                    </a:lnTo>
                    <a:lnTo>
                      <a:pt x="332" y="372"/>
                    </a:lnTo>
                    <a:lnTo>
                      <a:pt x="337" y="329"/>
                    </a:lnTo>
                    <a:lnTo>
                      <a:pt x="343" y="289"/>
                    </a:lnTo>
                    <a:lnTo>
                      <a:pt x="346" y="261"/>
                    </a:lnTo>
                    <a:lnTo>
                      <a:pt x="341" y="264"/>
                    </a:lnTo>
                    <a:lnTo>
                      <a:pt x="334" y="265"/>
                    </a:lnTo>
                    <a:lnTo>
                      <a:pt x="327" y="267"/>
                    </a:lnTo>
                    <a:lnTo>
                      <a:pt x="320" y="268"/>
                    </a:lnTo>
                    <a:lnTo>
                      <a:pt x="314" y="271"/>
                    </a:lnTo>
                    <a:lnTo>
                      <a:pt x="307" y="272"/>
                    </a:lnTo>
                    <a:lnTo>
                      <a:pt x="301" y="273"/>
                    </a:lnTo>
                    <a:lnTo>
                      <a:pt x="297" y="273"/>
                    </a:lnTo>
                    <a:lnTo>
                      <a:pt x="292" y="273"/>
                    </a:lnTo>
                    <a:lnTo>
                      <a:pt x="288" y="273"/>
                    </a:lnTo>
                    <a:lnTo>
                      <a:pt x="283" y="274"/>
                    </a:lnTo>
                    <a:lnTo>
                      <a:pt x="278" y="274"/>
                    </a:lnTo>
                    <a:lnTo>
                      <a:pt x="274" y="275"/>
                    </a:lnTo>
                    <a:lnTo>
                      <a:pt x="269" y="276"/>
                    </a:lnTo>
                    <a:lnTo>
                      <a:pt x="266" y="278"/>
                    </a:lnTo>
                    <a:lnTo>
                      <a:pt x="262" y="279"/>
                    </a:lnTo>
                    <a:lnTo>
                      <a:pt x="259" y="279"/>
                    </a:lnTo>
                    <a:lnTo>
                      <a:pt x="255" y="279"/>
                    </a:lnTo>
                    <a:lnTo>
                      <a:pt x="251" y="279"/>
                    </a:lnTo>
                    <a:lnTo>
                      <a:pt x="245" y="278"/>
                    </a:lnTo>
                    <a:lnTo>
                      <a:pt x="240" y="276"/>
                    </a:lnTo>
                    <a:lnTo>
                      <a:pt x="236" y="275"/>
                    </a:lnTo>
                    <a:lnTo>
                      <a:pt x="231" y="274"/>
                    </a:lnTo>
                    <a:lnTo>
                      <a:pt x="228" y="273"/>
                    </a:lnTo>
                    <a:lnTo>
                      <a:pt x="224" y="272"/>
                    </a:lnTo>
                    <a:lnTo>
                      <a:pt x="218" y="271"/>
                    </a:lnTo>
                    <a:lnTo>
                      <a:pt x="213" y="270"/>
                    </a:lnTo>
                    <a:lnTo>
                      <a:pt x="205" y="268"/>
                    </a:lnTo>
                    <a:lnTo>
                      <a:pt x="197" y="268"/>
                    </a:lnTo>
                    <a:lnTo>
                      <a:pt x="190" y="268"/>
                    </a:lnTo>
                    <a:lnTo>
                      <a:pt x="182" y="268"/>
                    </a:lnTo>
                    <a:lnTo>
                      <a:pt x="176" y="268"/>
                    </a:lnTo>
                    <a:lnTo>
                      <a:pt x="170" y="270"/>
                    </a:lnTo>
                    <a:lnTo>
                      <a:pt x="163" y="271"/>
                    </a:lnTo>
                    <a:lnTo>
                      <a:pt x="157" y="271"/>
                    </a:lnTo>
                    <a:lnTo>
                      <a:pt x="150" y="272"/>
                    </a:lnTo>
                    <a:lnTo>
                      <a:pt x="144" y="272"/>
                    </a:lnTo>
                    <a:lnTo>
                      <a:pt x="138" y="271"/>
                    </a:lnTo>
                    <a:lnTo>
                      <a:pt x="131" y="271"/>
                    </a:lnTo>
                    <a:lnTo>
                      <a:pt x="125" y="268"/>
                    </a:lnTo>
                    <a:lnTo>
                      <a:pt x="116" y="265"/>
                    </a:lnTo>
                    <a:lnTo>
                      <a:pt x="102" y="260"/>
                    </a:lnTo>
                    <a:lnTo>
                      <a:pt x="86" y="252"/>
                    </a:lnTo>
                    <a:lnTo>
                      <a:pt x="66" y="245"/>
                    </a:lnTo>
                    <a:lnTo>
                      <a:pt x="47" y="237"/>
                    </a:lnTo>
                    <a:lnTo>
                      <a:pt x="28" y="232"/>
                    </a:lnTo>
                    <a:lnTo>
                      <a:pt x="12" y="227"/>
                    </a:lnTo>
                    <a:lnTo>
                      <a:pt x="0" y="225"/>
                    </a:lnTo>
                    <a:lnTo>
                      <a:pt x="0" y="219"/>
                    </a:lnTo>
                    <a:lnTo>
                      <a:pt x="0" y="212"/>
                    </a:lnTo>
                    <a:lnTo>
                      <a:pt x="1" y="205"/>
                    </a:lnTo>
                    <a:lnTo>
                      <a:pt x="2" y="198"/>
                    </a:lnTo>
                    <a:lnTo>
                      <a:pt x="5" y="183"/>
                    </a:lnTo>
                    <a:lnTo>
                      <a:pt x="11" y="167"/>
                    </a:lnTo>
                    <a:lnTo>
                      <a:pt x="17" y="151"/>
                    </a:lnTo>
                    <a:lnTo>
                      <a:pt x="24" y="136"/>
                    </a:lnTo>
                    <a:lnTo>
                      <a:pt x="31" y="122"/>
                    </a:lnTo>
                    <a:lnTo>
                      <a:pt x="38" y="111"/>
                    </a:lnTo>
                    <a:lnTo>
                      <a:pt x="45" y="101"/>
                    </a:lnTo>
                    <a:lnTo>
                      <a:pt x="49" y="94"/>
                    </a:lnTo>
                    <a:lnTo>
                      <a:pt x="64" y="98"/>
                    </a:lnTo>
                    <a:lnTo>
                      <a:pt x="80" y="101"/>
                    </a:lnTo>
                    <a:lnTo>
                      <a:pt x="99" y="106"/>
                    </a:lnTo>
                    <a:lnTo>
                      <a:pt x="116" y="109"/>
                    </a:lnTo>
                    <a:lnTo>
                      <a:pt x="133" y="114"/>
                    </a:lnTo>
                    <a:lnTo>
                      <a:pt x="147" y="116"/>
                    </a:lnTo>
                    <a:lnTo>
                      <a:pt x="157" y="119"/>
                    </a:lnTo>
                    <a:lnTo>
                      <a:pt x="164" y="119"/>
                    </a:lnTo>
                    <a:lnTo>
                      <a:pt x="169" y="118"/>
                    </a:lnTo>
                    <a:lnTo>
                      <a:pt x="174" y="118"/>
                    </a:lnTo>
                    <a:lnTo>
                      <a:pt x="178" y="118"/>
                    </a:lnTo>
                    <a:lnTo>
                      <a:pt x="184" y="118"/>
                    </a:lnTo>
                    <a:lnTo>
                      <a:pt x="190" y="118"/>
                    </a:lnTo>
                    <a:lnTo>
                      <a:pt x="194" y="119"/>
                    </a:lnTo>
                    <a:lnTo>
                      <a:pt x="198" y="119"/>
                    </a:lnTo>
                    <a:lnTo>
                      <a:pt x="201" y="120"/>
                    </a:lnTo>
                    <a:lnTo>
                      <a:pt x="205" y="121"/>
                    </a:lnTo>
                    <a:lnTo>
                      <a:pt x="210" y="123"/>
                    </a:lnTo>
                    <a:lnTo>
                      <a:pt x="217" y="127"/>
                    </a:lnTo>
                    <a:lnTo>
                      <a:pt x="225" y="129"/>
                    </a:lnTo>
                    <a:lnTo>
                      <a:pt x="232" y="132"/>
                    </a:lnTo>
                    <a:lnTo>
                      <a:pt x="239" y="134"/>
                    </a:lnTo>
                    <a:lnTo>
                      <a:pt x="245" y="135"/>
                    </a:lnTo>
                    <a:lnTo>
                      <a:pt x="248" y="134"/>
                    </a:lnTo>
                    <a:lnTo>
                      <a:pt x="253" y="130"/>
                    </a:lnTo>
                    <a:lnTo>
                      <a:pt x="256" y="127"/>
                    </a:lnTo>
                    <a:lnTo>
                      <a:pt x="261" y="124"/>
                    </a:lnTo>
                    <a:lnTo>
                      <a:pt x="265" y="121"/>
                    </a:lnTo>
                    <a:lnTo>
                      <a:pt x="269" y="121"/>
                    </a:lnTo>
                    <a:lnTo>
                      <a:pt x="275" y="121"/>
                    </a:lnTo>
                    <a:lnTo>
                      <a:pt x="280" y="120"/>
                    </a:lnTo>
                    <a:lnTo>
                      <a:pt x="284" y="118"/>
                    </a:lnTo>
                    <a:lnTo>
                      <a:pt x="289" y="115"/>
                    </a:lnTo>
                    <a:lnTo>
                      <a:pt x="293" y="114"/>
                    </a:lnTo>
                    <a:lnTo>
                      <a:pt x="298" y="112"/>
                    </a:lnTo>
                    <a:lnTo>
                      <a:pt x="301" y="111"/>
                    </a:lnTo>
                    <a:lnTo>
                      <a:pt x="307" y="109"/>
                    </a:lnTo>
                    <a:lnTo>
                      <a:pt x="316" y="106"/>
                    </a:lnTo>
                    <a:lnTo>
                      <a:pt x="328" y="101"/>
                    </a:lnTo>
                    <a:lnTo>
                      <a:pt x="342" y="96"/>
                    </a:lnTo>
                    <a:lnTo>
                      <a:pt x="356" y="90"/>
                    </a:lnTo>
                    <a:lnTo>
                      <a:pt x="369" y="82"/>
                    </a:lnTo>
                    <a:lnTo>
                      <a:pt x="381" y="75"/>
                    </a:lnTo>
                    <a:lnTo>
                      <a:pt x="391" y="67"/>
                    </a:lnTo>
                    <a:lnTo>
                      <a:pt x="397" y="69"/>
                    </a:lnTo>
                    <a:lnTo>
                      <a:pt x="404" y="71"/>
                    </a:lnTo>
                    <a:lnTo>
                      <a:pt x="410" y="73"/>
                    </a:lnTo>
                    <a:lnTo>
                      <a:pt x="412" y="71"/>
                    </a:lnTo>
                    <a:lnTo>
                      <a:pt x="413" y="67"/>
                    </a:lnTo>
                    <a:lnTo>
                      <a:pt x="415" y="62"/>
                    </a:lnTo>
                    <a:lnTo>
                      <a:pt x="418" y="58"/>
                    </a:lnTo>
                    <a:lnTo>
                      <a:pt x="420" y="53"/>
                    </a:lnTo>
                    <a:lnTo>
                      <a:pt x="423" y="50"/>
                    </a:lnTo>
                    <a:lnTo>
                      <a:pt x="429" y="44"/>
                    </a:lnTo>
                    <a:lnTo>
                      <a:pt x="437" y="36"/>
                    </a:lnTo>
                    <a:lnTo>
                      <a:pt x="447" y="27"/>
                    </a:lnTo>
                    <a:lnTo>
                      <a:pt x="456" y="18"/>
                    </a:lnTo>
                    <a:lnTo>
                      <a:pt x="465" y="10"/>
                    </a:lnTo>
                    <a:lnTo>
                      <a:pt x="472" y="5"/>
                    </a:lnTo>
                    <a:lnTo>
                      <a:pt x="476" y="2"/>
                    </a:lnTo>
                    <a:lnTo>
                      <a:pt x="480" y="2"/>
                    </a:lnTo>
                    <a:lnTo>
                      <a:pt x="486" y="1"/>
                    </a:lnTo>
                    <a:lnTo>
                      <a:pt x="493" y="0"/>
                    </a:lnTo>
                    <a:lnTo>
                      <a:pt x="501" y="0"/>
                    </a:lnTo>
                    <a:lnTo>
                      <a:pt x="508" y="0"/>
                    </a:lnTo>
                    <a:lnTo>
                      <a:pt x="514" y="0"/>
                    </a:lnTo>
                    <a:lnTo>
                      <a:pt x="521" y="0"/>
                    </a:lnTo>
                    <a:lnTo>
                      <a:pt x="526" y="1"/>
                    </a:lnTo>
                    <a:lnTo>
                      <a:pt x="531" y="3"/>
                    </a:lnTo>
                    <a:lnTo>
                      <a:pt x="539" y="7"/>
                    </a:lnTo>
                    <a:lnTo>
                      <a:pt x="549" y="12"/>
                    </a:lnTo>
                    <a:lnTo>
                      <a:pt x="559" y="17"/>
                    </a:lnTo>
                    <a:lnTo>
                      <a:pt x="570" y="24"/>
                    </a:lnTo>
                    <a:lnTo>
                      <a:pt x="579" y="30"/>
                    </a:lnTo>
                    <a:lnTo>
                      <a:pt x="586" y="35"/>
                    </a:lnTo>
                    <a:lnTo>
                      <a:pt x="591" y="39"/>
                    </a:lnTo>
                    <a:lnTo>
                      <a:pt x="586" y="46"/>
                    </a:lnTo>
                    <a:lnTo>
                      <a:pt x="581" y="54"/>
                    </a:lnTo>
                    <a:lnTo>
                      <a:pt x="578" y="62"/>
                    </a:lnTo>
                    <a:lnTo>
                      <a:pt x="577" y="70"/>
                    </a:lnTo>
                    <a:lnTo>
                      <a:pt x="574" y="77"/>
                    </a:lnTo>
                    <a:lnTo>
                      <a:pt x="573" y="83"/>
                    </a:lnTo>
                    <a:lnTo>
                      <a:pt x="570" y="89"/>
                    </a:lnTo>
                    <a:lnTo>
                      <a:pt x="565" y="92"/>
                    </a:lnTo>
                    <a:lnTo>
                      <a:pt x="561" y="96"/>
                    </a:lnTo>
                    <a:lnTo>
                      <a:pt x="554" y="103"/>
                    </a:lnTo>
                    <a:lnTo>
                      <a:pt x="544" y="111"/>
                    </a:lnTo>
                    <a:lnTo>
                      <a:pt x="534" y="121"/>
                    </a:lnTo>
                    <a:lnTo>
                      <a:pt x="523" y="131"/>
                    </a:lnTo>
                    <a:lnTo>
                      <a:pt x="512" y="143"/>
                    </a:lnTo>
                    <a:lnTo>
                      <a:pt x="503" y="153"/>
                    </a:lnTo>
                    <a:lnTo>
                      <a:pt x="495" y="164"/>
                    </a:lnTo>
                    <a:lnTo>
                      <a:pt x="487" y="177"/>
                    </a:lnTo>
                    <a:lnTo>
                      <a:pt x="475" y="197"/>
                    </a:lnTo>
                    <a:lnTo>
                      <a:pt x="463" y="222"/>
                    </a:lnTo>
                    <a:lnTo>
                      <a:pt x="450" y="251"/>
                    </a:lnTo>
                    <a:lnTo>
                      <a:pt x="437" y="281"/>
                    </a:lnTo>
                    <a:lnTo>
                      <a:pt x="427" y="309"/>
                    </a:lnTo>
                    <a:lnTo>
                      <a:pt x="419" y="334"/>
                    </a:lnTo>
                    <a:lnTo>
                      <a:pt x="414" y="354"/>
                    </a:lnTo>
                    <a:lnTo>
                      <a:pt x="407" y="399"/>
                    </a:lnTo>
                    <a:lnTo>
                      <a:pt x="399" y="460"/>
                    </a:lnTo>
                    <a:lnTo>
                      <a:pt x="392" y="517"/>
                    </a:lnTo>
                    <a:lnTo>
                      <a:pt x="391" y="554"/>
                    </a:lnTo>
                    <a:lnTo>
                      <a:pt x="390" y="596"/>
                    </a:lnTo>
                    <a:lnTo>
                      <a:pt x="388" y="663"/>
                    </a:lnTo>
                    <a:lnTo>
                      <a:pt x="387" y="731"/>
                    </a:lnTo>
                    <a:lnTo>
                      <a:pt x="387" y="774"/>
                    </a:lnTo>
                    <a:lnTo>
                      <a:pt x="382" y="776"/>
                    </a:lnTo>
                    <a:lnTo>
                      <a:pt x="376" y="779"/>
                    </a:lnTo>
                    <a:lnTo>
                      <a:pt x="372" y="781"/>
                    </a:lnTo>
                    <a:lnTo>
                      <a:pt x="367" y="783"/>
                    </a:lnTo>
                    <a:lnTo>
                      <a:pt x="361" y="786"/>
                    </a:lnTo>
                    <a:lnTo>
                      <a:pt x="357" y="787"/>
                    </a:lnTo>
                    <a:lnTo>
                      <a:pt x="351" y="789"/>
                    </a:lnTo>
                    <a:lnTo>
                      <a:pt x="346" y="79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29" name="Freeform 265"/>
              <p:cNvSpPr>
                <a:spLocks/>
              </p:cNvSpPr>
              <p:nvPr/>
            </p:nvSpPr>
            <p:spPr bwMode="auto">
              <a:xfrm>
                <a:off x="1539" y="3081"/>
                <a:ext cx="34" cy="56"/>
              </a:xfrm>
              <a:custGeom>
                <a:avLst/>
                <a:gdLst/>
                <a:ahLst/>
                <a:cxnLst>
                  <a:cxn ang="0">
                    <a:pos x="69" y="9"/>
                  </a:cxn>
                  <a:cxn ang="0">
                    <a:pos x="65" y="16"/>
                  </a:cxn>
                  <a:cxn ang="0">
                    <a:pos x="58" y="26"/>
                  </a:cxn>
                  <a:cxn ang="0">
                    <a:pos x="51" y="37"/>
                  </a:cxn>
                  <a:cxn ang="0">
                    <a:pos x="44" y="51"/>
                  </a:cxn>
                  <a:cxn ang="0">
                    <a:pos x="37" y="66"/>
                  </a:cxn>
                  <a:cxn ang="0">
                    <a:pos x="31" y="82"/>
                  </a:cxn>
                  <a:cxn ang="0">
                    <a:pos x="25" y="98"/>
                  </a:cxn>
                  <a:cxn ang="0">
                    <a:pos x="22" y="113"/>
                  </a:cxn>
                  <a:cxn ang="0">
                    <a:pos x="15" y="112"/>
                  </a:cxn>
                  <a:cxn ang="0">
                    <a:pos x="9" y="112"/>
                  </a:cxn>
                  <a:cxn ang="0">
                    <a:pos x="5" y="111"/>
                  </a:cxn>
                  <a:cxn ang="0">
                    <a:pos x="0" y="111"/>
                  </a:cxn>
                  <a:cxn ang="0">
                    <a:pos x="3" y="98"/>
                  </a:cxn>
                  <a:cxn ang="0">
                    <a:pos x="7" y="88"/>
                  </a:cxn>
                  <a:cxn ang="0">
                    <a:pos x="8" y="80"/>
                  </a:cxn>
                  <a:cxn ang="0">
                    <a:pos x="10" y="72"/>
                  </a:cxn>
                  <a:cxn ang="0">
                    <a:pos x="14" y="53"/>
                  </a:cxn>
                  <a:cxn ang="0">
                    <a:pos x="20" y="33"/>
                  </a:cxn>
                  <a:cxn ang="0">
                    <a:pos x="29" y="14"/>
                  </a:cxn>
                  <a:cxn ang="0">
                    <a:pos x="40" y="0"/>
                  </a:cxn>
                  <a:cxn ang="0">
                    <a:pos x="47" y="3"/>
                  </a:cxn>
                  <a:cxn ang="0">
                    <a:pos x="55" y="5"/>
                  </a:cxn>
                  <a:cxn ang="0">
                    <a:pos x="62" y="7"/>
                  </a:cxn>
                  <a:cxn ang="0">
                    <a:pos x="69" y="9"/>
                  </a:cxn>
                </a:cxnLst>
                <a:rect l="0" t="0" r="r" b="b"/>
                <a:pathLst>
                  <a:path w="69" h="113">
                    <a:moveTo>
                      <a:pt x="69" y="9"/>
                    </a:moveTo>
                    <a:lnTo>
                      <a:pt x="65" y="16"/>
                    </a:lnTo>
                    <a:lnTo>
                      <a:pt x="58" y="26"/>
                    </a:lnTo>
                    <a:lnTo>
                      <a:pt x="51" y="37"/>
                    </a:lnTo>
                    <a:lnTo>
                      <a:pt x="44" y="51"/>
                    </a:lnTo>
                    <a:lnTo>
                      <a:pt x="37" y="66"/>
                    </a:lnTo>
                    <a:lnTo>
                      <a:pt x="31" y="82"/>
                    </a:lnTo>
                    <a:lnTo>
                      <a:pt x="25" y="98"/>
                    </a:lnTo>
                    <a:lnTo>
                      <a:pt x="22" y="113"/>
                    </a:lnTo>
                    <a:lnTo>
                      <a:pt x="15" y="112"/>
                    </a:lnTo>
                    <a:lnTo>
                      <a:pt x="9" y="112"/>
                    </a:lnTo>
                    <a:lnTo>
                      <a:pt x="5" y="111"/>
                    </a:lnTo>
                    <a:lnTo>
                      <a:pt x="0" y="111"/>
                    </a:lnTo>
                    <a:lnTo>
                      <a:pt x="3" y="98"/>
                    </a:lnTo>
                    <a:lnTo>
                      <a:pt x="7" y="88"/>
                    </a:lnTo>
                    <a:lnTo>
                      <a:pt x="8" y="80"/>
                    </a:lnTo>
                    <a:lnTo>
                      <a:pt x="10" y="72"/>
                    </a:lnTo>
                    <a:lnTo>
                      <a:pt x="14" y="53"/>
                    </a:lnTo>
                    <a:lnTo>
                      <a:pt x="20" y="33"/>
                    </a:lnTo>
                    <a:lnTo>
                      <a:pt x="29" y="14"/>
                    </a:lnTo>
                    <a:lnTo>
                      <a:pt x="40" y="0"/>
                    </a:lnTo>
                    <a:lnTo>
                      <a:pt x="47" y="3"/>
                    </a:lnTo>
                    <a:lnTo>
                      <a:pt x="55" y="5"/>
                    </a:lnTo>
                    <a:lnTo>
                      <a:pt x="62" y="7"/>
                    </a:lnTo>
                    <a:lnTo>
                      <a:pt x="69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0" name="Freeform 266"/>
              <p:cNvSpPr>
                <a:spLocks/>
              </p:cNvSpPr>
              <p:nvPr/>
            </p:nvSpPr>
            <p:spPr bwMode="auto">
              <a:xfrm>
                <a:off x="1744" y="3058"/>
                <a:ext cx="168" cy="279"/>
              </a:xfrm>
              <a:custGeom>
                <a:avLst/>
                <a:gdLst/>
                <a:ahLst/>
                <a:cxnLst>
                  <a:cxn ang="0">
                    <a:pos x="334" y="43"/>
                  </a:cxn>
                  <a:cxn ang="0">
                    <a:pos x="325" y="65"/>
                  </a:cxn>
                  <a:cxn ang="0">
                    <a:pos x="314" y="95"/>
                  </a:cxn>
                  <a:cxn ang="0">
                    <a:pos x="287" y="165"/>
                  </a:cxn>
                  <a:cxn ang="0">
                    <a:pos x="256" y="254"/>
                  </a:cxn>
                  <a:cxn ang="0">
                    <a:pos x="234" y="335"/>
                  </a:cxn>
                  <a:cxn ang="0">
                    <a:pos x="226" y="396"/>
                  </a:cxn>
                  <a:cxn ang="0">
                    <a:pos x="210" y="498"/>
                  </a:cxn>
                  <a:cxn ang="0">
                    <a:pos x="183" y="558"/>
                  </a:cxn>
                  <a:cxn ang="0">
                    <a:pos x="145" y="560"/>
                  </a:cxn>
                  <a:cxn ang="0">
                    <a:pos x="113" y="554"/>
                  </a:cxn>
                  <a:cxn ang="0">
                    <a:pos x="88" y="546"/>
                  </a:cxn>
                  <a:cxn ang="0">
                    <a:pos x="69" y="540"/>
                  </a:cxn>
                  <a:cxn ang="0">
                    <a:pos x="53" y="535"/>
                  </a:cxn>
                  <a:cxn ang="0">
                    <a:pos x="39" y="530"/>
                  </a:cxn>
                  <a:cxn ang="0">
                    <a:pos x="23" y="522"/>
                  </a:cxn>
                  <a:cxn ang="0">
                    <a:pos x="12" y="515"/>
                  </a:cxn>
                  <a:cxn ang="0">
                    <a:pos x="5" y="514"/>
                  </a:cxn>
                  <a:cxn ang="0">
                    <a:pos x="1" y="478"/>
                  </a:cxn>
                  <a:cxn ang="0">
                    <a:pos x="16" y="360"/>
                  </a:cxn>
                  <a:cxn ang="0">
                    <a:pos x="28" y="295"/>
                  </a:cxn>
                  <a:cxn ang="0">
                    <a:pos x="46" y="242"/>
                  </a:cxn>
                  <a:cxn ang="0">
                    <a:pos x="72" y="183"/>
                  </a:cxn>
                  <a:cxn ang="0">
                    <a:pos x="96" y="138"/>
                  </a:cxn>
                  <a:cxn ang="0">
                    <a:pos x="112" y="114"/>
                  </a:cxn>
                  <a:cxn ang="0">
                    <a:pos x="132" y="92"/>
                  </a:cxn>
                  <a:cxn ang="0">
                    <a:pos x="153" y="72"/>
                  </a:cxn>
                  <a:cxn ang="0">
                    <a:pos x="170" y="57"/>
                  </a:cxn>
                  <a:cxn ang="0">
                    <a:pos x="179" y="50"/>
                  </a:cxn>
                  <a:cxn ang="0">
                    <a:pos x="183" y="38"/>
                  </a:cxn>
                  <a:cxn ang="0">
                    <a:pos x="187" y="23"/>
                  </a:cxn>
                  <a:cxn ang="0">
                    <a:pos x="195" y="7"/>
                  </a:cxn>
                  <a:cxn ang="0">
                    <a:pos x="202" y="8"/>
                  </a:cxn>
                  <a:cxn ang="0">
                    <a:pos x="208" y="24"/>
                  </a:cxn>
                  <a:cxn ang="0">
                    <a:pos x="214" y="38"/>
                  </a:cxn>
                  <a:cxn ang="0">
                    <a:pos x="227" y="51"/>
                  </a:cxn>
                  <a:cxn ang="0">
                    <a:pos x="239" y="57"/>
                  </a:cxn>
                  <a:cxn ang="0">
                    <a:pos x="249" y="60"/>
                  </a:cxn>
                  <a:cxn ang="0">
                    <a:pos x="259" y="61"/>
                  </a:cxn>
                  <a:cxn ang="0">
                    <a:pos x="270" y="62"/>
                  </a:cxn>
                  <a:cxn ang="0">
                    <a:pos x="279" y="62"/>
                  </a:cxn>
                  <a:cxn ang="0">
                    <a:pos x="288" y="61"/>
                  </a:cxn>
                  <a:cxn ang="0">
                    <a:pos x="297" y="59"/>
                  </a:cxn>
                  <a:cxn ang="0">
                    <a:pos x="305" y="57"/>
                  </a:cxn>
                  <a:cxn ang="0">
                    <a:pos x="318" y="50"/>
                  </a:cxn>
                  <a:cxn ang="0">
                    <a:pos x="331" y="39"/>
                  </a:cxn>
                </a:cxnLst>
                <a:rect l="0" t="0" r="r" b="b"/>
                <a:pathLst>
                  <a:path w="337" h="560">
                    <a:moveTo>
                      <a:pt x="337" y="35"/>
                    </a:moveTo>
                    <a:lnTo>
                      <a:pt x="334" y="43"/>
                    </a:lnTo>
                    <a:lnTo>
                      <a:pt x="330" y="53"/>
                    </a:lnTo>
                    <a:lnTo>
                      <a:pt x="325" y="65"/>
                    </a:lnTo>
                    <a:lnTo>
                      <a:pt x="322" y="74"/>
                    </a:lnTo>
                    <a:lnTo>
                      <a:pt x="314" y="95"/>
                    </a:lnTo>
                    <a:lnTo>
                      <a:pt x="301" y="126"/>
                    </a:lnTo>
                    <a:lnTo>
                      <a:pt x="287" y="165"/>
                    </a:lnTo>
                    <a:lnTo>
                      <a:pt x="271" y="209"/>
                    </a:lnTo>
                    <a:lnTo>
                      <a:pt x="256" y="254"/>
                    </a:lnTo>
                    <a:lnTo>
                      <a:pt x="243" y="297"/>
                    </a:lnTo>
                    <a:lnTo>
                      <a:pt x="234" y="335"/>
                    </a:lnTo>
                    <a:lnTo>
                      <a:pt x="229" y="365"/>
                    </a:lnTo>
                    <a:lnTo>
                      <a:pt x="226" y="396"/>
                    </a:lnTo>
                    <a:lnTo>
                      <a:pt x="218" y="444"/>
                    </a:lnTo>
                    <a:lnTo>
                      <a:pt x="210" y="498"/>
                    </a:lnTo>
                    <a:lnTo>
                      <a:pt x="203" y="552"/>
                    </a:lnTo>
                    <a:lnTo>
                      <a:pt x="183" y="558"/>
                    </a:lnTo>
                    <a:lnTo>
                      <a:pt x="164" y="560"/>
                    </a:lnTo>
                    <a:lnTo>
                      <a:pt x="145" y="560"/>
                    </a:lnTo>
                    <a:lnTo>
                      <a:pt x="129" y="558"/>
                    </a:lnTo>
                    <a:lnTo>
                      <a:pt x="113" y="554"/>
                    </a:lnTo>
                    <a:lnTo>
                      <a:pt x="99" y="551"/>
                    </a:lnTo>
                    <a:lnTo>
                      <a:pt x="88" y="546"/>
                    </a:lnTo>
                    <a:lnTo>
                      <a:pt x="77" y="543"/>
                    </a:lnTo>
                    <a:lnTo>
                      <a:pt x="69" y="540"/>
                    </a:lnTo>
                    <a:lnTo>
                      <a:pt x="61" y="537"/>
                    </a:lnTo>
                    <a:lnTo>
                      <a:pt x="53" y="535"/>
                    </a:lnTo>
                    <a:lnTo>
                      <a:pt x="46" y="532"/>
                    </a:lnTo>
                    <a:lnTo>
                      <a:pt x="39" y="530"/>
                    </a:lnTo>
                    <a:lnTo>
                      <a:pt x="31" y="527"/>
                    </a:lnTo>
                    <a:lnTo>
                      <a:pt x="23" y="522"/>
                    </a:lnTo>
                    <a:lnTo>
                      <a:pt x="15" y="516"/>
                    </a:lnTo>
                    <a:lnTo>
                      <a:pt x="12" y="515"/>
                    </a:lnTo>
                    <a:lnTo>
                      <a:pt x="8" y="514"/>
                    </a:lnTo>
                    <a:lnTo>
                      <a:pt x="5" y="514"/>
                    </a:lnTo>
                    <a:lnTo>
                      <a:pt x="0" y="515"/>
                    </a:lnTo>
                    <a:lnTo>
                      <a:pt x="1" y="478"/>
                    </a:lnTo>
                    <a:lnTo>
                      <a:pt x="8" y="421"/>
                    </a:lnTo>
                    <a:lnTo>
                      <a:pt x="16" y="360"/>
                    </a:lnTo>
                    <a:lnTo>
                      <a:pt x="23" y="315"/>
                    </a:lnTo>
                    <a:lnTo>
                      <a:pt x="28" y="295"/>
                    </a:lnTo>
                    <a:lnTo>
                      <a:pt x="36" y="270"/>
                    </a:lnTo>
                    <a:lnTo>
                      <a:pt x="46" y="242"/>
                    </a:lnTo>
                    <a:lnTo>
                      <a:pt x="59" y="212"/>
                    </a:lnTo>
                    <a:lnTo>
                      <a:pt x="72" y="183"/>
                    </a:lnTo>
                    <a:lnTo>
                      <a:pt x="84" y="158"/>
                    </a:lnTo>
                    <a:lnTo>
                      <a:pt x="96" y="138"/>
                    </a:lnTo>
                    <a:lnTo>
                      <a:pt x="104" y="125"/>
                    </a:lnTo>
                    <a:lnTo>
                      <a:pt x="112" y="114"/>
                    </a:lnTo>
                    <a:lnTo>
                      <a:pt x="121" y="104"/>
                    </a:lnTo>
                    <a:lnTo>
                      <a:pt x="132" y="92"/>
                    </a:lnTo>
                    <a:lnTo>
                      <a:pt x="143" y="82"/>
                    </a:lnTo>
                    <a:lnTo>
                      <a:pt x="153" y="72"/>
                    </a:lnTo>
                    <a:lnTo>
                      <a:pt x="163" y="64"/>
                    </a:lnTo>
                    <a:lnTo>
                      <a:pt x="170" y="57"/>
                    </a:lnTo>
                    <a:lnTo>
                      <a:pt x="174" y="53"/>
                    </a:lnTo>
                    <a:lnTo>
                      <a:pt x="179" y="50"/>
                    </a:lnTo>
                    <a:lnTo>
                      <a:pt x="182" y="44"/>
                    </a:lnTo>
                    <a:lnTo>
                      <a:pt x="183" y="38"/>
                    </a:lnTo>
                    <a:lnTo>
                      <a:pt x="186" y="31"/>
                    </a:lnTo>
                    <a:lnTo>
                      <a:pt x="187" y="23"/>
                    </a:lnTo>
                    <a:lnTo>
                      <a:pt x="190" y="15"/>
                    </a:lnTo>
                    <a:lnTo>
                      <a:pt x="195" y="7"/>
                    </a:lnTo>
                    <a:lnTo>
                      <a:pt x="200" y="0"/>
                    </a:lnTo>
                    <a:lnTo>
                      <a:pt x="202" y="8"/>
                    </a:lnTo>
                    <a:lnTo>
                      <a:pt x="204" y="16"/>
                    </a:lnTo>
                    <a:lnTo>
                      <a:pt x="208" y="24"/>
                    </a:lnTo>
                    <a:lnTo>
                      <a:pt x="211" y="32"/>
                    </a:lnTo>
                    <a:lnTo>
                      <a:pt x="214" y="38"/>
                    </a:lnTo>
                    <a:lnTo>
                      <a:pt x="220" y="45"/>
                    </a:lnTo>
                    <a:lnTo>
                      <a:pt x="227" y="51"/>
                    </a:lnTo>
                    <a:lnTo>
                      <a:pt x="234" y="55"/>
                    </a:lnTo>
                    <a:lnTo>
                      <a:pt x="239" y="57"/>
                    </a:lnTo>
                    <a:lnTo>
                      <a:pt x="244" y="59"/>
                    </a:lnTo>
                    <a:lnTo>
                      <a:pt x="249" y="60"/>
                    </a:lnTo>
                    <a:lnTo>
                      <a:pt x="255" y="60"/>
                    </a:lnTo>
                    <a:lnTo>
                      <a:pt x="259" y="61"/>
                    </a:lnTo>
                    <a:lnTo>
                      <a:pt x="265" y="62"/>
                    </a:lnTo>
                    <a:lnTo>
                      <a:pt x="270" y="62"/>
                    </a:lnTo>
                    <a:lnTo>
                      <a:pt x="274" y="62"/>
                    </a:lnTo>
                    <a:lnTo>
                      <a:pt x="279" y="62"/>
                    </a:lnTo>
                    <a:lnTo>
                      <a:pt x="284" y="62"/>
                    </a:lnTo>
                    <a:lnTo>
                      <a:pt x="288" y="61"/>
                    </a:lnTo>
                    <a:lnTo>
                      <a:pt x="293" y="60"/>
                    </a:lnTo>
                    <a:lnTo>
                      <a:pt x="297" y="59"/>
                    </a:lnTo>
                    <a:lnTo>
                      <a:pt x="301" y="58"/>
                    </a:lnTo>
                    <a:lnTo>
                      <a:pt x="305" y="57"/>
                    </a:lnTo>
                    <a:lnTo>
                      <a:pt x="310" y="54"/>
                    </a:lnTo>
                    <a:lnTo>
                      <a:pt x="318" y="50"/>
                    </a:lnTo>
                    <a:lnTo>
                      <a:pt x="325" y="44"/>
                    </a:lnTo>
                    <a:lnTo>
                      <a:pt x="331" y="39"/>
                    </a:lnTo>
                    <a:lnTo>
                      <a:pt x="33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1" name="Freeform 267"/>
              <p:cNvSpPr>
                <a:spLocks/>
              </p:cNvSpPr>
              <p:nvPr/>
            </p:nvSpPr>
            <p:spPr bwMode="auto">
              <a:xfrm>
                <a:off x="1784" y="3085"/>
                <a:ext cx="97" cy="256"/>
              </a:xfrm>
              <a:custGeom>
                <a:avLst/>
                <a:gdLst/>
                <a:ahLst/>
                <a:cxnLst>
                  <a:cxn ang="0">
                    <a:pos x="190" y="7"/>
                  </a:cxn>
                  <a:cxn ang="0">
                    <a:pos x="179" y="6"/>
                  </a:cxn>
                  <a:cxn ang="0">
                    <a:pos x="169" y="5"/>
                  </a:cxn>
                  <a:cxn ang="0">
                    <a:pos x="159" y="2"/>
                  </a:cxn>
                  <a:cxn ang="0">
                    <a:pos x="149" y="4"/>
                  </a:cxn>
                  <a:cxn ang="0">
                    <a:pos x="141" y="17"/>
                  </a:cxn>
                  <a:cxn ang="0">
                    <a:pos x="134" y="25"/>
                  </a:cxn>
                  <a:cxn ang="0">
                    <a:pos x="123" y="29"/>
                  </a:cxn>
                  <a:cxn ang="0">
                    <a:pos x="111" y="35"/>
                  </a:cxn>
                  <a:cxn ang="0">
                    <a:pos x="102" y="40"/>
                  </a:cxn>
                  <a:cxn ang="0">
                    <a:pos x="95" y="44"/>
                  </a:cxn>
                  <a:cxn ang="0">
                    <a:pos x="87" y="56"/>
                  </a:cxn>
                  <a:cxn ang="0">
                    <a:pos x="78" y="70"/>
                  </a:cxn>
                  <a:cxn ang="0">
                    <a:pos x="71" y="85"/>
                  </a:cxn>
                  <a:cxn ang="0">
                    <a:pos x="64" y="101"/>
                  </a:cxn>
                  <a:cxn ang="0">
                    <a:pos x="57" y="118"/>
                  </a:cxn>
                  <a:cxn ang="0">
                    <a:pos x="50" y="138"/>
                  </a:cxn>
                  <a:cxn ang="0">
                    <a:pos x="42" y="162"/>
                  </a:cxn>
                  <a:cxn ang="0">
                    <a:pos x="37" y="180"/>
                  </a:cxn>
                  <a:cxn ang="0">
                    <a:pos x="33" y="194"/>
                  </a:cxn>
                  <a:cxn ang="0">
                    <a:pos x="29" y="211"/>
                  </a:cxn>
                  <a:cxn ang="0">
                    <a:pos x="23" y="234"/>
                  </a:cxn>
                  <a:cxn ang="0">
                    <a:pos x="19" y="253"/>
                  </a:cxn>
                  <a:cxn ang="0">
                    <a:pos x="16" y="268"/>
                  </a:cxn>
                  <a:cxn ang="0">
                    <a:pos x="14" y="287"/>
                  </a:cxn>
                  <a:cxn ang="0">
                    <a:pos x="10" y="310"/>
                  </a:cxn>
                  <a:cxn ang="0">
                    <a:pos x="7" y="331"/>
                  </a:cxn>
                  <a:cxn ang="0">
                    <a:pos x="5" y="348"/>
                  </a:cxn>
                  <a:cxn ang="0">
                    <a:pos x="3" y="373"/>
                  </a:cxn>
                  <a:cxn ang="0">
                    <a:pos x="1" y="404"/>
                  </a:cxn>
                  <a:cxn ang="0">
                    <a:pos x="0" y="428"/>
                  </a:cxn>
                  <a:cxn ang="0">
                    <a:pos x="0" y="443"/>
                  </a:cxn>
                  <a:cxn ang="0">
                    <a:pos x="5" y="455"/>
                  </a:cxn>
                  <a:cxn ang="0">
                    <a:pos x="23" y="473"/>
                  </a:cxn>
                  <a:cxn ang="0">
                    <a:pos x="45" y="492"/>
                  </a:cxn>
                  <a:cxn ang="0">
                    <a:pos x="61" y="508"/>
                  </a:cxn>
                  <a:cxn ang="0">
                    <a:pos x="70" y="507"/>
                  </a:cxn>
                  <a:cxn ang="0">
                    <a:pos x="82" y="495"/>
                  </a:cxn>
                  <a:cxn ang="0">
                    <a:pos x="95" y="478"/>
                  </a:cxn>
                  <a:cxn ang="0">
                    <a:pos x="107" y="466"/>
                  </a:cxn>
                  <a:cxn ang="0">
                    <a:pos x="106" y="413"/>
                  </a:cxn>
                  <a:cxn ang="0">
                    <a:pos x="107" y="339"/>
                  </a:cxn>
                  <a:cxn ang="0">
                    <a:pos x="111" y="298"/>
                  </a:cxn>
                  <a:cxn ang="0">
                    <a:pos x="120" y="248"/>
                  </a:cxn>
                  <a:cxn ang="0">
                    <a:pos x="122" y="224"/>
                  </a:cxn>
                  <a:cxn ang="0">
                    <a:pos x="128" y="196"/>
                  </a:cxn>
                  <a:cxn ang="0">
                    <a:pos x="133" y="171"/>
                  </a:cxn>
                  <a:cxn ang="0">
                    <a:pos x="137" y="156"/>
                  </a:cxn>
                  <a:cxn ang="0">
                    <a:pos x="139" y="142"/>
                  </a:cxn>
                  <a:cxn ang="0">
                    <a:pos x="143" y="129"/>
                  </a:cxn>
                  <a:cxn ang="0">
                    <a:pos x="149" y="94"/>
                  </a:cxn>
                  <a:cxn ang="0">
                    <a:pos x="158" y="56"/>
                  </a:cxn>
                  <a:cxn ang="0">
                    <a:pos x="174" y="42"/>
                  </a:cxn>
                  <a:cxn ang="0">
                    <a:pos x="191" y="20"/>
                  </a:cxn>
                </a:cxnLst>
                <a:rect l="0" t="0" r="r" b="b"/>
                <a:pathLst>
                  <a:path w="194" h="512">
                    <a:moveTo>
                      <a:pt x="194" y="7"/>
                    </a:moveTo>
                    <a:lnTo>
                      <a:pt x="190" y="7"/>
                    </a:lnTo>
                    <a:lnTo>
                      <a:pt x="185" y="7"/>
                    </a:lnTo>
                    <a:lnTo>
                      <a:pt x="179" y="6"/>
                    </a:lnTo>
                    <a:lnTo>
                      <a:pt x="175" y="5"/>
                    </a:lnTo>
                    <a:lnTo>
                      <a:pt x="169" y="5"/>
                    </a:lnTo>
                    <a:lnTo>
                      <a:pt x="164" y="4"/>
                    </a:lnTo>
                    <a:lnTo>
                      <a:pt x="159" y="2"/>
                    </a:lnTo>
                    <a:lnTo>
                      <a:pt x="154" y="0"/>
                    </a:lnTo>
                    <a:lnTo>
                      <a:pt x="149" y="4"/>
                    </a:lnTo>
                    <a:lnTo>
                      <a:pt x="145" y="10"/>
                    </a:lnTo>
                    <a:lnTo>
                      <a:pt x="141" y="17"/>
                    </a:lnTo>
                    <a:lnTo>
                      <a:pt x="140" y="24"/>
                    </a:lnTo>
                    <a:lnTo>
                      <a:pt x="134" y="25"/>
                    </a:lnTo>
                    <a:lnTo>
                      <a:pt x="129" y="27"/>
                    </a:lnTo>
                    <a:lnTo>
                      <a:pt x="123" y="29"/>
                    </a:lnTo>
                    <a:lnTo>
                      <a:pt x="117" y="32"/>
                    </a:lnTo>
                    <a:lnTo>
                      <a:pt x="111" y="35"/>
                    </a:lnTo>
                    <a:lnTo>
                      <a:pt x="107" y="37"/>
                    </a:lnTo>
                    <a:lnTo>
                      <a:pt x="102" y="40"/>
                    </a:lnTo>
                    <a:lnTo>
                      <a:pt x="99" y="42"/>
                    </a:lnTo>
                    <a:lnTo>
                      <a:pt x="95" y="44"/>
                    </a:lnTo>
                    <a:lnTo>
                      <a:pt x="92" y="49"/>
                    </a:lnTo>
                    <a:lnTo>
                      <a:pt x="87" y="56"/>
                    </a:lnTo>
                    <a:lnTo>
                      <a:pt x="82" y="64"/>
                    </a:lnTo>
                    <a:lnTo>
                      <a:pt x="78" y="70"/>
                    </a:lnTo>
                    <a:lnTo>
                      <a:pt x="75" y="76"/>
                    </a:lnTo>
                    <a:lnTo>
                      <a:pt x="71" y="85"/>
                    </a:lnTo>
                    <a:lnTo>
                      <a:pt x="68" y="93"/>
                    </a:lnTo>
                    <a:lnTo>
                      <a:pt x="64" y="101"/>
                    </a:lnTo>
                    <a:lnTo>
                      <a:pt x="61" y="109"/>
                    </a:lnTo>
                    <a:lnTo>
                      <a:pt x="57" y="118"/>
                    </a:lnTo>
                    <a:lnTo>
                      <a:pt x="54" y="127"/>
                    </a:lnTo>
                    <a:lnTo>
                      <a:pt x="50" y="138"/>
                    </a:lnTo>
                    <a:lnTo>
                      <a:pt x="47" y="149"/>
                    </a:lnTo>
                    <a:lnTo>
                      <a:pt x="42" y="162"/>
                    </a:lnTo>
                    <a:lnTo>
                      <a:pt x="39" y="174"/>
                    </a:lnTo>
                    <a:lnTo>
                      <a:pt x="37" y="180"/>
                    </a:lnTo>
                    <a:lnTo>
                      <a:pt x="35" y="187"/>
                    </a:lnTo>
                    <a:lnTo>
                      <a:pt x="33" y="194"/>
                    </a:lnTo>
                    <a:lnTo>
                      <a:pt x="31" y="201"/>
                    </a:lnTo>
                    <a:lnTo>
                      <a:pt x="29" y="211"/>
                    </a:lnTo>
                    <a:lnTo>
                      <a:pt x="26" y="223"/>
                    </a:lnTo>
                    <a:lnTo>
                      <a:pt x="23" y="234"/>
                    </a:lnTo>
                    <a:lnTo>
                      <a:pt x="20" y="246"/>
                    </a:lnTo>
                    <a:lnTo>
                      <a:pt x="19" y="253"/>
                    </a:lnTo>
                    <a:lnTo>
                      <a:pt x="18" y="261"/>
                    </a:lnTo>
                    <a:lnTo>
                      <a:pt x="16" y="268"/>
                    </a:lnTo>
                    <a:lnTo>
                      <a:pt x="15" y="276"/>
                    </a:lnTo>
                    <a:lnTo>
                      <a:pt x="14" y="287"/>
                    </a:lnTo>
                    <a:lnTo>
                      <a:pt x="11" y="299"/>
                    </a:lnTo>
                    <a:lnTo>
                      <a:pt x="10" y="310"/>
                    </a:lnTo>
                    <a:lnTo>
                      <a:pt x="8" y="322"/>
                    </a:lnTo>
                    <a:lnTo>
                      <a:pt x="7" y="331"/>
                    </a:lnTo>
                    <a:lnTo>
                      <a:pt x="7" y="339"/>
                    </a:lnTo>
                    <a:lnTo>
                      <a:pt x="5" y="348"/>
                    </a:lnTo>
                    <a:lnTo>
                      <a:pt x="4" y="358"/>
                    </a:lnTo>
                    <a:lnTo>
                      <a:pt x="3" y="373"/>
                    </a:lnTo>
                    <a:lnTo>
                      <a:pt x="2" y="387"/>
                    </a:lnTo>
                    <a:lnTo>
                      <a:pt x="1" y="404"/>
                    </a:lnTo>
                    <a:lnTo>
                      <a:pt x="0" y="420"/>
                    </a:lnTo>
                    <a:lnTo>
                      <a:pt x="0" y="428"/>
                    </a:lnTo>
                    <a:lnTo>
                      <a:pt x="0" y="435"/>
                    </a:lnTo>
                    <a:lnTo>
                      <a:pt x="0" y="443"/>
                    </a:lnTo>
                    <a:lnTo>
                      <a:pt x="0" y="451"/>
                    </a:lnTo>
                    <a:lnTo>
                      <a:pt x="5" y="455"/>
                    </a:lnTo>
                    <a:lnTo>
                      <a:pt x="14" y="464"/>
                    </a:lnTo>
                    <a:lnTo>
                      <a:pt x="23" y="473"/>
                    </a:lnTo>
                    <a:lnTo>
                      <a:pt x="34" y="482"/>
                    </a:lnTo>
                    <a:lnTo>
                      <a:pt x="45" y="492"/>
                    </a:lnTo>
                    <a:lnTo>
                      <a:pt x="54" y="502"/>
                    </a:lnTo>
                    <a:lnTo>
                      <a:pt x="61" y="508"/>
                    </a:lnTo>
                    <a:lnTo>
                      <a:pt x="65" y="512"/>
                    </a:lnTo>
                    <a:lnTo>
                      <a:pt x="70" y="507"/>
                    </a:lnTo>
                    <a:lnTo>
                      <a:pt x="76" y="502"/>
                    </a:lnTo>
                    <a:lnTo>
                      <a:pt x="82" y="495"/>
                    </a:lnTo>
                    <a:lnTo>
                      <a:pt x="90" y="487"/>
                    </a:lnTo>
                    <a:lnTo>
                      <a:pt x="95" y="478"/>
                    </a:lnTo>
                    <a:lnTo>
                      <a:pt x="102" y="472"/>
                    </a:lnTo>
                    <a:lnTo>
                      <a:pt x="107" y="466"/>
                    </a:lnTo>
                    <a:lnTo>
                      <a:pt x="109" y="461"/>
                    </a:lnTo>
                    <a:lnTo>
                      <a:pt x="106" y="413"/>
                    </a:lnTo>
                    <a:lnTo>
                      <a:pt x="106" y="371"/>
                    </a:lnTo>
                    <a:lnTo>
                      <a:pt x="107" y="339"/>
                    </a:lnTo>
                    <a:lnTo>
                      <a:pt x="109" y="317"/>
                    </a:lnTo>
                    <a:lnTo>
                      <a:pt x="111" y="298"/>
                    </a:lnTo>
                    <a:lnTo>
                      <a:pt x="116" y="272"/>
                    </a:lnTo>
                    <a:lnTo>
                      <a:pt x="120" y="248"/>
                    </a:lnTo>
                    <a:lnTo>
                      <a:pt x="121" y="232"/>
                    </a:lnTo>
                    <a:lnTo>
                      <a:pt x="122" y="224"/>
                    </a:lnTo>
                    <a:lnTo>
                      <a:pt x="124" y="211"/>
                    </a:lnTo>
                    <a:lnTo>
                      <a:pt x="128" y="196"/>
                    </a:lnTo>
                    <a:lnTo>
                      <a:pt x="131" y="178"/>
                    </a:lnTo>
                    <a:lnTo>
                      <a:pt x="133" y="171"/>
                    </a:lnTo>
                    <a:lnTo>
                      <a:pt x="134" y="163"/>
                    </a:lnTo>
                    <a:lnTo>
                      <a:pt x="137" y="156"/>
                    </a:lnTo>
                    <a:lnTo>
                      <a:pt x="138" y="148"/>
                    </a:lnTo>
                    <a:lnTo>
                      <a:pt x="139" y="142"/>
                    </a:lnTo>
                    <a:lnTo>
                      <a:pt x="140" y="135"/>
                    </a:lnTo>
                    <a:lnTo>
                      <a:pt x="143" y="129"/>
                    </a:lnTo>
                    <a:lnTo>
                      <a:pt x="144" y="124"/>
                    </a:lnTo>
                    <a:lnTo>
                      <a:pt x="149" y="94"/>
                    </a:lnTo>
                    <a:lnTo>
                      <a:pt x="154" y="72"/>
                    </a:lnTo>
                    <a:lnTo>
                      <a:pt x="158" y="56"/>
                    </a:lnTo>
                    <a:lnTo>
                      <a:pt x="163" y="44"/>
                    </a:lnTo>
                    <a:lnTo>
                      <a:pt x="174" y="42"/>
                    </a:lnTo>
                    <a:lnTo>
                      <a:pt x="184" y="33"/>
                    </a:lnTo>
                    <a:lnTo>
                      <a:pt x="191" y="20"/>
                    </a:lnTo>
                    <a:lnTo>
                      <a:pt x="194" y="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2" name="Freeform 268"/>
              <p:cNvSpPr>
                <a:spLocks/>
              </p:cNvSpPr>
              <p:nvPr/>
            </p:nvSpPr>
            <p:spPr bwMode="auto">
              <a:xfrm>
                <a:off x="1854" y="3075"/>
                <a:ext cx="58" cy="49"/>
              </a:xfrm>
              <a:custGeom>
                <a:avLst/>
                <a:gdLst/>
                <a:ahLst/>
                <a:cxnLst>
                  <a:cxn ang="0">
                    <a:pos x="102" y="39"/>
                  </a:cxn>
                  <a:cxn ang="0">
                    <a:pos x="105" y="30"/>
                  </a:cxn>
                  <a:cxn ang="0">
                    <a:pos x="110" y="18"/>
                  </a:cxn>
                  <a:cxn ang="0">
                    <a:pos x="114" y="8"/>
                  </a:cxn>
                  <a:cxn ang="0">
                    <a:pos x="117" y="0"/>
                  </a:cxn>
                  <a:cxn ang="0">
                    <a:pos x="111" y="4"/>
                  </a:cxn>
                  <a:cxn ang="0">
                    <a:pos x="105" y="9"/>
                  </a:cxn>
                  <a:cxn ang="0">
                    <a:pos x="98" y="15"/>
                  </a:cxn>
                  <a:cxn ang="0">
                    <a:pos x="90" y="19"/>
                  </a:cxn>
                  <a:cxn ang="0">
                    <a:pos x="85" y="22"/>
                  </a:cxn>
                  <a:cxn ang="0">
                    <a:pos x="81" y="23"/>
                  </a:cxn>
                  <a:cxn ang="0">
                    <a:pos x="77" y="24"/>
                  </a:cxn>
                  <a:cxn ang="0">
                    <a:pos x="73" y="25"/>
                  </a:cxn>
                  <a:cxn ang="0">
                    <a:pos x="68" y="26"/>
                  </a:cxn>
                  <a:cxn ang="0">
                    <a:pos x="64" y="27"/>
                  </a:cxn>
                  <a:cxn ang="0">
                    <a:pos x="59" y="27"/>
                  </a:cxn>
                  <a:cxn ang="0">
                    <a:pos x="54" y="27"/>
                  </a:cxn>
                  <a:cxn ang="0">
                    <a:pos x="50" y="27"/>
                  </a:cxn>
                  <a:cxn ang="0">
                    <a:pos x="45" y="27"/>
                  </a:cxn>
                  <a:cxn ang="0">
                    <a:pos x="39" y="26"/>
                  </a:cxn>
                  <a:cxn ang="0">
                    <a:pos x="35" y="25"/>
                  </a:cxn>
                  <a:cxn ang="0">
                    <a:pos x="29" y="25"/>
                  </a:cxn>
                  <a:cxn ang="0">
                    <a:pos x="24" y="24"/>
                  </a:cxn>
                  <a:cxn ang="0">
                    <a:pos x="19" y="22"/>
                  </a:cxn>
                  <a:cxn ang="0">
                    <a:pos x="14" y="20"/>
                  </a:cxn>
                  <a:cxn ang="0">
                    <a:pos x="9" y="24"/>
                  </a:cxn>
                  <a:cxn ang="0">
                    <a:pos x="5" y="30"/>
                  </a:cxn>
                  <a:cxn ang="0">
                    <a:pos x="1" y="37"/>
                  </a:cxn>
                  <a:cxn ang="0">
                    <a:pos x="0" y="44"/>
                  </a:cxn>
                  <a:cxn ang="0">
                    <a:pos x="0" y="47"/>
                  </a:cxn>
                  <a:cxn ang="0">
                    <a:pos x="3" y="49"/>
                  </a:cxn>
                  <a:cxn ang="0">
                    <a:pos x="5" y="54"/>
                  </a:cxn>
                  <a:cxn ang="0">
                    <a:pos x="8" y="57"/>
                  </a:cxn>
                  <a:cxn ang="0">
                    <a:pos x="13" y="61"/>
                  </a:cxn>
                  <a:cxn ang="0">
                    <a:pos x="19" y="63"/>
                  </a:cxn>
                  <a:cxn ang="0">
                    <a:pos x="27" y="64"/>
                  </a:cxn>
                  <a:cxn ang="0">
                    <a:pos x="36" y="65"/>
                  </a:cxn>
                  <a:cxn ang="0">
                    <a:pos x="39" y="72"/>
                  </a:cxn>
                  <a:cxn ang="0">
                    <a:pos x="44" y="82"/>
                  </a:cxn>
                  <a:cxn ang="0">
                    <a:pos x="46" y="92"/>
                  </a:cxn>
                  <a:cxn ang="0">
                    <a:pos x="49" y="99"/>
                  </a:cxn>
                  <a:cxn ang="0">
                    <a:pos x="54" y="93"/>
                  </a:cxn>
                  <a:cxn ang="0">
                    <a:pos x="59" y="87"/>
                  </a:cxn>
                  <a:cxn ang="0">
                    <a:pos x="61" y="84"/>
                  </a:cxn>
                  <a:cxn ang="0">
                    <a:pos x="65" y="83"/>
                  </a:cxn>
                  <a:cxn ang="0">
                    <a:pos x="69" y="82"/>
                  </a:cxn>
                  <a:cxn ang="0">
                    <a:pos x="73" y="78"/>
                  </a:cxn>
                  <a:cxn ang="0">
                    <a:pos x="75" y="75"/>
                  </a:cxn>
                  <a:cxn ang="0">
                    <a:pos x="76" y="71"/>
                  </a:cxn>
                  <a:cxn ang="0">
                    <a:pos x="77" y="65"/>
                  </a:cxn>
                  <a:cxn ang="0">
                    <a:pos x="80" y="56"/>
                  </a:cxn>
                  <a:cxn ang="0">
                    <a:pos x="82" y="49"/>
                  </a:cxn>
                  <a:cxn ang="0">
                    <a:pos x="84" y="46"/>
                  </a:cxn>
                  <a:cxn ang="0">
                    <a:pos x="88" y="45"/>
                  </a:cxn>
                  <a:cxn ang="0">
                    <a:pos x="91" y="44"/>
                  </a:cxn>
                  <a:cxn ang="0">
                    <a:pos x="97" y="41"/>
                  </a:cxn>
                  <a:cxn ang="0">
                    <a:pos x="102" y="39"/>
                  </a:cxn>
                </a:cxnLst>
                <a:rect l="0" t="0" r="r" b="b"/>
                <a:pathLst>
                  <a:path w="117" h="99">
                    <a:moveTo>
                      <a:pt x="102" y="39"/>
                    </a:moveTo>
                    <a:lnTo>
                      <a:pt x="105" y="30"/>
                    </a:lnTo>
                    <a:lnTo>
                      <a:pt x="110" y="18"/>
                    </a:lnTo>
                    <a:lnTo>
                      <a:pt x="114" y="8"/>
                    </a:lnTo>
                    <a:lnTo>
                      <a:pt x="117" y="0"/>
                    </a:lnTo>
                    <a:lnTo>
                      <a:pt x="111" y="4"/>
                    </a:lnTo>
                    <a:lnTo>
                      <a:pt x="105" y="9"/>
                    </a:lnTo>
                    <a:lnTo>
                      <a:pt x="98" y="15"/>
                    </a:lnTo>
                    <a:lnTo>
                      <a:pt x="90" y="19"/>
                    </a:lnTo>
                    <a:lnTo>
                      <a:pt x="85" y="22"/>
                    </a:lnTo>
                    <a:lnTo>
                      <a:pt x="81" y="23"/>
                    </a:lnTo>
                    <a:lnTo>
                      <a:pt x="77" y="24"/>
                    </a:lnTo>
                    <a:lnTo>
                      <a:pt x="73" y="25"/>
                    </a:lnTo>
                    <a:lnTo>
                      <a:pt x="68" y="26"/>
                    </a:lnTo>
                    <a:lnTo>
                      <a:pt x="64" y="27"/>
                    </a:lnTo>
                    <a:lnTo>
                      <a:pt x="59" y="27"/>
                    </a:lnTo>
                    <a:lnTo>
                      <a:pt x="54" y="27"/>
                    </a:lnTo>
                    <a:lnTo>
                      <a:pt x="50" y="27"/>
                    </a:lnTo>
                    <a:lnTo>
                      <a:pt x="45" y="27"/>
                    </a:lnTo>
                    <a:lnTo>
                      <a:pt x="39" y="26"/>
                    </a:lnTo>
                    <a:lnTo>
                      <a:pt x="35" y="25"/>
                    </a:lnTo>
                    <a:lnTo>
                      <a:pt x="29" y="25"/>
                    </a:lnTo>
                    <a:lnTo>
                      <a:pt x="24" y="24"/>
                    </a:lnTo>
                    <a:lnTo>
                      <a:pt x="19" y="22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5" y="30"/>
                    </a:lnTo>
                    <a:lnTo>
                      <a:pt x="1" y="37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3" y="49"/>
                    </a:lnTo>
                    <a:lnTo>
                      <a:pt x="5" y="54"/>
                    </a:lnTo>
                    <a:lnTo>
                      <a:pt x="8" y="57"/>
                    </a:lnTo>
                    <a:lnTo>
                      <a:pt x="13" y="61"/>
                    </a:lnTo>
                    <a:lnTo>
                      <a:pt x="19" y="63"/>
                    </a:lnTo>
                    <a:lnTo>
                      <a:pt x="27" y="64"/>
                    </a:lnTo>
                    <a:lnTo>
                      <a:pt x="36" y="65"/>
                    </a:lnTo>
                    <a:lnTo>
                      <a:pt x="39" y="72"/>
                    </a:lnTo>
                    <a:lnTo>
                      <a:pt x="44" y="82"/>
                    </a:lnTo>
                    <a:lnTo>
                      <a:pt x="46" y="92"/>
                    </a:lnTo>
                    <a:lnTo>
                      <a:pt x="49" y="99"/>
                    </a:lnTo>
                    <a:lnTo>
                      <a:pt x="54" y="93"/>
                    </a:lnTo>
                    <a:lnTo>
                      <a:pt x="59" y="87"/>
                    </a:lnTo>
                    <a:lnTo>
                      <a:pt x="61" y="84"/>
                    </a:lnTo>
                    <a:lnTo>
                      <a:pt x="65" y="83"/>
                    </a:lnTo>
                    <a:lnTo>
                      <a:pt x="69" y="82"/>
                    </a:lnTo>
                    <a:lnTo>
                      <a:pt x="73" y="78"/>
                    </a:lnTo>
                    <a:lnTo>
                      <a:pt x="75" y="75"/>
                    </a:lnTo>
                    <a:lnTo>
                      <a:pt x="76" y="71"/>
                    </a:lnTo>
                    <a:lnTo>
                      <a:pt x="77" y="65"/>
                    </a:lnTo>
                    <a:lnTo>
                      <a:pt x="80" y="56"/>
                    </a:lnTo>
                    <a:lnTo>
                      <a:pt x="82" y="49"/>
                    </a:lnTo>
                    <a:lnTo>
                      <a:pt x="84" y="46"/>
                    </a:lnTo>
                    <a:lnTo>
                      <a:pt x="88" y="45"/>
                    </a:lnTo>
                    <a:lnTo>
                      <a:pt x="91" y="44"/>
                    </a:lnTo>
                    <a:lnTo>
                      <a:pt x="97" y="41"/>
                    </a:lnTo>
                    <a:lnTo>
                      <a:pt x="102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3" name="Freeform 269"/>
              <p:cNvSpPr>
                <a:spLocks/>
              </p:cNvSpPr>
              <p:nvPr/>
            </p:nvSpPr>
            <p:spPr bwMode="auto">
              <a:xfrm>
                <a:off x="1784" y="3131"/>
                <a:ext cx="66" cy="210"/>
              </a:xfrm>
              <a:custGeom>
                <a:avLst/>
                <a:gdLst/>
                <a:ahLst/>
                <a:cxnLst>
                  <a:cxn ang="0">
                    <a:pos x="124" y="118"/>
                  </a:cxn>
                  <a:cxn ang="0">
                    <a:pos x="120" y="155"/>
                  </a:cxn>
                  <a:cxn ang="0">
                    <a:pos x="109" y="224"/>
                  </a:cxn>
                  <a:cxn ang="0">
                    <a:pos x="106" y="320"/>
                  </a:cxn>
                  <a:cxn ang="0">
                    <a:pos x="102" y="379"/>
                  </a:cxn>
                  <a:cxn ang="0">
                    <a:pos x="82" y="402"/>
                  </a:cxn>
                  <a:cxn ang="0">
                    <a:pos x="65" y="419"/>
                  </a:cxn>
                  <a:cxn ang="0">
                    <a:pos x="45" y="399"/>
                  </a:cxn>
                  <a:cxn ang="0">
                    <a:pos x="14" y="371"/>
                  </a:cxn>
                  <a:cxn ang="0">
                    <a:pos x="0" y="350"/>
                  </a:cxn>
                  <a:cxn ang="0">
                    <a:pos x="0" y="327"/>
                  </a:cxn>
                  <a:cxn ang="0">
                    <a:pos x="22" y="350"/>
                  </a:cxn>
                  <a:cxn ang="0">
                    <a:pos x="52" y="377"/>
                  </a:cxn>
                  <a:cxn ang="0">
                    <a:pos x="71" y="383"/>
                  </a:cxn>
                  <a:cxn ang="0">
                    <a:pos x="91" y="353"/>
                  </a:cxn>
                  <a:cxn ang="0">
                    <a:pos x="49" y="322"/>
                  </a:cxn>
                  <a:cxn ang="0">
                    <a:pos x="17" y="283"/>
                  </a:cxn>
                  <a:cxn ang="0">
                    <a:pos x="5" y="255"/>
                  </a:cxn>
                  <a:cxn ang="0">
                    <a:pos x="8" y="229"/>
                  </a:cxn>
                  <a:cxn ang="0">
                    <a:pos x="38" y="276"/>
                  </a:cxn>
                  <a:cxn ang="0">
                    <a:pos x="77" y="315"/>
                  </a:cxn>
                  <a:cxn ang="0">
                    <a:pos x="95" y="319"/>
                  </a:cxn>
                  <a:cxn ang="0">
                    <a:pos x="91" y="270"/>
                  </a:cxn>
                  <a:cxn ang="0">
                    <a:pos x="60" y="243"/>
                  </a:cxn>
                  <a:cxn ang="0">
                    <a:pos x="27" y="203"/>
                  </a:cxn>
                  <a:cxn ang="0">
                    <a:pos x="16" y="175"/>
                  </a:cxn>
                  <a:cxn ang="0">
                    <a:pos x="20" y="153"/>
                  </a:cxn>
                  <a:cxn ang="0">
                    <a:pos x="45" y="191"/>
                  </a:cxn>
                  <a:cxn ang="0">
                    <a:pos x="79" y="229"/>
                  </a:cxn>
                  <a:cxn ang="0">
                    <a:pos x="99" y="235"/>
                  </a:cxn>
                  <a:cxn ang="0">
                    <a:pos x="102" y="192"/>
                  </a:cxn>
                  <a:cxn ang="0">
                    <a:pos x="77" y="168"/>
                  </a:cxn>
                  <a:cxn ang="0">
                    <a:pos x="46" y="129"/>
                  </a:cxn>
                  <a:cxn ang="0">
                    <a:pos x="33" y="101"/>
                  </a:cxn>
                  <a:cxn ang="0">
                    <a:pos x="39" y="81"/>
                  </a:cxn>
                  <a:cxn ang="0">
                    <a:pos x="60" y="114"/>
                  </a:cxn>
                  <a:cxn ang="0">
                    <a:pos x="91" y="153"/>
                  </a:cxn>
                  <a:cxn ang="0">
                    <a:pos x="107" y="163"/>
                  </a:cxn>
                  <a:cxn ang="0">
                    <a:pos x="113" y="130"/>
                  </a:cxn>
                  <a:cxn ang="0">
                    <a:pos x="92" y="99"/>
                  </a:cxn>
                  <a:cxn ang="0">
                    <a:pos x="65" y="54"/>
                  </a:cxn>
                  <a:cxn ang="0">
                    <a:pos x="57" y="25"/>
                  </a:cxn>
                  <a:cxn ang="0">
                    <a:pos x="68" y="0"/>
                  </a:cxn>
                  <a:cxn ang="0">
                    <a:pos x="86" y="36"/>
                  </a:cxn>
                  <a:cxn ang="0">
                    <a:pos x="110" y="84"/>
                  </a:cxn>
                  <a:cxn ang="0">
                    <a:pos x="122" y="95"/>
                  </a:cxn>
                  <a:cxn ang="0">
                    <a:pos x="129" y="79"/>
                  </a:cxn>
                  <a:cxn ang="0">
                    <a:pos x="131" y="79"/>
                  </a:cxn>
                </a:cxnLst>
                <a:rect l="0" t="0" r="r" b="b"/>
                <a:pathLst>
                  <a:path w="131" h="419">
                    <a:moveTo>
                      <a:pt x="131" y="85"/>
                    </a:moveTo>
                    <a:lnTo>
                      <a:pt x="128" y="103"/>
                    </a:lnTo>
                    <a:lnTo>
                      <a:pt x="124" y="118"/>
                    </a:lnTo>
                    <a:lnTo>
                      <a:pt x="122" y="131"/>
                    </a:lnTo>
                    <a:lnTo>
                      <a:pt x="121" y="139"/>
                    </a:lnTo>
                    <a:lnTo>
                      <a:pt x="120" y="155"/>
                    </a:lnTo>
                    <a:lnTo>
                      <a:pt x="116" y="179"/>
                    </a:lnTo>
                    <a:lnTo>
                      <a:pt x="111" y="205"/>
                    </a:lnTo>
                    <a:lnTo>
                      <a:pt x="109" y="224"/>
                    </a:lnTo>
                    <a:lnTo>
                      <a:pt x="107" y="246"/>
                    </a:lnTo>
                    <a:lnTo>
                      <a:pt x="106" y="278"/>
                    </a:lnTo>
                    <a:lnTo>
                      <a:pt x="106" y="320"/>
                    </a:lnTo>
                    <a:lnTo>
                      <a:pt x="109" y="368"/>
                    </a:lnTo>
                    <a:lnTo>
                      <a:pt x="107" y="373"/>
                    </a:lnTo>
                    <a:lnTo>
                      <a:pt x="102" y="379"/>
                    </a:lnTo>
                    <a:lnTo>
                      <a:pt x="95" y="385"/>
                    </a:lnTo>
                    <a:lnTo>
                      <a:pt x="90" y="394"/>
                    </a:lnTo>
                    <a:lnTo>
                      <a:pt x="82" y="402"/>
                    </a:lnTo>
                    <a:lnTo>
                      <a:pt x="76" y="409"/>
                    </a:lnTo>
                    <a:lnTo>
                      <a:pt x="70" y="414"/>
                    </a:lnTo>
                    <a:lnTo>
                      <a:pt x="65" y="419"/>
                    </a:lnTo>
                    <a:lnTo>
                      <a:pt x="61" y="415"/>
                    </a:lnTo>
                    <a:lnTo>
                      <a:pt x="54" y="409"/>
                    </a:lnTo>
                    <a:lnTo>
                      <a:pt x="45" y="399"/>
                    </a:lnTo>
                    <a:lnTo>
                      <a:pt x="34" y="389"/>
                    </a:lnTo>
                    <a:lnTo>
                      <a:pt x="23" y="380"/>
                    </a:lnTo>
                    <a:lnTo>
                      <a:pt x="14" y="371"/>
                    </a:lnTo>
                    <a:lnTo>
                      <a:pt x="5" y="362"/>
                    </a:lnTo>
                    <a:lnTo>
                      <a:pt x="0" y="358"/>
                    </a:lnTo>
                    <a:lnTo>
                      <a:pt x="0" y="350"/>
                    </a:lnTo>
                    <a:lnTo>
                      <a:pt x="0" y="342"/>
                    </a:lnTo>
                    <a:lnTo>
                      <a:pt x="0" y="335"/>
                    </a:lnTo>
                    <a:lnTo>
                      <a:pt x="0" y="327"/>
                    </a:lnTo>
                    <a:lnTo>
                      <a:pt x="4" y="333"/>
                    </a:lnTo>
                    <a:lnTo>
                      <a:pt x="12" y="341"/>
                    </a:lnTo>
                    <a:lnTo>
                      <a:pt x="22" y="350"/>
                    </a:lnTo>
                    <a:lnTo>
                      <a:pt x="31" y="359"/>
                    </a:lnTo>
                    <a:lnTo>
                      <a:pt x="41" y="368"/>
                    </a:lnTo>
                    <a:lnTo>
                      <a:pt x="52" y="377"/>
                    </a:lnTo>
                    <a:lnTo>
                      <a:pt x="60" y="384"/>
                    </a:lnTo>
                    <a:lnTo>
                      <a:pt x="65" y="390"/>
                    </a:lnTo>
                    <a:lnTo>
                      <a:pt x="71" y="383"/>
                    </a:lnTo>
                    <a:lnTo>
                      <a:pt x="79" y="373"/>
                    </a:lnTo>
                    <a:lnTo>
                      <a:pt x="86" y="362"/>
                    </a:lnTo>
                    <a:lnTo>
                      <a:pt x="91" y="353"/>
                    </a:lnTo>
                    <a:lnTo>
                      <a:pt x="76" y="345"/>
                    </a:lnTo>
                    <a:lnTo>
                      <a:pt x="62" y="335"/>
                    </a:lnTo>
                    <a:lnTo>
                      <a:pt x="49" y="322"/>
                    </a:lnTo>
                    <a:lnTo>
                      <a:pt x="37" y="308"/>
                    </a:lnTo>
                    <a:lnTo>
                      <a:pt x="26" y="296"/>
                    </a:lnTo>
                    <a:lnTo>
                      <a:pt x="17" y="283"/>
                    </a:lnTo>
                    <a:lnTo>
                      <a:pt x="9" y="273"/>
                    </a:lnTo>
                    <a:lnTo>
                      <a:pt x="4" y="265"/>
                    </a:lnTo>
                    <a:lnTo>
                      <a:pt x="5" y="255"/>
                    </a:lnTo>
                    <a:lnTo>
                      <a:pt x="7" y="246"/>
                    </a:lnTo>
                    <a:lnTo>
                      <a:pt x="7" y="238"/>
                    </a:lnTo>
                    <a:lnTo>
                      <a:pt x="8" y="229"/>
                    </a:lnTo>
                    <a:lnTo>
                      <a:pt x="15" y="245"/>
                    </a:lnTo>
                    <a:lnTo>
                      <a:pt x="25" y="261"/>
                    </a:lnTo>
                    <a:lnTo>
                      <a:pt x="38" y="276"/>
                    </a:lnTo>
                    <a:lnTo>
                      <a:pt x="50" y="291"/>
                    </a:lnTo>
                    <a:lnTo>
                      <a:pt x="64" y="304"/>
                    </a:lnTo>
                    <a:lnTo>
                      <a:pt x="77" y="315"/>
                    </a:lnTo>
                    <a:lnTo>
                      <a:pt x="88" y="324"/>
                    </a:lnTo>
                    <a:lnTo>
                      <a:pt x="96" y="330"/>
                    </a:lnTo>
                    <a:lnTo>
                      <a:pt x="95" y="319"/>
                    </a:lnTo>
                    <a:lnTo>
                      <a:pt x="94" y="300"/>
                    </a:lnTo>
                    <a:lnTo>
                      <a:pt x="92" y="282"/>
                    </a:lnTo>
                    <a:lnTo>
                      <a:pt x="91" y="270"/>
                    </a:lnTo>
                    <a:lnTo>
                      <a:pt x="82" y="263"/>
                    </a:lnTo>
                    <a:lnTo>
                      <a:pt x="71" y="254"/>
                    </a:lnTo>
                    <a:lnTo>
                      <a:pt x="60" y="243"/>
                    </a:lnTo>
                    <a:lnTo>
                      <a:pt x="48" y="230"/>
                    </a:lnTo>
                    <a:lnTo>
                      <a:pt x="38" y="216"/>
                    </a:lnTo>
                    <a:lnTo>
                      <a:pt x="27" y="203"/>
                    </a:lnTo>
                    <a:lnTo>
                      <a:pt x="20" y="192"/>
                    </a:lnTo>
                    <a:lnTo>
                      <a:pt x="15" y="183"/>
                    </a:lnTo>
                    <a:lnTo>
                      <a:pt x="16" y="175"/>
                    </a:lnTo>
                    <a:lnTo>
                      <a:pt x="18" y="168"/>
                    </a:lnTo>
                    <a:lnTo>
                      <a:pt x="19" y="160"/>
                    </a:lnTo>
                    <a:lnTo>
                      <a:pt x="20" y="153"/>
                    </a:lnTo>
                    <a:lnTo>
                      <a:pt x="26" y="164"/>
                    </a:lnTo>
                    <a:lnTo>
                      <a:pt x="34" y="177"/>
                    </a:lnTo>
                    <a:lnTo>
                      <a:pt x="45" y="191"/>
                    </a:lnTo>
                    <a:lnTo>
                      <a:pt x="56" y="203"/>
                    </a:lnTo>
                    <a:lnTo>
                      <a:pt x="68" y="217"/>
                    </a:lnTo>
                    <a:lnTo>
                      <a:pt x="79" y="229"/>
                    </a:lnTo>
                    <a:lnTo>
                      <a:pt x="91" y="238"/>
                    </a:lnTo>
                    <a:lnTo>
                      <a:pt x="99" y="245"/>
                    </a:lnTo>
                    <a:lnTo>
                      <a:pt x="99" y="235"/>
                    </a:lnTo>
                    <a:lnTo>
                      <a:pt x="100" y="220"/>
                    </a:lnTo>
                    <a:lnTo>
                      <a:pt x="101" y="203"/>
                    </a:lnTo>
                    <a:lnTo>
                      <a:pt x="102" y="192"/>
                    </a:lnTo>
                    <a:lnTo>
                      <a:pt x="95" y="187"/>
                    </a:lnTo>
                    <a:lnTo>
                      <a:pt x="87" y="178"/>
                    </a:lnTo>
                    <a:lnTo>
                      <a:pt x="77" y="168"/>
                    </a:lnTo>
                    <a:lnTo>
                      <a:pt x="67" y="155"/>
                    </a:lnTo>
                    <a:lnTo>
                      <a:pt x="55" y="141"/>
                    </a:lnTo>
                    <a:lnTo>
                      <a:pt x="46" y="129"/>
                    </a:lnTo>
                    <a:lnTo>
                      <a:pt x="37" y="117"/>
                    </a:lnTo>
                    <a:lnTo>
                      <a:pt x="31" y="108"/>
                    </a:lnTo>
                    <a:lnTo>
                      <a:pt x="33" y="101"/>
                    </a:lnTo>
                    <a:lnTo>
                      <a:pt x="35" y="94"/>
                    </a:lnTo>
                    <a:lnTo>
                      <a:pt x="37" y="87"/>
                    </a:lnTo>
                    <a:lnTo>
                      <a:pt x="39" y="81"/>
                    </a:lnTo>
                    <a:lnTo>
                      <a:pt x="43" y="91"/>
                    </a:lnTo>
                    <a:lnTo>
                      <a:pt x="50" y="101"/>
                    </a:lnTo>
                    <a:lnTo>
                      <a:pt x="60" y="114"/>
                    </a:lnTo>
                    <a:lnTo>
                      <a:pt x="70" y="127"/>
                    </a:lnTo>
                    <a:lnTo>
                      <a:pt x="80" y="141"/>
                    </a:lnTo>
                    <a:lnTo>
                      <a:pt x="91" y="153"/>
                    </a:lnTo>
                    <a:lnTo>
                      <a:pt x="99" y="163"/>
                    </a:lnTo>
                    <a:lnTo>
                      <a:pt x="106" y="171"/>
                    </a:lnTo>
                    <a:lnTo>
                      <a:pt x="107" y="163"/>
                    </a:lnTo>
                    <a:lnTo>
                      <a:pt x="109" y="152"/>
                    </a:lnTo>
                    <a:lnTo>
                      <a:pt x="111" y="139"/>
                    </a:lnTo>
                    <a:lnTo>
                      <a:pt x="113" y="130"/>
                    </a:lnTo>
                    <a:lnTo>
                      <a:pt x="108" y="123"/>
                    </a:lnTo>
                    <a:lnTo>
                      <a:pt x="101" y="111"/>
                    </a:lnTo>
                    <a:lnTo>
                      <a:pt x="92" y="99"/>
                    </a:lnTo>
                    <a:lnTo>
                      <a:pt x="83" y="83"/>
                    </a:lnTo>
                    <a:lnTo>
                      <a:pt x="73" y="68"/>
                    </a:lnTo>
                    <a:lnTo>
                      <a:pt x="65" y="54"/>
                    </a:lnTo>
                    <a:lnTo>
                      <a:pt x="58" y="42"/>
                    </a:lnTo>
                    <a:lnTo>
                      <a:pt x="54" y="34"/>
                    </a:lnTo>
                    <a:lnTo>
                      <a:pt x="57" y="25"/>
                    </a:lnTo>
                    <a:lnTo>
                      <a:pt x="61" y="16"/>
                    </a:lnTo>
                    <a:lnTo>
                      <a:pt x="64" y="8"/>
                    </a:lnTo>
                    <a:lnTo>
                      <a:pt x="68" y="0"/>
                    </a:lnTo>
                    <a:lnTo>
                      <a:pt x="72" y="9"/>
                    </a:lnTo>
                    <a:lnTo>
                      <a:pt x="79" y="22"/>
                    </a:lnTo>
                    <a:lnTo>
                      <a:pt x="86" y="36"/>
                    </a:lnTo>
                    <a:lnTo>
                      <a:pt x="95" y="53"/>
                    </a:lnTo>
                    <a:lnTo>
                      <a:pt x="103" y="69"/>
                    </a:lnTo>
                    <a:lnTo>
                      <a:pt x="110" y="84"/>
                    </a:lnTo>
                    <a:lnTo>
                      <a:pt x="116" y="94"/>
                    </a:lnTo>
                    <a:lnTo>
                      <a:pt x="120" y="100"/>
                    </a:lnTo>
                    <a:lnTo>
                      <a:pt x="122" y="95"/>
                    </a:lnTo>
                    <a:lnTo>
                      <a:pt x="125" y="89"/>
                    </a:lnTo>
                    <a:lnTo>
                      <a:pt x="128" y="84"/>
                    </a:lnTo>
                    <a:lnTo>
                      <a:pt x="129" y="79"/>
                    </a:lnTo>
                    <a:lnTo>
                      <a:pt x="130" y="77"/>
                    </a:lnTo>
                    <a:lnTo>
                      <a:pt x="131" y="77"/>
                    </a:lnTo>
                    <a:lnTo>
                      <a:pt x="131" y="79"/>
                    </a:lnTo>
                    <a:lnTo>
                      <a:pt x="131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4" name="Freeform 270"/>
              <p:cNvSpPr>
                <a:spLocks/>
              </p:cNvSpPr>
              <p:nvPr/>
            </p:nvSpPr>
            <p:spPr bwMode="auto">
              <a:xfrm>
                <a:off x="1825" y="3106"/>
                <a:ext cx="31" cy="53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3" y="2"/>
                  </a:cxn>
                  <a:cxn ang="0">
                    <a:pos x="10" y="7"/>
                  </a:cxn>
                  <a:cxn ang="0">
                    <a:pos x="5" y="14"/>
                  </a:cxn>
                  <a:cxn ang="0">
                    <a:pos x="0" y="22"/>
                  </a:cxn>
                  <a:cxn ang="0">
                    <a:pos x="5" y="29"/>
                  </a:cxn>
                  <a:cxn ang="0">
                    <a:pos x="12" y="39"/>
                  </a:cxn>
                  <a:cxn ang="0">
                    <a:pos x="21" y="52"/>
                  </a:cxn>
                  <a:cxn ang="0">
                    <a:pos x="31" y="66"/>
                  </a:cxn>
                  <a:cxn ang="0">
                    <a:pos x="39" y="79"/>
                  </a:cxn>
                  <a:cxn ang="0">
                    <a:pos x="47" y="91"/>
                  </a:cxn>
                  <a:cxn ang="0">
                    <a:pos x="52" y="100"/>
                  </a:cxn>
                  <a:cxn ang="0">
                    <a:pos x="56" y="106"/>
                  </a:cxn>
                  <a:cxn ang="0">
                    <a:pos x="57" y="100"/>
                  </a:cxn>
                  <a:cxn ang="0">
                    <a:pos x="58" y="93"/>
                  </a:cxn>
                  <a:cxn ang="0">
                    <a:pos x="61" y="87"/>
                  </a:cxn>
                  <a:cxn ang="0">
                    <a:pos x="62" y="82"/>
                  </a:cxn>
                  <a:cxn ang="0">
                    <a:pos x="58" y="75"/>
                  </a:cxn>
                  <a:cxn ang="0">
                    <a:pos x="52" y="64"/>
                  </a:cxn>
                  <a:cxn ang="0">
                    <a:pos x="46" y="53"/>
                  </a:cxn>
                  <a:cxn ang="0">
                    <a:pos x="39" y="39"/>
                  </a:cxn>
                  <a:cxn ang="0">
                    <a:pos x="32" y="26"/>
                  </a:cxn>
                  <a:cxn ang="0">
                    <a:pos x="25" y="15"/>
                  </a:cxn>
                  <a:cxn ang="0">
                    <a:pos x="20" y="6"/>
                  </a:cxn>
                  <a:cxn ang="0">
                    <a:pos x="17" y="0"/>
                  </a:cxn>
                </a:cxnLst>
                <a:rect l="0" t="0" r="r" b="b"/>
                <a:pathLst>
                  <a:path w="62" h="106">
                    <a:moveTo>
                      <a:pt x="17" y="0"/>
                    </a:moveTo>
                    <a:lnTo>
                      <a:pt x="13" y="2"/>
                    </a:lnTo>
                    <a:lnTo>
                      <a:pt x="10" y="7"/>
                    </a:lnTo>
                    <a:lnTo>
                      <a:pt x="5" y="14"/>
                    </a:lnTo>
                    <a:lnTo>
                      <a:pt x="0" y="22"/>
                    </a:lnTo>
                    <a:lnTo>
                      <a:pt x="5" y="29"/>
                    </a:lnTo>
                    <a:lnTo>
                      <a:pt x="12" y="39"/>
                    </a:lnTo>
                    <a:lnTo>
                      <a:pt x="21" y="52"/>
                    </a:lnTo>
                    <a:lnTo>
                      <a:pt x="31" y="66"/>
                    </a:lnTo>
                    <a:lnTo>
                      <a:pt x="39" y="79"/>
                    </a:lnTo>
                    <a:lnTo>
                      <a:pt x="47" y="91"/>
                    </a:lnTo>
                    <a:lnTo>
                      <a:pt x="52" y="100"/>
                    </a:lnTo>
                    <a:lnTo>
                      <a:pt x="56" y="106"/>
                    </a:lnTo>
                    <a:lnTo>
                      <a:pt x="57" y="100"/>
                    </a:lnTo>
                    <a:lnTo>
                      <a:pt x="58" y="93"/>
                    </a:lnTo>
                    <a:lnTo>
                      <a:pt x="61" y="87"/>
                    </a:lnTo>
                    <a:lnTo>
                      <a:pt x="62" y="82"/>
                    </a:lnTo>
                    <a:lnTo>
                      <a:pt x="58" y="75"/>
                    </a:lnTo>
                    <a:lnTo>
                      <a:pt x="52" y="64"/>
                    </a:lnTo>
                    <a:lnTo>
                      <a:pt x="46" y="53"/>
                    </a:lnTo>
                    <a:lnTo>
                      <a:pt x="39" y="39"/>
                    </a:lnTo>
                    <a:lnTo>
                      <a:pt x="32" y="26"/>
                    </a:lnTo>
                    <a:lnTo>
                      <a:pt x="25" y="15"/>
                    </a:lnTo>
                    <a:lnTo>
                      <a:pt x="20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5" name="Freeform 271"/>
              <p:cNvSpPr>
                <a:spLocks/>
              </p:cNvSpPr>
              <p:nvPr/>
            </p:nvSpPr>
            <p:spPr bwMode="auto">
              <a:xfrm>
                <a:off x="1854" y="3085"/>
                <a:ext cx="27" cy="22"/>
              </a:xfrm>
              <a:custGeom>
                <a:avLst/>
                <a:gdLst/>
                <a:ahLst/>
                <a:cxnLst>
                  <a:cxn ang="0">
                    <a:pos x="23" y="44"/>
                  </a:cxn>
                  <a:cxn ang="0">
                    <a:pos x="13" y="41"/>
                  </a:cxn>
                  <a:cxn ang="0">
                    <a:pos x="6" y="35"/>
                  </a:cxn>
                  <a:cxn ang="0">
                    <a:pos x="1" y="28"/>
                  </a:cxn>
                  <a:cxn ang="0">
                    <a:pos x="0" y="24"/>
                  </a:cxn>
                  <a:cxn ang="0">
                    <a:pos x="1" y="17"/>
                  </a:cxn>
                  <a:cxn ang="0">
                    <a:pos x="5" y="10"/>
                  </a:cxn>
                  <a:cxn ang="0">
                    <a:pos x="9" y="4"/>
                  </a:cxn>
                  <a:cxn ang="0">
                    <a:pos x="14" y="0"/>
                  </a:cxn>
                  <a:cxn ang="0">
                    <a:pos x="19" y="2"/>
                  </a:cxn>
                  <a:cxn ang="0">
                    <a:pos x="24" y="4"/>
                  </a:cxn>
                  <a:cxn ang="0">
                    <a:pos x="29" y="5"/>
                  </a:cxn>
                  <a:cxn ang="0">
                    <a:pos x="35" y="5"/>
                  </a:cxn>
                  <a:cxn ang="0">
                    <a:pos x="39" y="6"/>
                  </a:cxn>
                  <a:cxn ang="0">
                    <a:pos x="45" y="7"/>
                  </a:cxn>
                  <a:cxn ang="0">
                    <a:pos x="50" y="7"/>
                  </a:cxn>
                  <a:cxn ang="0">
                    <a:pos x="54" y="7"/>
                  </a:cxn>
                  <a:cxn ang="0">
                    <a:pos x="51" y="20"/>
                  </a:cxn>
                  <a:cxn ang="0">
                    <a:pos x="44" y="33"/>
                  </a:cxn>
                  <a:cxn ang="0">
                    <a:pos x="34" y="42"/>
                  </a:cxn>
                  <a:cxn ang="0">
                    <a:pos x="23" y="44"/>
                  </a:cxn>
                  <a:cxn ang="0">
                    <a:pos x="23" y="44"/>
                  </a:cxn>
                </a:cxnLst>
                <a:rect l="0" t="0" r="r" b="b"/>
                <a:pathLst>
                  <a:path w="54" h="44">
                    <a:moveTo>
                      <a:pt x="23" y="44"/>
                    </a:moveTo>
                    <a:lnTo>
                      <a:pt x="13" y="41"/>
                    </a:lnTo>
                    <a:lnTo>
                      <a:pt x="6" y="35"/>
                    </a:lnTo>
                    <a:lnTo>
                      <a:pt x="1" y="28"/>
                    </a:lnTo>
                    <a:lnTo>
                      <a:pt x="0" y="24"/>
                    </a:lnTo>
                    <a:lnTo>
                      <a:pt x="1" y="17"/>
                    </a:lnTo>
                    <a:lnTo>
                      <a:pt x="5" y="10"/>
                    </a:lnTo>
                    <a:lnTo>
                      <a:pt x="9" y="4"/>
                    </a:lnTo>
                    <a:lnTo>
                      <a:pt x="14" y="0"/>
                    </a:lnTo>
                    <a:lnTo>
                      <a:pt x="19" y="2"/>
                    </a:lnTo>
                    <a:lnTo>
                      <a:pt x="24" y="4"/>
                    </a:lnTo>
                    <a:lnTo>
                      <a:pt x="29" y="5"/>
                    </a:lnTo>
                    <a:lnTo>
                      <a:pt x="35" y="5"/>
                    </a:lnTo>
                    <a:lnTo>
                      <a:pt x="39" y="6"/>
                    </a:lnTo>
                    <a:lnTo>
                      <a:pt x="45" y="7"/>
                    </a:lnTo>
                    <a:lnTo>
                      <a:pt x="50" y="7"/>
                    </a:lnTo>
                    <a:lnTo>
                      <a:pt x="54" y="7"/>
                    </a:lnTo>
                    <a:lnTo>
                      <a:pt x="51" y="20"/>
                    </a:lnTo>
                    <a:lnTo>
                      <a:pt x="44" y="33"/>
                    </a:lnTo>
                    <a:lnTo>
                      <a:pt x="34" y="42"/>
                    </a:lnTo>
                    <a:lnTo>
                      <a:pt x="23" y="44"/>
                    </a:lnTo>
                    <a:lnTo>
                      <a:pt x="23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6" name="Freeform 272"/>
              <p:cNvSpPr>
                <a:spLocks/>
              </p:cNvSpPr>
              <p:nvPr/>
            </p:nvSpPr>
            <p:spPr bwMode="auto">
              <a:xfrm>
                <a:off x="1894" y="3183"/>
                <a:ext cx="68" cy="87"/>
              </a:xfrm>
              <a:custGeom>
                <a:avLst/>
                <a:gdLst/>
                <a:ahLst/>
                <a:cxnLst>
                  <a:cxn ang="0">
                    <a:pos x="44" y="149"/>
                  </a:cxn>
                  <a:cxn ang="0">
                    <a:pos x="41" y="152"/>
                  </a:cxn>
                  <a:cxn ang="0">
                    <a:pos x="46" y="157"/>
                  </a:cxn>
                  <a:cxn ang="0">
                    <a:pos x="55" y="164"/>
                  </a:cxn>
                  <a:cxn ang="0">
                    <a:pos x="65" y="170"/>
                  </a:cxn>
                  <a:cxn ang="0">
                    <a:pos x="75" y="173"/>
                  </a:cxn>
                  <a:cxn ang="0">
                    <a:pos x="83" y="174"/>
                  </a:cxn>
                  <a:cxn ang="0">
                    <a:pos x="93" y="174"/>
                  </a:cxn>
                  <a:cxn ang="0">
                    <a:pos x="106" y="172"/>
                  </a:cxn>
                  <a:cxn ang="0">
                    <a:pos x="118" y="166"/>
                  </a:cxn>
                  <a:cxn ang="0">
                    <a:pos x="129" y="153"/>
                  </a:cxn>
                  <a:cxn ang="0">
                    <a:pos x="132" y="133"/>
                  </a:cxn>
                  <a:cxn ang="0">
                    <a:pos x="133" y="111"/>
                  </a:cxn>
                  <a:cxn ang="0">
                    <a:pos x="136" y="69"/>
                  </a:cxn>
                  <a:cxn ang="0">
                    <a:pos x="136" y="53"/>
                  </a:cxn>
                  <a:cxn ang="0">
                    <a:pos x="135" y="42"/>
                  </a:cxn>
                  <a:cxn ang="0">
                    <a:pos x="137" y="29"/>
                  </a:cxn>
                  <a:cxn ang="0">
                    <a:pos x="137" y="15"/>
                  </a:cxn>
                  <a:cxn ang="0">
                    <a:pos x="131" y="6"/>
                  </a:cxn>
                  <a:cxn ang="0">
                    <a:pos x="123" y="1"/>
                  </a:cxn>
                  <a:cxn ang="0">
                    <a:pos x="113" y="1"/>
                  </a:cxn>
                  <a:cxn ang="0">
                    <a:pos x="103" y="15"/>
                  </a:cxn>
                  <a:cxn ang="0">
                    <a:pos x="97" y="28"/>
                  </a:cxn>
                  <a:cxn ang="0">
                    <a:pos x="85" y="24"/>
                  </a:cxn>
                  <a:cxn ang="0">
                    <a:pos x="76" y="27"/>
                  </a:cxn>
                  <a:cxn ang="0">
                    <a:pos x="67" y="24"/>
                  </a:cxn>
                  <a:cxn ang="0">
                    <a:pos x="62" y="21"/>
                  </a:cxn>
                  <a:cxn ang="0">
                    <a:pos x="52" y="16"/>
                  </a:cxn>
                  <a:cxn ang="0">
                    <a:pos x="41" y="16"/>
                  </a:cxn>
                  <a:cxn ang="0">
                    <a:pos x="31" y="19"/>
                  </a:cxn>
                  <a:cxn ang="0">
                    <a:pos x="22" y="19"/>
                  </a:cxn>
                  <a:cxn ang="0">
                    <a:pos x="9" y="18"/>
                  </a:cxn>
                  <a:cxn ang="0">
                    <a:pos x="2" y="23"/>
                  </a:cxn>
                  <a:cxn ang="0">
                    <a:pos x="0" y="38"/>
                  </a:cxn>
                  <a:cxn ang="0">
                    <a:pos x="7" y="45"/>
                  </a:cxn>
                  <a:cxn ang="0">
                    <a:pos x="16" y="49"/>
                  </a:cxn>
                  <a:cxn ang="0">
                    <a:pos x="19" y="53"/>
                  </a:cxn>
                  <a:cxn ang="0">
                    <a:pos x="20" y="62"/>
                  </a:cxn>
                  <a:cxn ang="0">
                    <a:pos x="24" y="67"/>
                  </a:cxn>
                  <a:cxn ang="0">
                    <a:pos x="23" y="69"/>
                  </a:cxn>
                  <a:cxn ang="0">
                    <a:pos x="23" y="74"/>
                  </a:cxn>
                  <a:cxn ang="0">
                    <a:pos x="24" y="84"/>
                  </a:cxn>
                  <a:cxn ang="0">
                    <a:pos x="26" y="90"/>
                  </a:cxn>
                  <a:cxn ang="0">
                    <a:pos x="26" y="91"/>
                  </a:cxn>
                  <a:cxn ang="0">
                    <a:pos x="25" y="98"/>
                  </a:cxn>
                  <a:cxn ang="0">
                    <a:pos x="25" y="114"/>
                  </a:cxn>
                  <a:cxn ang="0">
                    <a:pos x="31" y="120"/>
                  </a:cxn>
                  <a:cxn ang="0">
                    <a:pos x="37" y="124"/>
                  </a:cxn>
                  <a:cxn ang="0">
                    <a:pos x="40" y="130"/>
                  </a:cxn>
                  <a:cxn ang="0">
                    <a:pos x="44" y="144"/>
                  </a:cxn>
                </a:cxnLst>
                <a:rect l="0" t="0" r="r" b="b"/>
                <a:pathLst>
                  <a:path w="137" h="174">
                    <a:moveTo>
                      <a:pt x="46" y="148"/>
                    </a:moveTo>
                    <a:lnTo>
                      <a:pt x="44" y="149"/>
                    </a:lnTo>
                    <a:lnTo>
                      <a:pt x="42" y="150"/>
                    </a:lnTo>
                    <a:lnTo>
                      <a:pt x="41" y="152"/>
                    </a:lnTo>
                    <a:lnTo>
                      <a:pt x="41" y="153"/>
                    </a:lnTo>
                    <a:lnTo>
                      <a:pt x="46" y="157"/>
                    </a:lnTo>
                    <a:lnTo>
                      <a:pt x="50" y="160"/>
                    </a:lnTo>
                    <a:lnTo>
                      <a:pt x="55" y="164"/>
                    </a:lnTo>
                    <a:lnTo>
                      <a:pt x="61" y="167"/>
                    </a:lnTo>
                    <a:lnTo>
                      <a:pt x="65" y="170"/>
                    </a:lnTo>
                    <a:lnTo>
                      <a:pt x="70" y="172"/>
                    </a:lnTo>
                    <a:lnTo>
                      <a:pt x="75" y="173"/>
                    </a:lnTo>
                    <a:lnTo>
                      <a:pt x="78" y="174"/>
                    </a:lnTo>
                    <a:lnTo>
                      <a:pt x="83" y="174"/>
                    </a:lnTo>
                    <a:lnTo>
                      <a:pt x="87" y="174"/>
                    </a:lnTo>
                    <a:lnTo>
                      <a:pt x="93" y="174"/>
                    </a:lnTo>
                    <a:lnTo>
                      <a:pt x="99" y="173"/>
                    </a:lnTo>
                    <a:lnTo>
                      <a:pt x="106" y="172"/>
                    </a:lnTo>
                    <a:lnTo>
                      <a:pt x="113" y="170"/>
                    </a:lnTo>
                    <a:lnTo>
                      <a:pt x="118" y="166"/>
                    </a:lnTo>
                    <a:lnTo>
                      <a:pt x="125" y="162"/>
                    </a:lnTo>
                    <a:lnTo>
                      <a:pt x="129" y="153"/>
                    </a:lnTo>
                    <a:lnTo>
                      <a:pt x="131" y="143"/>
                    </a:lnTo>
                    <a:lnTo>
                      <a:pt x="132" y="133"/>
                    </a:lnTo>
                    <a:lnTo>
                      <a:pt x="132" y="122"/>
                    </a:lnTo>
                    <a:lnTo>
                      <a:pt x="133" y="111"/>
                    </a:lnTo>
                    <a:lnTo>
                      <a:pt x="135" y="90"/>
                    </a:lnTo>
                    <a:lnTo>
                      <a:pt x="136" y="69"/>
                    </a:lnTo>
                    <a:lnTo>
                      <a:pt x="136" y="58"/>
                    </a:lnTo>
                    <a:lnTo>
                      <a:pt x="136" y="53"/>
                    </a:lnTo>
                    <a:lnTo>
                      <a:pt x="135" y="49"/>
                    </a:lnTo>
                    <a:lnTo>
                      <a:pt x="135" y="42"/>
                    </a:lnTo>
                    <a:lnTo>
                      <a:pt x="136" y="36"/>
                    </a:lnTo>
                    <a:lnTo>
                      <a:pt x="137" y="29"/>
                    </a:lnTo>
                    <a:lnTo>
                      <a:pt x="137" y="21"/>
                    </a:lnTo>
                    <a:lnTo>
                      <a:pt x="137" y="15"/>
                    </a:lnTo>
                    <a:lnTo>
                      <a:pt x="135" y="9"/>
                    </a:lnTo>
                    <a:lnTo>
                      <a:pt x="131" y="6"/>
                    </a:lnTo>
                    <a:lnTo>
                      <a:pt x="128" y="3"/>
                    </a:lnTo>
                    <a:lnTo>
                      <a:pt x="123" y="1"/>
                    </a:lnTo>
                    <a:lnTo>
                      <a:pt x="118" y="0"/>
                    </a:lnTo>
                    <a:lnTo>
                      <a:pt x="113" y="1"/>
                    </a:lnTo>
                    <a:lnTo>
                      <a:pt x="108" y="6"/>
                    </a:lnTo>
                    <a:lnTo>
                      <a:pt x="103" y="15"/>
                    </a:lnTo>
                    <a:lnTo>
                      <a:pt x="100" y="29"/>
                    </a:lnTo>
                    <a:lnTo>
                      <a:pt x="97" y="28"/>
                    </a:lnTo>
                    <a:lnTo>
                      <a:pt x="92" y="26"/>
                    </a:lnTo>
                    <a:lnTo>
                      <a:pt x="85" y="24"/>
                    </a:lnTo>
                    <a:lnTo>
                      <a:pt x="80" y="26"/>
                    </a:lnTo>
                    <a:lnTo>
                      <a:pt x="76" y="27"/>
                    </a:lnTo>
                    <a:lnTo>
                      <a:pt x="71" y="26"/>
                    </a:lnTo>
                    <a:lnTo>
                      <a:pt x="67" y="24"/>
                    </a:lnTo>
                    <a:lnTo>
                      <a:pt x="64" y="23"/>
                    </a:lnTo>
                    <a:lnTo>
                      <a:pt x="62" y="21"/>
                    </a:lnTo>
                    <a:lnTo>
                      <a:pt x="57" y="18"/>
                    </a:lnTo>
                    <a:lnTo>
                      <a:pt x="52" y="16"/>
                    </a:lnTo>
                    <a:lnTo>
                      <a:pt x="47" y="15"/>
                    </a:lnTo>
                    <a:lnTo>
                      <a:pt x="41" y="16"/>
                    </a:lnTo>
                    <a:lnTo>
                      <a:pt x="37" y="18"/>
                    </a:lnTo>
                    <a:lnTo>
                      <a:pt x="31" y="19"/>
                    </a:lnTo>
                    <a:lnTo>
                      <a:pt x="26" y="19"/>
                    </a:lnTo>
                    <a:lnTo>
                      <a:pt x="22" y="19"/>
                    </a:lnTo>
                    <a:lnTo>
                      <a:pt x="16" y="18"/>
                    </a:lnTo>
                    <a:lnTo>
                      <a:pt x="9" y="18"/>
                    </a:lnTo>
                    <a:lnTo>
                      <a:pt x="4" y="19"/>
                    </a:lnTo>
                    <a:lnTo>
                      <a:pt x="2" y="23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2" y="43"/>
                    </a:lnTo>
                    <a:lnTo>
                      <a:pt x="7" y="45"/>
                    </a:lnTo>
                    <a:lnTo>
                      <a:pt x="11" y="48"/>
                    </a:lnTo>
                    <a:lnTo>
                      <a:pt x="16" y="49"/>
                    </a:lnTo>
                    <a:lnTo>
                      <a:pt x="20" y="50"/>
                    </a:lnTo>
                    <a:lnTo>
                      <a:pt x="19" y="53"/>
                    </a:lnTo>
                    <a:lnTo>
                      <a:pt x="19" y="58"/>
                    </a:lnTo>
                    <a:lnTo>
                      <a:pt x="20" y="62"/>
                    </a:lnTo>
                    <a:lnTo>
                      <a:pt x="24" y="66"/>
                    </a:lnTo>
                    <a:lnTo>
                      <a:pt x="24" y="67"/>
                    </a:lnTo>
                    <a:lnTo>
                      <a:pt x="24" y="68"/>
                    </a:lnTo>
                    <a:lnTo>
                      <a:pt x="23" y="69"/>
                    </a:lnTo>
                    <a:lnTo>
                      <a:pt x="23" y="71"/>
                    </a:lnTo>
                    <a:lnTo>
                      <a:pt x="23" y="74"/>
                    </a:lnTo>
                    <a:lnTo>
                      <a:pt x="23" y="80"/>
                    </a:lnTo>
                    <a:lnTo>
                      <a:pt x="24" y="84"/>
                    </a:lnTo>
                    <a:lnTo>
                      <a:pt x="25" y="89"/>
                    </a:lnTo>
                    <a:lnTo>
                      <a:pt x="26" y="90"/>
                    </a:lnTo>
                    <a:lnTo>
                      <a:pt x="26" y="90"/>
                    </a:lnTo>
                    <a:lnTo>
                      <a:pt x="26" y="91"/>
                    </a:lnTo>
                    <a:lnTo>
                      <a:pt x="27" y="92"/>
                    </a:lnTo>
                    <a:lnTo>
                      <a:pt x="25" y="98"/>
                    </a:lnTo>
                    <a:lnTo>
                      <a:pt x="24" y="106"/>
                    </a:lnTo>
                    <a:lnTo>
                      <a:pt x="25" y="114"/>
                    </a:lnTo>
                    <a:lnTo>
                      <a:pt x="27" y="119"/>
                    </a:lnTo>
                    <a:lnTo>
                      <a:pt x="31" y="120"/>
                    </a:lnTo>
                    <a:lnTo>
                      <a:pt x="33" y="122"/>
                    </a:lnTo>
                    <a:lnTo>
                      <a:pt x="37" y="124"/>
                    </a:lnTo>
                    <a:lnTo>
                      <a:pt x="41" y="125"/>
                    </a:lnTo>
                    <a:lnTo>
                      <a:pt x="40" y="130"/>
                    </a:lnTo>
                    <a:lnTo>
                      <a:pt x="41" y="137"/>
                    </a:lnTo>
                    <a:lnTo>
                      <a:pt x="44" y="144"/>
                    </a:lnTo>
                    <a:lnTo>
                      <a:pt x="46" y="1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7" name="Freeform 273"/>
              <p:cNvSpPr>
                <a:spLocks/>
              </p:cNvSpPr>
              <p:nvPr/>
            </p:nvSpPr>
            <p:spPr bwMode="auto">
              <a:xfrm>
                <a:off x="1461" y="3058"/>
                <a:ext cx="98" cy="68"/>
              </a:xfrm>
              <a:custGeom>
                <a:avLst/>
                <a:gdLst/>
                <a:ahLst/>
                <a:cxnLst>
                  <a:cxn ang="0">
                    <a:pos x="166" y="106"/>
                  </a:cxn>
                  <a:cxn ang="0">
                    <a:pos x="171" y="86"/>
                  </a:cxn>
                  <a:cxn ang="0">
                    <a:pos x="178" y="66"/>
                  </a:cxn>
                  <a:cxn ang="0">
                    <a:pos x="189" y="51"/>
                  </a:cxn>
                  <a:cxn ang="0">
                    <a:pos x="185" y="42"/>
                  </a:cxn>
                  <a:cxn ang="0">
                    <a:pos x="170" y="35"/>
                  </a:cxn>
                  <a:cxn ang="0">
                    <a:pos x="160" y="30"/>
                  </a:cxn>
                  <a:cxn ang="0">
                    <a:pos x="147" y="27"/>
                  </a:cxn>
                  <a:cxn ang="0">
                    <a:pos x="136" y="26"/>
                  </a:cxn>
                  <a:cxn ang="0">
                    <a:pos x="123" y="22"/>
                  </a:cxn>
                  <a:cxn ang="0">
                    <a:pos x="111" y="18"/>
                  </a:cxn>
                  <a:cxn ang="0">
                    <a:pos x="99" y="13"/>
                  </a:cxn>
                  <a:cxn ang="0">
                    <a:pos x="91" y="11"/>
                  </a:cxn>
                  <a:cxn ang="0">
                    <a:pos x="81" y="10"/>
                  </a:cxn>
                  <a:cxn ang="0">
                    <a:pos x="75" y="12"/>
                  </a:cxn>
                  <a:cxn ang="0">
                    <a:pos x="65" y="12"/>
                  </a:cxn>
                  <a:cxn ang="0">
                    <a:pos x="53" y="12"/>
                  </a:cxn>
                  <a:cxn ang="0">
                    <a:pos x="39" y="10"/>
                  </a:cxn>
                  <a:cxn ang="0">
                    <a:pos x="27" y="6"/>
                  </a:cxn>
                  <a:cxn ang="0">
                    <a:pos x="19" y="3"/>
                  </a:cxn>
                  <a:cxn ang="0">
                    <a:pos x="11" y="5"/>
                  </a:cxn>
                  <a:cxn ang="0">
                    <a:pos x="11" y="28"/>
                  </a:cxn>
                  <a:cxn ang="0">
                    <a:pos x="10" y="35"/>
                  </a:cxn>
                  <a:cxn ang="0">
                    <a:pos x="1" y="49"/>
                  </a:cxn>
                  <a:cxn ang="0">
                    <a:pos x="0" y="67"/>
                  </a:cxn>
                  <a:cxn ang="0">
                    <a:pos x="3" y="73"/>
                  </a:cxn>
                  <a:cxn ang="0">
                    <a:pos x="9" y="79"/>
                  </a:cxn>
                  <a:cxn ang="0">
                    <a:pos x="17" y="82"/>
                  </a:cxn>
                  <a:cxn ang="0">
                    <a:pos x="22" y="84"/>
                  </a:cxn>
                  <a:cxn ang="0">
                    <a:pos x="22" y="88"/>
                  </a:cxn>
                  <a:cxn ang="0">
                    <a:pos x="27" y="98"/>
                  </a:cxn>
                  <a:cxn ang="0">
                    <a:pos x="42" y="109"/>
                  </a:cxn>
                  <a:cxn ang="0">
                    <a:pos x="55" y="113"/>
                  </a:cxn>
                  <a:cxn ang="0">
                    <a:pos x="58" y="120"/>
                  </a:cxn>
                  <a:cxn ang="0">
                    <a:pos x="68" y="125"/>
                  </a:cxn>
                  <a:cxn ang="0">
                    <a:pos x="80" y="127"/>
                  </a:cxn>
                  <a:cxn ang="0">
                    <a:pos x="88" y="133"/>
                  </a:cxn>
                  <a:cxn ang="0">
                    <a:pos x="104" y="134"/>
                  </a:cxn>
                  <a:cxn ang="0">
                    <a:pos x="123" y="128"/>
                  </a:cxn>
                  <a:cxn ang="0">
                    <a:pos x="137" y="127"/>
                  </a:cxn>
                  <a:cxn ang="0">
                    <a:pos x="149" y="125"/>
                  </a:cxn>
                  <a:cxn ang="0">
                    <a:pos x="161" y="120"/>
                  </a:cxn>
                </a:cxnLst>
                <a:rect l="0" t="0" r="r" b="b"/>
                <a:pathLst>
                  <a:path w="194" h="135">
                    <a:moveTo>
                      <a:pt x="164" y="117"/>
                    </a:moveTo>
                    <a:lnTo>
                      <a:pt x="166" y="106"/>
                    </a:lnTo>
                    <a:lnTo>
                      <a:pt x="168" y="96"/>
                    </a:lnTo>
                    <a:lnTo>
                      <a:pt x="171" y="86"/>
                    </a:lnTo>
                    <a:lnTo>
                      <a:pt x="175" y="75"/>
                    </a:lnTo>
                    <a:lnTo>
                      <a:pt x="178" y="66"/>
                    </a:lnTo>
                    <a:lnTo>
                      <a:pt x="183" y="58"/>
                    </a:lnTo>
                    <a:lnTo>
                      <a:pt x="189" y="51"/>
                    </a:lnTo>
                    <a:lnTo>
                      <a:pt x="194" y="45"/>
                    </a:lnTo>
                    <a:lnTo>
                      <a:pt x="185" y="42"/>
                    </a:lnTo>
                    <a:lnTo>
                      <a:pt x="177" y="38"/>
                    </a:lnTo>
                    <a:lnTo>
                      <a:pt x="170" y="35"/>
                    </a:lnTo>
                    <a:lnTo>
                      <a:pt x="164" y="33"/>
                    </a:lnTo>
                    <a:lnTo>
                      <a:pt x="160" y="30"/>
                    </a:lnTo>
                    <a:lnTo>
                      <a:pt x="154" y="28"/>
                    </a:lnTo>
                    <a:lnTo>
                      <a:pt x="147" y="27"/>
                    </a:lnTo>
                    <a:lnTo>
                      <a:pt x="141" y="26"/>
                    </a:lnTo>
                    <a:lnTo>
                      <a:pt x="136" y="26"/>
                    </a:lnTo>
                    <a:lnTo>
                      <a:pt x="129" y="25"/>
                    </a:lnTo>
                    <a:lnTo>
                      <a:pt x="123" y="22"/>
                    </a:lnTo>
                    <a:lnTo>
                      <a:pt x="117" y="20"/>
                    </a:lnTo>
                    <a:lnTo>
                      <a:pt x="111" y="18"/>
                    </a:lnTo>
                    <a:lnTo>
                      <a:pt x="104" y="15"/>
                    </a:lnTo>
                    <a:lnTo>
                      <a:pt x="99" y="13"/>
                    </a:lnTo>
                    <a:lnTo>
                      <a:pt x="94" y="12"/>
                    </a:lnTo>
                    <a:lnTo>
                      <a:pt x="91" y="11"/>
                    </a:lnTo>
                    <a:lnTo>
                      <a:pt x="86" y="10"/>
                    </a:lnTo>
                    <a:lnTo>
                      <a:pt x="81" y="10"/>
                    </a:lnTo>
                    <a:lnTo>
                      <a:pt x="78" y="11"/>
                    </a:lnTo>
                    <a:lnTo>
                      <a:pt x="75" y="12"/>
                    </a:lnTo>
                    <a:lnTo>
                      <a:pt x="70" y="12"/>
                    </a:lnTo>
                    <a:lnTo>
                      <a:pt x="65" y="12"/>
                    </a:lnTo>
                    <a:lnTo>
                      <a:pt x="60" y="12"/>
                    </a:lnTo>
                    <a:lnTo>
                      <a:pt x="53" y="12"/>
                    </a:lnTo>
                    <a:lnTo>
                      <a:pt x="46" y="11"/>
                    </a:lnTo>
                    <a:lnTo>
                      <a:pt x="39" y="10"/>
                    </a:lnTo>
                    <a:lnTo>
                      <a:pt x="32" y="7"/>
                    </a:lnTo>
                    <a:lnTo>
                      <a:pt x="27" y="6"/>
                    </a:lnTo>
                    <a:lnTo>
                      <a:pt x="24" y="4"/>
                    </a:lnTo>
                    <a:lnTo>
                      <a:pt x="19" y="3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10" y="16"/>
                    </a:lnTo>
                    <a:lnTo>
                      <a:pt x="11" y="28"/>
                    </a:lnTo>
                    <a:lnTo>
                      <a:pt x="17" y="35"/>
                    </a:lnTo>
                    <a:lnTo>
                      <a:pt x="10" y="35"/>
                    </a:lnTo>
                    <a:lnTo>
                      <a:pt x="4" y="39"/>
                    </a:lnTo>
                    <a:lnTo>
                      <a:pt x="1" y="49"/>
                    </a:lnTo>
                    <a:lnTo>
                      <a:pt x="0" y="65"/>
                    </a:lnTo>
                    <a:lnTo>
                      <a:pt x="0" y="67"/>
                    </a:lnTo>
                    <a:lnTo>
                      <a:pt x="1" y="69"/>
                    </a:lnTo>
                    <a:lnTo>
                      <a:pt x="3" y="73"/>
                    </a:lnTo>
                    <a:lnTo>
                      <a:pt x="5" y="76"/>
                    </a:lnTo>
                    <a:lnTo>
                      <a:pt x="9" y="79"/>
                    </a:lnTo>
                    <a:lnTo>
                      <a:pt x="12" y="81"/>
                    </a:lnTo>
                    <a:lnTo>
                      <a:pt x="17" y="82"/>
                    </a:lnTo>
                    <a:lnTo>
                      <a:pt x="22" y="83"/>
                    </a:lnTo>
                    <a:lnTo>
                      <a:pt x="22" y="84"/>
                    </a:lnTo>
                    <a:lnTo>
                      <a:pt x="22" y="87"/>
                    </a:lnTo>
                    <a:lnTo>
                      <a:pt x="22" y="88"/>
                    </a:lnTo>
                    <a:lnTo>
                      <a:pt x="23" y="90"/>
                    </a:lnTo>
                    <a:lnTo>
                      <a:pt x="27" y="98"/>
                    </a:lnTo>
                    <a:lnTo>
                      <a:pt x="33" y="104"/>
                    </a:lnTo>
                    <a:lnTo>
                      <a:pt x="42" y="109"/>
                    </a:lnTo>
                    <a:lnTo>
                      <a:pt x="54" y="110"/>
                    </a:lnTo>
                    <a:lnTo>
                      <a:pt x="55" y="113"/>
                    </a:lnTo>
                    <a:lnTo>
                      <a:pt x="56" y="117"/>
                    </a:lnTo>
                    <a:lnTo>
                      <a:pt x="58" y="120"/>
                    </a:lnTo>
                    <a:lnTo>
                      <a:pt x="62" y="122"/>
                    </a:lnTo>
                    <a:lnTo>
                      <a:pt x="68" y="125"/>
                    </a:lnTo>
                    <a:lnTo>
                      <a:pt x="73" y="127"/>
                    </a:lnTo>
                    <a:lnTo>
                      <a:pt x="80" y="127"/>
                    </a:lnTo>
                    <a:lnTo>
                      <a:pt x="85" y="127"/>
                    </a:lnTo>
                    <a:lnTo>
                      <a:pt x="88" y="133"/>
                    </a:lnTo>
                    <a:lnTo>
                      <a:pt x="95" y="135"/>
                    </a:lnTo>
                    <a:lnTo>
                      <a:pt x="104" y="134"/>
                    </a:lnTo>
                    <a:lnTo>
                      <a:pt x="117" y="128"/>
                    </a:lnTo>
                    <a:lnTo>
                      <a:pt x="123" y="128"/>
                    </a:lnTo>
                    <a:lnTo>
                      <a:pt x="130" y="127"/>
                    </a:lnTo>
                    <a:lnTo>
                      <a:pt x="137" y="127"/>
                    </a:lnTo>
                    <a:lnTo>
                      <a:pt x="144" y="126"/>
                    </a:lnTo>
                    <a:lnTo>
                      <a:pt x="149" y="125"/>
                    </a:lnTo>
                    <a:lnTo>
                      <a:pt x="155" y="122"/>
                    </a:lnTo>
                    <a:lnTo>
                      <a:pt x="161" y="120"/>
                    </a:lnTo>
                    <a:lnTo>
                      <a:pt x="164" y="1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8" name="Freeform 274"/>
              <p:cNvSpPr>
                <a:spLocks/>
              </p:cNvSpPr>
              <p:nvPr/>
            </p:nvSpPr>
            <p:spPr bwMode="auto">
              <a:xfrm>
                <a:off x="1337" y="3047"/>
                <a:ext cx="192" cy="5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8" y="1"/>
                  </a:cxn>
                  <a:cxn ang="0">
                    <a:pos x="29" y="4"/>
                  </a:cxn>
                  <a:cxn ang="0">
                    <a:pos x="44" y="7"/>
                  </a:cxn>
                  <a:cxn ang="0">
                    <a:pos x="62" y="12"/>
                  </a:cxn>
                  <a:cxn ang="0">
                    <a:pos x="83" y="18"/>
                  </a:cxn>
                  <a:cxn ang="0">
                    <a:pos x="107" y="23"/>
                  </a:cxn>
                  <a:cxn ang="0">
                    <a:pos x="131" y="29"/>
                  </a:cxn>
                  <a:cxn ang="0">
                    <a:pos x="158" y="35"/>
                  </a:cxn>
                  <a:cxn ang="0">
                    <a:pos x="183" y="42"/>
                  </a:cxn>
                  <a:cxn ang="0">
                    <a:pos x="207" y="48"/>
                  </a:cxn>
                  <a:cxn ang="0">
                    <a:pos x="230" y="53"/>
                  </a:cxn>
                  <a:cxn ang="0">
                    <a:pos x="252" y="58"/>
                  </a:cxn>
                  <a:cxn ang="0">
                    <a:pos x="270" y="62"/>
                  </a:cxn>
                  <a:cxn ang="0">
                    <a:pos x="285" y="66"/>
                  </a:cxn>
                  <a:cxn ang="0">
                    <a:pos x="295" y="68"/>
                  </a:cxn>
                  <a:cxn ang="0">
                    <a:pos x="299" y="69"/>
                  </a:cxn>
                  <a:cxn ang="0">
                    <a:pos x="306" y="69"/>
                  </a:cxn>
                  <a:cxn ang="0">
                    <a:pos x="314" y="69"/>
                  </a:cxn>
                  <a:cxn ang="0">
                    <a:pos x="320" y="69"/>
                  </a:cxn>
                  <a:cxn ang="0">
                    <a:pos x="325" y="69"/>
                  </a:cxn>
                  <a:cxn ang="0">
                    <a:pos x="331" y="74"/>
                  </a:cxn>
                  <a:cxn ang="0">
                    <a:pos x="337" y="81"/>
                  </a:cxn>
                  <a:cxn ang="0">
                    <a:pos x="344" y="87"/>
                  </a:cxn>
                  <a:cxn ang="0">
                    <a:pos x="351" y="90"/>
                  </a:cxn>
                  <a:cxn ang="0">
                    <a:pos x="355" y="90"/>
                  </a:cxn>
                  <a:cxn ang="0">
                    <a:pos x="361" y="91"/>
                  </a:cxn>
                  <a:cxn ang="0">
                    <a:pos x="365" y="91"/>
                  </a:cxn>
                  <a:cxn ang="0">
                    <a:pos x="371" y="91"/>
                  </a:cxn>
                  <a:cxn ang="0">
                    <a:pos x="377" y="92"/>
                  </a:cxn>
                  <a:cxn ang="0">
                    <a:pos x="380" y="95"/>
                  </a:cxn>
                  <a:cxn ang="0">
                    <a:pos x="384" y="98"/>
                  </a:cxn>
                  <a:cxn ang="0">
                    <a:pos x="384" y="103"/>
                  </a:cxn>
                  <a:cxn ang="0">
                    <a:pos x="379" y="112"/>
                  </a:cxn>
                  <a:cxn ang="0">
                    <a:pos x="371" y="113"/>
                  </a:cxn>
                  <a:cxn ang="0">
                    <a:pos x="362" y="110"/>
                  </a:cxn>
                  <a:cxn ang="0">
                    <a:pos x="350" y="106"/>
                  </a:cxn>
                  <a:cxn ang="0">
                    <a:pos x="344" y="105"/>
                  </a:cxn>
                  <a:cxn ang="0">
                    <a:pos x="332" y="102"/>
                  </a:cxn>
                  <a:cxn ang="0">
                    <a:pos x="314" y="97"/>
                  </a:cxn>
                  <a:cxn ang="0">
                    <a:pos x="293" y="91"/>
                  </a:cxn>
                  <a:cxn ang="0">
                    <a:pos x="267" y="84"/>
                  </a:cxn>
                  <a:cxn ang="0">
                    <a:pos x="238" y="76"/>
                  </a:cxn>
                  <a:cxn ang="0">
                    <a:pos x="210" y="68"/>
                  </a:cxn>
                  <a:cxn ang="0">
                    <a:pos x="179" y="60"/>
                  </a:cxn>
                  <a:cxn ang="0">
                    <a:pos x="149" y="52"/>
                  </a:cxn>
                  <a:cxn ang="0">
                    <a:pos x="119" y="44"/>
                  </a:cxn>
                  <a:cxn ang="0">
                    <a:pos x="91" y="36"/>
                  </a:cxn>
                  <a:cxn ang="0">
                    <a:pos x="67" y="29"/>
                  </a:cxn>
                  <a:cxn ang="0">
                    <a:pos x="45" y="23"/>
                  </a:cxn>
                  <a:cxn ang="0">
                    <a:pos x="28" y="19"/>
                  </a:cxn>
                  <a:cxn ang="0">
                    <a:pos x="16" y="15"/>
                  </a:cxn>
                  <a:cxn ang="0">
                    <a:pos x="10" y="14"/>
                  </a:cxn>
                  <a:cxn ang="0">
                    <a:pos x="2" y="11"/>
                  </a:cxn>
                  <a:cxn ang="0">
                    <a:pos x="0" y="5"/>
                  </a:cxn>
                  <a:cxn ang="0">
                    <a:pos x="2" y="1"/>
                  </a:cxn>
                  <a:cxn ang="0">
                    <a:pos x="13" y="0"/>
                  </a:cxn>
                </a:cxnLst>
                <a:rect l="0" t="0" r="r" b="b"/>
                <a:pathLst>
                  <a:path w="384" h="113">
                    <a:moveTo>
                      <a:pt x="13" y="0"/>
                    </a:moveTo>
                    <a:lnTo>
                      <a:pt x="18" y="1"/>
                    </a:lnTo>
                    <a:lnTo>
                      <a:pt x="29" y="4"/>
                    </a:lnTo>
                    <a:lnTo>
                      <a:pt x="44" y="7"/>
                    </a:lnTo>
                    <a:lnTo>
                      <a:pt x="62" y="12"/>
                    </a:lnTo>
                    <a:lnTo>
                      <a:pt x="83" y="18"/>
                    </a:lnTo>
                    <a:lnTo>
                      <a:pt x="107" y="23"/>
                    </a:lnTo>
                    <a:lnTo>
                      <a:pt x="131" y="29"/>
                    </a:lnTo>
                    <a:lnTo>
                      <a:pt x="158" y="35"/>
                    </a:lnTo>
                    <a:lnTo>
                      <a:pt x="183" y="42"/>
                    </a:lnTo>
                    <a:lnTo>
                      <a:pt x="207" y="48"/>
                    </a:lnTo>
                    <a:lnTo>
                      <a:pt x="230" y="53"/>
                    </a:lnTo>
                    <a:lnTo>
                      <a:pt x="252" y="58"/>
                    </a:lnTo>
                    <a:lnTo>
                      <a:pt x="270" y="62"/>
                    </a:lnTo>
                    <a:lnTo>
                      <a:pt x="285" y="66"/>
                    </a:lnTo>
                    <a:lnTo>
                      <a:pt x="295" y="68"/>
                    </a:lnTo>
                    <a:lnTo>
                      <a:pt x="299" y="69"/>
                    </a:lnTo>
                    <a:lnTo>
                      <a:pt x="306" y="69"/>
                    </a:lnTo>
                    <a:lnTo>
                      <a:pt x="314" y="69"/>
                    </a:lnTo>
                    <a:lnTo>
                      <a:pt x="320" y="69"/>
                    </a:lnTo>
                    <a:lnTo>
                      <a:pt x="325" y="69"/>
                    </a:lnTo>
                    <a:lnTo>
                      <a:pt x="331" y="74"/>
                    </a:lnTo>
                    <a:lnTo>
                      <a:pt x="337" y="81"/>
                    </a:lnTo>
                    <a:lnTo>
                      <a:pt x="344" y="87"/>
                    </a:lnTo>
                    <a:lnTo>
                      <a:pt x="351" y="90"/>
                    </a:lnTo>
                    <a:lnTo>
                      <a:pt x="355" y="90"/>
                    </a:lnTo>
                    <a:lnTo>
                      <a:pt x="361" y="91"/>
                    </a:lnTo>
                    <a:lnTo>
                      <a:pt x="365" y="91"/>
                    </a:lnTo>
                    <a:lnTo>
                      <a:pt x="371" y="91"/>
                    </a:lnTo>
                    <a:lnTo>
                      <a:pt x="377" y="92"/>
                    </a:lnTo>
                    <a:lnTo>
                      <a:pt x="380" y="95"/>
                    </a:lnTo>
                    <a:lnTo>
                      <a:pt x="384" y="98"/>
                    </a:lnTo>
                    <a:lnTo>
                      <a:pt x="384" y="103"/>
                    </a:lnTo>
                    <a:lnTo>
                      <a:pt x="379" y="112"/>
                    </a:lnTo>
                    <a:lnTo>
                      <a:pt x="371" y="113"/>
                    </a:lnTo>
                    <a:lnTo>
                      <a:pt x="362" y="110"/>
                    </a:lnTo>
                    <a:lnTo>
                      <a:pt x="350" y="106"/>
                    </a:lnTo>
                    <a:lnTo>
                      <a:pt x="344" y="105"/>
                    </a:lnTo>
                    <a:lnTo>
                      <a:pt x="332" y="102"/>
                    </a:lnTo>
                    <a:lnTo>
                      <a:pt x="314" y="97"/>
                    </a:lnTo>
                    <a:lnTo>
                      <a:pt x="293" y="91"/>
                    </a:lnTo>
                    <a:lnTo>
                      <a:pt x="267" y="84"/>
                    </a:lnTo>
                    <a:lnTo>
                      <a:pt x="238" y="76"/>
                    </a:lnTo>
                    <a:lnTo>
                      <a:pt x="210" y="68"/>
                    </a:lnTo>
                    <a:lnTo>
                      <a:pt x="179" y="60"/>
                    </a:lnTo>
                    <a:lnTo>
                      <a:pt x="149" y="52"/>
                    </a:lnTo>
                    <a:lnTo>
                      <a:pt x="119" y="44"/>
                    </a:lnTo>
                    <a:lnTo>
                      <a:pt x="91" y="36"/>
                    </a:lnTo>
                    <a:lnTo>
                      <a:pt x="67" y="29"/>
                    </a:lnTo>
                    <a:lnTo>
                      <a:pt x="45" y="23"/>
                    </a:lnTo>
                    <a:lnTo>
                      <a:pt x="28" y="19"/>
                    </a:lnTo>
                    <a:lnTo>
                      <a:pt x="16" y="15"/>
                    </a:lnTo>
                    <a:lnTo>
                      <a:pt x="10" y="14"/>
                    </a:lnTo>
                    <a:lnTo>
                      <a:pt x="2" y="11"/>
                    </a:lnTo>
                    <a:lnTo>
                      <a:pt x="0" y="5"/>
                    </a:lnTo>
                    <a:lnTo>
                      <a:pt x="2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39" name="Freeform 275"/>
              <p:cNvSpPr>
                <a:spLocks/>
              </p:cNvSpPr>
              <p:nvPr/>
            </p:nvSpPr>
            <p:spPr bwMode="auto">
              <a:xfrm>
                <a:off x="1340" y="3048"/>
                <a:ext cx="186" cy="52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3" y="8"/>
                  </a:cxn>
                  <a:cxn ang="0">
                    <a:pos x="0" y="3"/>
                  </a:cxn>
                  <a:cxn ang="0">
                    <a:pos x="2" y="0"/>
                  </a:cxn>
                  <a:cxn ang="0">
                    <a:pos x="11" y="1"/>
                  </a:cxn>
                  <a:cxn ang="0">
                    <a:pos x="20" y="3"/>
                  </a:cxn>
                  <a:cxn ang="0">
                    <a:pos x="33" y="7"/>
                  </a:cxn>
                  <a:cxn ang="0">
                    <a:pos x="49" y="11"/>
                  </a:cxn>
                  <a:cxn ang="0">
                    <a:pos x="69" y="16"/>
                  </a:cxn>
                  <a:cxn ang="0">
                    <a:pos x="90" y="21"/>
                  </a:cxn>
                  <a:cxn ang="0">
                    <a:pos x="113" y="27"/>
                  </a:cxn>
                  <a:cxn ang="0">
                    <a:pos x="137" y="33"/>
                  </a:cxn>
                  <a:cxn ang="0">
                    <a:pos x="162" y="39"/>
                  </a:cxn>
                  <a:cxn ang="0">
                    <a:pos x="185" y="45"/>
                  </a:cxn>
                  <a:cxn ang="0">
                    <a:pos x="209" y="50"/>
                  </a:cxn>
                  <a:cxn ang="0">
                    <a:pos x="231" y="56"/>
                  </a:cxn>
                  <a:cxn ang="0">
                    <a:pos x="251" y="61"/>
                  </a:cxn>
                  <a:cxn ang="0">
                    <a:pos x="267" y="64"/>
                  </a:cxn>
                  <a:cxn ang="0">
                    <a:pos x="281" y="68"/>
                  </a:cxn>
                  <a:cxn ang="0">
                    <a:pos x="290" y="70"/>
                  </a:cxn>
                  <a:cxn ang="0">
                    <a:pos x="295" y="71"/>
                  </a:cxn>
                  <a:cxn ang="0">
                    <a:pos x="302" y="72"/>
                  </a:cxn>
                  <a:cxn ang="0">
                    <a:pos x="308" y="72"/>
                  </a:cxn>
                  <a:cxn ang="0">
                    <a:pos x="313" y="72"/>
                  </a:cxn>
                  <a:cxn ang="0">
                    <a:pos x="317" y="72"/>
                  </a:cxn>
                  <a:cxn ang="0">
                    <a:pos x="321" y="76"/>
                  </a:cxn>
                  <a:cxn ang="0">
                    <a:pos x="328" y="80"/>
                  </a:cxn>
                  <a:cxn ang="0">
                    <a:pos x="335" y="86"/>
                  </a:cxn>
                  <a:cxn ang="0">
                    <a:pos x="340" y="89"/>
                  </a:cxn>
                  <a:cxn ang="0">
                    <a:pos x="348" y="91"/>
                  </a:cxn>
                  <a:cxn ang="0">
                    <a:pos x="355" y="92"/>
                  </a:cxn>
                  <a:cxn ang="0">
                    <a:pos x="361" y="92"/>
                  </a:cxn>
                  <a:cxn ang="0">
                    <a:pos x="366" y="93"/>
                  </a:cxn>
                  <a:cxn ang="0">
                    <a:pos x="370" y="95"/>
                  </a:cxn>
                  <a:cxn ang="0">
                    <a:pos x="372" y="100"/>
                  </a:cxn>
                  <a:cxn ang="0">
                    <a:pos x="370" y="103"/>
                  </a:cxn>
                  <a:cxn ang="0">
                    <a:pos x="364" y="103"/>
                  </a:cxn>
                  <a:cxn ang="0">
                    <a:pos x="358" y="102"/>
                  </a:cxn>
                  <a:cxn ang="0">
                    <a:pos x="345" y="99"/>
                  </a:cxn>
                  <a:cxn ang="0">
                    <a:pos x="328" y="94"/>
                  </a:cxn>
                  <a:cxn ang="0">
                    <a:pos x="306" y="88"/>
                  </a:cxn>
                  <a:cxn ang="0">
                    <a:pos x="280" y="81"/>
                  </a:cxn>
                  <a:cxn ang="0">
                    <a:pos x="251" y="74"/>
                  </a:cxn>
                  <a:cxn ang="0">
                    <a:pos x="220" y="66"/>
                  </a:cxn>
                  <a:cxn ang="0">
                    <a:pos x="189" y="57"/>
                  </a:cxn>
                  <a:cxn ang="0">
                    <a:pos x="156" y="49"/>
                  </a:cxn>
                  <a:cxn ang="0">
                    <a:pos x="125" y="41"/>
                  </a:cxn>
                  <a:cxn ang="0">
                    <a:pos x="97" y="33"/>
                  </a:cxn>
                  <a:cxn ang="0">
                    <a:pos x="70" y="26"/>
                  </a:cxn>
                  <a:cxn ang="0">
                    <a:pos x="48" y="20"/>
                  </a:cxn>
                  <a:cxn ang="0">
                    <a:pos x="30" y="16"/>
                  </a:cxn>
                  <a:cxn ang="0">
                    <a:pos x="17" y="12"/>
                  </a:cxn>
                  <a:cxn ang="0">
                    <a:pos x="11" y="11"/>
                  </a:cxn>
                </a:cxnLst>
                <a:rect l="0" t="0" r="r" b="b"/>
                <a:pathLst>
                  <a:path w="372" h="103">
                    <a:moveTo>
                      <a:pt x="11" y="11"/>
                    </a:moveTo>
                    <a:lnTo>
                      <a:pt x="3" y="8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11" y="1"/>
                    </a:lnTo>
                    <a:lnTo>
                      <a:pt x="20" y="3"/>
                    </a:lnTo>
                    <a:lnTo>
                      <a:pt x="33" y="7"/>
                    </a:lnTo>
                    <a:lnTo>
                      <a:pt x="49" y="11"/>
                    </a:lnTo>
                    <a:lnTo>
                      <a:pt x="69" y="16"/>
                    </a:lnTo>
                    <a:lnTo>
                      <a:pt x="90" y="21"/>
                    </a:lnTo>
                    <a:lnTo>
                      <a:pt x="113" y="27"/>
                    </a:lnTo>
                    <a:lnTo>
                      <a:pt x="137" y="33"/>
                    </a:lnTo>
                    <a:lnTo>
                      <a:pt x="162" y="39"/>
                    </a:lnTo>
                    <a:lnTo>
                      <a:pt x="185" y="45"/>
                    </a:lnTo>
                    <a:lnTo>
                      <a:pt x="209" y="50"/>
                    </a:lnTo>
                    <a:lnTo>
                      <a:pt x="231" y="56"/>
                    </a:lnTo>
                    <a:lnTo>
                      <a:pt x="251" y="61"/>
                    </a:lnTo>
                    <a:lnTo>
                      <a:pt x="267" y="64"/>
                    </a:lnTo>
                    <a:lnTo>
                      <a:pt x="281" y="68"/>
                    </a:lnTo>
                    <a:lnTo>
                      <a:pt x="290" y="70"/>
                    </a:lnTo>
                    <a:lnTo>
                      <a:pt x="295" y="71"/>
                    </a:lnTo>
                    <a:lnTo>
                      <a:pt x="302" y="72"/>
                    </a:lnTo>
                    <a:lnTo>
                      <a:pt x="308" y="72"/>
                    </a:lnTo>
                    <a:lnTo>
                      <a:pt x="313" y="72"/>
                    </a:lnTo>
                    <a:lnTo>
                      <a:pt x="317" y="72"/>
                    </a:lnTo>
                    <a:lnTo>
                      <a:pt x="321" y="76"/>
                    </a:lnTo>
                    <a:lnTo>
                      <a:pt x="328" y="80"/>
                    </a:lnTo>
                    <a:lnTo>
                      <a:pt x="335" y="86"/>
                    </a:lnTo>
                    <a:lnTo>
                      <a:pt x="340" y="89"/>
                    </a:lnTo>
                    <a:lnTo>
                      <a:pt x="348" y="91"/>
                    </a:lnTo>
                    <a:lnTo>
                      <a:pt x="355" y="92"/>
                    </a:lnTo>
                    <a:lnTo>
                      <a:pt x="361" y="92"/>
                    </a:lnTo>
                    <a:lnTo>
                      <a:pt x="366" y="93"/>
                    </a:lnTo>
                    <a:lnTo>
                      <a:pt x="370" y="95"/>
                    </a:lnTo>
                    <a:lnTo>
                      <a:pt x="372" y="100"/>
                    </a:lnTo>
                    <a:lnTo>
                      <a:pt x="370" y="103"/>
                    </a:lnTo>
                    <a:lnTo>
                      <a:pt x="364" y="103"/>
                    </a:lnTo>
                    <a:lnTo>
                      <a:pt x="358" y="102"/>
                    </a:lnTo>
                    <a:lnTo>
                      <a:pt x="345" y="99"/>
                    </a:lnTo>
                    <a:lnTo>
                      <a:pt x="328" y="94"/>
                    </a:lnTo>
                    <a:lnTo>
                      <a:pt x="306" y="88"/>
                    </a:lnTo>
                    <a:lnTo>
                      <a:pt x="280" y="81"/>
                    </a:lnTo>
                    <a:lnTo>
                      <a:pt x="251" y="74"/>
                    </a:lnTo>
                    <a:lnTo>
                      <a:pt x="220" y="66"/>
                    </a:lnTo>
                    <a:lnTo>
                      <a:pt x="189" y="57"/>
                    </a:lnTo>
                    <a:lnTo>
                      <a:pt x="156" y="49"/>
                    </a:lnTo>
                    <a:lnTo>
                      <a:pt x="125" y="41"/>
                    </a:lnTo>
                    <a:lnTo>
                      <a:pt x="97" y="33"/>
                    </a:lnTo>
                    <a:lnTo>
                      <a:pt x="70" y="26"/>
                    </a:lnTo>
                    <a:lnTo>
                      <a:pt x="48" y="20"/>
                    </a:lnTo>
                    <a:lnTo>
                      <a:pt x="30" y="16"/>
                    </a:lnTo>
                    <a:lnTo>
                      <a:pt x="17" y="12"/>
                    </a:lnTo>
                    <a:lnTo>
                      <a:pt x="1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0" name="Freeform 276"/>
              <p:cNvSpPr>
                <a:spLocks/>
              </p:cNvSpPr>
              <p:nvPr/>
            </p:nvSpPr>
            <p:spPr bwMode="auto">
              <a:xfrm>
                <a:off x="1696" y="3885"/>
                <a:ext cx="168" cy="48"/>
              </a:xfrm>
              <a:custGeom>
                <a:avLst/>
                <a:gdLst/>
                <a:ahLst/>
                <a:cxnLst>
                  <a:cxn ang="0">
                    <a:pos x="331" y="41"/>
                  </a:cxn>
                  <a:cxn ang="0">
                    <a:pos x="330" y="29"/>
                  </a:cxn>
                  <a:cxn ang="0">
                    <a:pos x="321" y="24"/>
                  </a:cxn>
                  <a:cxn ang="0">
                    <a:pos x="300" y="22"/>
                  </a:cxn>
                  <a:cxn ang="0">
                    <a:pos x="277" y="20"/>
                  </a:cxn>
                  <a:cxn ang="0">
                    <a:pos x="251" y="18"/>
                  </a:cxn>
                  <a:cxn ang="0">
                    <a:pos x="224" y="14"/>
                  </a:cxn>
                  <a:cxn ang="0">
                    <a:pos x="198" y="9"/>
                  </a:cxn>
                  <a:cxn ang="0">
                    <a:pos x="172" y="6"/>
                  </a:cxn>
                  <a:cxn ang="0">
                    <a:pos x="152" y="3"/>
                  </a:cxn>
                  <a:cxn ang="0">
                    <a:pos x="138" y="4"/>
                  </a:cxn>
                  <a:cxn ang="0">
                    <a:pos x="125" y="14"/>
                  </a:cxn>
                  <a:cxn ang="0">
                    <a:pos x="113" y="26"/>
                  </a:cxn>
                  <a:cxn ang="0">
                    <a:pos x="101" y="34"/>
                  </a:cxn>
                  <a:cxn ang="0">
                    <a:pos x="93" y="37"/>
                  </a:cxn>
                  <a:cxn ang="0">
                    <a:pos x="79" y="39"/>
                  </a:cxn>
                  <a:cxn ang="0">
                    <a:pos x="61" y="43"/>
                  </a:cxn>
                  <a:cxn ang="0">
                    <a:pos x="45" y="46"/>
                  </a:cxn>
                  <a:cxn ang="0">
                    <a:pos x="35" y="51"/>
                  </a:cxn>
                  <a:cxn ang="0">
                    <a:pos x="23" y="61"/>
                  </a:cxn>
                  <a:cxn ang="0">
                    <a:pos x="10" y="76"/>
                  </a:cxn>
                  <a:cxn ang="0">
                    <a:pos x="1" y="89"/>
                  </a:cxn>
                  <a:cxn ang="0">
                    <a:pos x="15" y="95"/>
                  </a:cxn>
                  <a:cxn ang="0">
                    <a:pos x="64" y="97"/>
                  </a:cxn>
                  <a:cxn ang="0">
                    <a:pos x="122" y="97"/>
                  </a:cxn>
                  <a:cxn ang="0">
                    <a:pos x="169" y="95"/>
                  </a:cxn>
                  <a:cxn ang="0">
                    <a:pos x="192" y="90"/>
                  </a:cxn>
                  <a:cxn ang="0">
                    <a:pos x="214" y="84"/>
                  </a:cxn>
                  <a:cxn ang="0">
                    <a:pos x="236" y="79"/>
                  </a:cxn>
                  <a:cxn ang="0">
                    <a:pos x="252" y="75"/>
                  </a:cxn>
                  <a:cxn ang="0">
                    <a:pos x="258" y="79"/>
                  </a:cxn>
                  <a:cxn ang="0">
                    <a:pos x="259" y="85"/>
                  </a:cxn>
                  <a:cxn ang="0">
                    <a:pos x="265" y="89"/>
                  </a:cxn>
                  <a:cxn ang="0">
                    <a:pos x="282" y="88"/>
                  </a:cxn>
                  <a:cxn ang="0">
                    <a:pos x="303" y="87"/>
                  </a:cxn>
                  <a:cxn ang="0">
                    <a:pos x="321" y="84"/>
                  </a:cxn>
                  <a:cxn ang="0">
                    <a:pos x="330" y="83"/>
                  </a:cxn>
                  <a:cxn ang="0">
                    <a:pos x="334" y="83"/>
                  </a:cxn>
                  <a:cxn ang="0">
                    <a:pos x="334" y="77"/>
                  </a:cxn>
                  <a:cxn ang="0">
                    <a:pos x="333" y="59"/>
                  </a:cxn>
                </a:cxnLst>
                <a:rect l="0" t="0" r="r" b="b"/>
                <a:pathLst>
                  <a:path w="335" h="97">
                    <a:moveTo>
                      <a:pt x="331" y="47"/>
                    </a:moveTo>
                    <a:lnTo>
                      <a:pt x="331" y="41"/>
                    </a:lnTo>
                    <a:lnTo>
                      <a:pt x="330" y="35"/>
                    </a:lnTo>
                    <a:lnTo>
                      <a:pt x="330" y="29"/>
                    </a:lnTo>
                    <a:lnTo>
                      <a:pt x="329" y="24"/>
                    </a:lnTo>
                    <a:lnTo>
                      <a:pt x="321" y="24"/>
                    </a:lnTo>
                    <a:lnTo>
                      <a:pt x="312" y="23"/>
                    </a:lnTo>
                    <a:lnTo>
                      <a:pt x="300" y="22"/>
                    </a:lnTo>
                    <a:lnTo>
                      <a:pt x="289" y="21"/>
                    </a:lnTo>
                    <a:lnTo>
                      <a:pt x="277" y="20"/>
                    </a:lnTo>
                    <a:lnTo>
                      <a:pt x="265" y="19"/>
                    </a:lnTo>
                    <a:lnTo>
                      <a:pt x="251" y="18"/>
                    </a:lnTo>
                    <a:lnTo>
                      <a:pt x="238" y="15"/>
                    </a:lnTo>
                    <a:lnTo>
                      <a:pt x="224" y="14"/>
                    </a:lnTo>
                    <a:lnTo>
                      <a:pt x="210" y="12"/>
                    </a:lnTo>
                    <a:lnTo>
                      <a:pt x="198" y="9"/>
                    </a:lnTo>
                    <a:lnTo>
                      <a:pt x="185" y="8"/>
                    </a:lnTo>
                    <a:lnTo>
                      <a:pt x="172" y="6"/>
                    </a:lnTo>
                    <a:lnTo>
                      <a:pt x="162" y="4"/>
                    </a:lnTo>
                    <a:lnTo>
                      <a:pt x="152" y="3"/>
                    </a:lnTo>
                    <a:lnTo>
                      <a:pt x="142" y="0"/>
                    </a:lnTo>
                    <a:lnTo>
                      <a:pt x="138" y="4"/>
                    </a:lnTo>
                    <a:lnTo>
                      <a:pt x="132" y="8"/>
                    </a:lnTo>
                    <a:lnTo>
                      <a:pt x="125" y="14"/>
                    </a:lnTo>
                    <a:lnTo>
                      <a:pt x="118" y="20"/>
                    </a:lnTo>
                    <a:lnTo>
                      <a:pt x="113" y="26"/>
                    </a:lnTo>
                    <a:lnTo>
                      <a:pt x="106" y="30"/>
                    </a:lnTo>
                    <a:lnTo>
                      <a:pt x="101" y="34"/>
                    </a:lnTo>
                    <a:lnTo>
                      <a:pt x="98" y="36"/>
                    </a:lnTo>
                    <a:lnTo>
                      <a:pt x="93" y="37"/>
                    </a:lnTo>
                    <a:lnTo>
                      <a:pt x="87" y="38"/>
                    </a:lnTo>
                    <a:lnTo>
                      <a:pt x="79" y="39"/>
                    </a:lnTo>
                    <a:lnTo>
                      <a:pt x="70" y="42"/>
                    </a:lnTo>
                    <a:lnTo>
                      <a:pt x="61" y="43"/>
                    </a:lnTo>
                    <a:lnTo>
                      <a:pt x="51" y="44"/>
                    </a:lnTo>
                    <a:lnTo>
                      <a:pt x="45" y="46"/>
                    </a:lnTo>
                    <a:lnTo>
                      <a:pt x="40" y="47"/>
                    </a:lnTo>
                    <a:lnTo>
                      <a:pt x="35" y="51"/>
                    </a:lnTo>
                    <a:lnTo>
                      <a:pt x="30" y="56"/>
                    </a:lnTo>
                    <a:lnTo>
                      <a:pt x="23" y="61"/>
                    </a:lnTo>
                    <a:lnTo>
                      <a:pt x="17" y="68"/>
                    </a:lnTo>
                    <a:lnTo>
                      <a:pt x="10" y="76"/>
                    </a:lnTo>
                    <a:lnTo>
                      <a:pt x="4" y="83"/>
                    </a:lnTo>
                    <a:lnTo>
                      <a:pt x="1" y="89"/>
                    </a:lnTo>
                    <a:lnTo>
                      <a:pt x="0" y="94"/>
                    </a:lnTo>
                    <a:lnTo>
                      <a:pt x="15" y="95"/>
                    </a:lnTo>
                    <a:lnTo>
                      <a:pt x="36" y="96"/>
                    </a:lnTo>
                    <a:lnTo>
                      <a:pt x="64" y="97"/>
                    </a:lnTo>
                    <a:lnTo>
                      <a:pt x="93" y="97"/>
                    </a:lnTo>
                    <a:lnTo>
                      <a:pt x="122" y="97"/>
                    </a:lnTo>
                    <a:lnTo>
                      <a:pt x="148" y="96"/>
                    </a:lnTo>
                    <a:lnTo>
                      <a:pt x="169" y="95"/>
                    </a:lnTo>
                    <a:lnTo>
                      <a:pt x="183" y="92"/>
                    </a:lnTo>
                    <a:lnTo>
                      <a:pt x="192" y="90"/>
                    </a:lnTo>
                    <a:lnTo>
                      <a:pt x="202" y="87"/>
                    </a:lnTo>
                    <a:lnTo>
                      <a:pt x="214" y="84"/>
                    </a:lnTo>
                    <a:lnTo>
                      <a:pt x="225" y="81"/>
                    </a:lnTo>
                    <a:lnTo>
                      <a:pt x="236" y="79"/>
                    </a:lnTo>
                    <a:lnTo>
                      <a:pt x="245" y="76"/>
                    </a:lnTo>
                    <a:lnTo>
                      <a:pt x="252" y="75"/>
                    </a:lnTo>
                    <a:lnTo>
                      <a:pt x="258" y="75"/>
                    </a:lnTo>
                    <a:lnTo>
                      <a:pt x="258" y="79"/>
                    </a:lnTo>
                    <a:lnTo>
                      <a:pt x="259" y="82"/>
                    </a:lnTo>
                    <a:lnTo>
                      <a:pt x="259" y="85"/>
                    </a:lnTo>
                    <a:lnTo>
                      <a:pt x="259" y="89"/>
                    </a:lnTo>
                    <a:lnTo>
                      <a:pt x="265" y="89"/>
                    </a:lnTo>
                    <a:lnTo>
                      <a:pt x="273" y="89"/>
                    </a:lnTo>
                    <a:lnTo>
                      <a:pt x="282" y="88"/>
                    </a:lnTo>
                    <a:lnTo>
                      <a:pt x="292" y="88"/>
                    </a:lnTo>
                    <a:lnTo>
                      <a:pt x="303" y="87"/>
                    </a:lnTo>
                    <a:lnTo>
                      <a:pt x="312" y="85"/>
                    </a:lnTo>
                    <a:lnTo>
                      <a:pt x="321" y="84"/>
                    </a:lnTo>
                    <a:lnTo>
                      <a:pt x="329" y="83"/>
                    </a:lnTo>
                    <a:lnTo>
                      <a:pt x="330" y="83"/>
                    </a:lnTo>
                    <a:lnTo>
                      <a:pt x="333" y="83"/>
                    </a:lnTo>
                    <a:lnTo>
                      <a:pt x="334" y="83"/>
                    </a:lnTo>
                    <a:lnTo>
                      <a:pt x="335" y="83"/>
                    </a:lnTo>
                    <a:lnTo>
                      <a:pt x="334" y="77"/>
                    </a:lnTo>
                    <a:lnTo>
                      <a:pt x="334" y="68"/>
                    </a:lnTo>
                    <a:lnTo>
                      <a:pt x="333" y="59"/>
                    </a:lnTo>
                    <a:lnTo>
                      <a:pt x="331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1" name="Freeform 277"/>
              <p:cNvSpPr>
                <a:spLocks/>
              </p:cNvSpPr>
              <p:nvPr/>
            </p:nvSpPr>
            <p:spPr bwMode="auto">
              <a:xfrm>
                <a:off x="1861" y="3886"/>
                <a:ext cx="112" cy="50"/>
              </a:xfrm>
              <a:custGeom>
                <a:avLst/>
                <a:gdLst/>
                <a:ahLst/>
                <a:cxnLst>
                  <a:cxn ang="0">
                    <a:pos x="47" y="19"/>
                  </a:cxn>
                  <a:cxn ang="0">
                    <a:pos x="70" y="21"/>
                  </a:cxn>
                  <a:cxn ang="0">
                    <a:pos x="96" y="21"/>
                  </a:cxn>
                  <a:cxn ang="0">
                    <a:pos x="122" y="21"/>
                  </a:cxn>
                  <a:cxn ang="0">
                    <a:pos x="150" y="19"/>
                  </a:cxn>
                  <a:cxn ang="0">
                    <a:pos x="175" y="16"/>
                  </a:cxn>
                  <a:cxn ang="0">
                    <a:pos x="198" y="11"/>
                  </a:cxn>
                  <a:cxn ang="0">
                    <a:pos x="218" y="4"/>
                  </a:cxn>
                  <a:cxn ang="0">
                    <a:pos x="222" y="16"/>
                  </a:cxn>
                  <a:cxn ang="0">
                    <a:pos x="217" y="55"/>
                  </a:cxn>
                  <a:cxn ang="0">
                    <a:pos x="205" y="68"/>
                  </a:cxn>
                  <a:cxn ang="0">
                    <a:pos x="188" y="69"/>
                  </a:cxn>
                  <a:cxn ang="0">
                    <a:pos x="175" y="77"/>
                  </a:cxn>
                  <a:cxn ang="0">
                    <a:pos x="169" y="86"/>
                  </a:cxn>
                  <a:cxn ang="0">
                    <a:pos x="164" y="89"/>
                  </a:cxn>
                  <a:cxn ang="0">
                    <a:pos x="154" y="93"/>
                  </a:cxn>
                  <a:cxn ang="0">
                    <a:pos x="144" y="96"/>
                  </a:cxn>
                  <a:cxn ang="0">
                    <a:pos x="133" y="100"/>
                  </a:cxn>
                  <a:cxn ang="0">
                    <a:pos x="119" y="100"/>
                  </a:cxn>
                  <a:cxn ang="0">
                    <a:pos x="93" y="99"/>
                  </a:cxn>
                  <a:cxn ang="0">
                    <a:pos x="61" y="96"/>
                  </a:cxn>
                  <a:cxn ang="0">
                    <a:pos x="33" y="93"/>
                  </a:cxn>
                  <a:cxn ang="0">
                    <a:pos x="17" y="89"/>
                  </a:cxn>
                  <a:cxn ang="0">
                    <a:pos x="5" y="84"/>
                  </a:cxn>
                  <a:cxn ang="0">
                    <a:pos x="1" y="80"/>
                  </a:cxn>
                  <a:cxn ang="0">
                    <a:pos x="5" y="80"/>
                  </a:cxn>
                  <a:cxn ang="0">
                    <a:pos x="5" y="74"/>
                  </a:cxn>
                  <a:cxn ang="0">
                    <a:pos x="4" y="56"/>
                  </a:cxn>
                  <a:cxn ang="0">
                    <a:pos x="10" y="42"/>
                  </a:cxn>
                  <a:cxn ang="0">
                    <a:pos x="30" y="35"/>
                  </a:cxn>
                  <a:cxn ang="0">
                    <a:pos x="36" y="30"/>
                  </a:cxn>
                  <a:cxn ang="0">
                    <a:pos x="38" y="21"/>
                  </a:cxn>
                </a:cxnLst>
                <a:rect l="0" t="0" r="r" b="b"/>
                <a:pathLst>
                  <a:path w="225" h="100">
                    <a:moveTo>
                      <a:pt x="38" y="18"/>
                    </a:moveTo>
                    <a:lnTo>
                      <a:pt x="47" y="19"/>
                    </a:lnTo>
                    <a:lnTo>
                      <a:pt x="59" y="20"/>
                    </a:lnTo>
                    <a:lnTo>
                      <a:pt x="70" y="21"/>
                    </a:lnTo>
                    <a:lnTo>
                      <a:pt x="83" y="21"/>
                    </a:lnTo>
                    <a:lnTo>
                      <a:pt x="96" y="21"/>
                    </a:lnTo>
                    <a:lnTo>
                      <a:pt x="110" y="21"/>
                    </a:lnTo>
                    <a:lnTo>
                      <a:pt x="122" y="21"/>
                    </a:lnTo>
                    <a:lnTo>
                      <a:pt x="136" y="20"/>
                    </a:lnTo>
                    <a:lnTo>
                      <a:pt x="150" y="19"/>
                    </a:lnTo>
                    <a:lnTo>
                      <a:pt x="163" y="18"/>
                    </a:lnTo>
                    <a:lnTo>
                      <a:pt x="175" y="16"/>
                    </a:lnTo>
                    <a:lnTo>
                      <a:pt x="188" y="13"/>
                    </a:lnTo>
                    <a:lnTo>
                      <a:pt x="198" y="11"/>
                    </a:lnTo>
                    <a:lnTo>
                      <a:pt x="209" y="8"/>
                    </a:lnTo>
                    <a:lnTo>
                      <a:pt x="218" y="4"/>
                    </a:lnTo>
                    <a:lnTo>
                      <a:pt x="225" y="0"/>
                    </a:lnTo>
                    <a:lnTo>
                      <a:pt x="222" y="16"/>
                    </a:lnTo>
                    <a:lnTo>
                      <a:pt x="220" y="36"/>
                    </a:lnTo>
                    <a:lnTo>
                      <a:pt x="217" y="55"/>
                    </a:lnTo>
                    <a:lnTo>
                      <a:pt x="213" y="66"/>
                    </a:lnTo>
                    <a:lnTo>
                      <a:pt x="205" y="68"/>
                    </a:lnTo>
                    <a:lnTo>
                      <a:pt x="196" y="69"/>
                    </a:lnTo>
                    <a:lnTo>
                      <a:pt x="188" y="69"/>
                    </a:lnTo>
                    <a:lnTo>
                      <a:pt x="181" y="69"/>
                    </a:lnTo>
                    <a:lnTo>
                      <a:pt x="175" y="77"/>
                    </a:lnTo>
                    <a:lnTo>
                      <a:pt x="172" y="82"/>
                    </a:lnTo>
                    <a:lnTo>
                      <a:pt x="169" y="86"/>
                    </a:lnTo>
                    <a:lnTo>
                      <a:pt x="166" y="88"/>
                    </a:lnTo>
                    <a:lnTo>
                      <a:pt x="164" y="89"/>
                    </a:lnTo>
                    <a:lnTo>
                      <a:pt x="159" y="91"/>
                    </a:lnTo>
                    <a:lnTo>
                      <a:pt x="154" y="93"/>
                    </a:lnTo>
                    <a:lnTo>
                      <a:pt x="150" y="95"/>
                    </a:lnTo>
                    <a:lnTo>
                      <a:pt x="144" y="96"/>
                    </a:lnTo>
                    <a:lnTo>
                      <a:pt x="138" y="99"/>
                    </a:lnTo>
                    <a:lnTo>
                      <a:pt x="133" y="100"/>
                    </a:lnTo>
                    <a:lnTo>
                      <a:pt x="127" y="100"/>
                    </a:lnTo>
                    <a:lnTo>
                      <a:pt x="119" y="100"/>
                    </a:lnTo>
                    <a:lnTo>
                      <a:pt x="107" y="99"/>
                    </a:lnTo>
                    <a:lnTo>
                      <a:pt x="93" y="99"/>
                    </a:lnTo>
                    <a:lnTo>
                      <a:pt x="77" y="97"/>
                    </a:lnTo>
                    <a:lnTo>
                      <a:pt x="61" y="96"/>
                    </a:lnTo>
                    <a:lnTo>
                      <a:pt x="46" y="95"/>
                    </a:lnTo>
                    <a:lnTo>
                      <a:pt x="33" y="93"/>
                    </a:lnTo>
                    <a:lnTo>
                      <a:pt x="23" y="92"/>
                    </a:lnTo>
                    <a:lnTo>
                      <a:pt x="17" y="89"/>
                    </a:lnTo>
                    <a:lnTo>
                      <a:pt x="10" y="87"/>
                    </a:lnTo>
                    <a:lnTo>
                      <a:pt x="5" y="84"/>
                    </a:lnTo>
                    <a:lnTo>
                      <a:pt x="0" y="80"/>
                    </a:lnTo>
                    <a:lnTo>
                      <a:pt x="1" y="80"/>
                    </a:lnTo>
                    <a:lnTo>
                      <a:pt x="4" y="80"/>
                    </a:lnTo>
                    <a:lnTo>
                      <a:pt x="5" y="80"/>
                    </a:lnTo>
                    <a:lnTo>
                      <a:pt x="6" y="80"/>
                    </a:lnTo>
                    <a:lnTo>
                      <a:pt x="5" y="74"/>
                    </a:lnTo>
                    <a:lnTo>
                      <a:pt x="5" y="65"/>
                    </a:lnTo>
                    <a:lnTo>
                      <a:pt x="4" y="56"/>
                    </a:lnTo>
                    <a:lnTo>
                      <a:pt x="2" y="44"/>
                    </a:lnTo>
                    <a:lnTo>
                      <a:pt x="10" y="42"/>
                    </a:lnTo>
                    <a:lnTo>
                      <a:pt x="21" y="39"/>
                    </a:lnTo>
                    <a:lnTo>
                      <a:pt x="30" y="35"/>
                    </a:lnTo>
                    <a:lnTo>
                      <a:pt x="36" y="33"/>
                    </a:lnTo>
                    <a:lnTo>
                      <a:pt x="36" y="30"/>
                    </a:lnTo>
                    <a:lnTo>
                      <a:pt x="37" y="25"/>
                    </a:lnTo>
                    <a:lnTo>
                      <a:pt x="38" y="21"/>
                    </a:lnTo>
                    <a:lnTo>
                      <a:pt x="38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2" name="Freeform 278"/>
              <p:cNvSpPr>
                <a:spLocks/>
              </p:cNvSpPr>
              <p:nvPr/>
            </p:nvSpPr>
            <p:spPr bwMode="auto">
              <a:xfrm>
                <a:off x="1830" y="3560"/>
                <a:ext cx="26" cy="88"/>
              </a:xfrm>
              <a:custGeom>
                <a:avLst/>
                <a:gdLst/>
                <a:ahLst/>
                <a:cxnLst>
                  <a:cxn ang="0">
                    <a:pos x="45" y="109"/>
                  </a:cxn>
                  <a:cxn ang="0">
                    <a:pos x="46" y="126"/>
                  </a:cxn>
                  <a:cxn ang="0">
                    <a:pos x="48" y="146"/>
                  </a:cxn>
                  <a:cxn ang="0">
                    <a:pos x="51" y="164"/>
                  </a:cxn>
                  <a:cxn ang="0">
                    <a:pos x="53" y="176"/>
                  </a:cxn>
                  <a:cxn ang="0">
                    <a:pos x="46" y="154"/>
                  </a:cxn>
                  <a:cxn ang="0">
                    <a:pos x="39" y="135"/>
                  </a:cxn>
                  <a:cxn ang="0">
                    <a:pos x="33" y="120"/>
                  </a:cxn>
                  <a:cxn ang="0">
                    <a:pos x="28" y="109"/>
                  </a:cxn>
                  <a:cxn ang="0">
                    <a:pos x="23" y="99"/>
                  </a:cxn>
                  <a:cxn ang="0">
                    <a:pos x="21" y="86"/>
                  </a:cxn>
                  <a:cxn ang="0">
                    <a:pos x="18" y="73"/>
                  </a:cxn>
                  <a:cxn ang="0">
                    <a:pos x="17" y="64"/>
                  </a:cxn>
                  <a:cxn ang="0">
                    <a:pos x="16" y="53"/>
                  </a:cxn>
                  <a:cxn ang="0">
                    <a:pos x="13" y="34"/>
                  </a:cxn>
                  <a:cxn ang="0">
                    <a:pos x="7" y="16"/>
                  </a:cxn>
                  <a:cxn ang="0">
                    <a:pos x="0" y="0"/>
                  </a:cxn>
                  <a:cxn ang="0">
                    <a:pos x="9" y="11"/>
                  </a:cxn>
                  <a:cxn ang="0">
                    <a:pos x="16" y="22"/>
                  </a:cxn>
                  <a:cxn ang="0">
                    <a:pos x="21" y="34"/>
                  </a:cxn>
                  <a:cxn ang="0">
                    <a:pos x="23" y="50"/>
                  </a:cxn>
                  <a:cxn ang="0">
                    <a:pos x="26" y="69"/>
                  </a:cxn>
                  <a:cxn ang="0">
                    <a:pos x="32" y="87"/>
                  </a:cxn>
                  <a:cxn ang="0">
                    <a:pos x="39" y="101"/>
                  </a:cxn>
                  <a:cxn ang="0">
                    <a:pos x="45" y="109"/>
                  </a:cxn>
                </a:cxnLst>
                <a:rect l="0" t="0" r="r" b="b"/>
                <a:pathLst>
                  <a:path w="53" h="176">
                    <a:moveTo>
                      <a:pt x="45" y="109"/>
                    </a:moveTo>
                    <a:lnTo>
                      <a:pt x="46" y="126"/>
                    </a:lnTo>
                    <a:lnTo>
                      <a:pt x="48" y="146"/>
                    </a:lnTo>
                    <a:lnTo>
                      <a:pt x="51" y="164"/>
                    </a:lnTo>
                    <a:lnTo>
                      <a:pt x="53" y="176"/>
                    </a:lnTo>
                    <a:lnTo>
                      <a:pt x="46" y="154"/>
                    </a:lnTo>
                    <a:lnTo>
                      <a:pt x="39" y="135"/>
                    </a:lnTo>
                    <a:lnTo>
                      <a:pt x="33" y="120"/>
                    </a:lnTo>
                    <a:lnTo>
                      <a:pt x="28" y="109"/>
                    </a:lnTo>
                    <a:lnTo>
                      <a:pt x="23" y="99"/>
                    </a:lnTo>
                    <a:lnTo>
                      <a:pt x="21" y="86"/>
                    </a:lnTo>
                    <a:lnTo>
                      <a:pt x="18" y="73"/>
                    </a:lnTo>
                    <a:lnTo>
                      <a:pt x="17" y="64"/>
                    </a:lnTo>
                    <a:lnTo>
                      <a:pt x="16" y="53"/>
                    </a:lnTo>
                    <a:lnTo>
                      <a:pt x="13" y="34"/>
                    </a:lnTo>
                    <a:lnTo>
                      <a:pt x="7" y="16"/>
                    </a:lnTo>
                    <a:lnTo>
                      <a:pt x="0" y="0"/>
                    </a:lnTo>
                    <a:lnTo>
                      <a:pt x="9" y="11"/>
                    </a:lnTo>
                    <a:lnTo>
                      <a:pt x="16" y="22"/>
                    </a:lnTo>
                    <a:lnTo>
                      <a:pt x="21" y="34"/>
                    </a:lnTo>
                    <a:lnTo>
                      <a:pt x="23" y="50"/>
                    </a:lnTo>
                    <a:lnTo>
                      <a:pt x="26" y="69"/>
                    </a:lnTo>
                    <a:lnTo>
                      <a:pt x="32" y="87"/>
                    </a:lnTo>
                    <a:lnTo>
                      <a:pt x="39" y="101"/>
                    </a:lnTo>
                    <a:lnTo>
                      <a:pt x="45" y="10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3" name="Freeform 279"/>
              <p:cNvSpPr>
                <a:spLocks/>
              </p:cNvSpPr>
              <p:nvPr/>
            </p:nvSpPr>
            <p:spPr bwMode="auto">
              <a:xfrm>
                <a:off x="1938" y="3517"/>
                <a:ext cx="26" cy="96"/>
              </a:xfrm>
              <a:custGeom>
                <a:avLst/>
                <a:gdLst/>
                <a:ahLst/>
                <a:cxnLst>
                  <a:cxn ang="0">
                    <a:pos x="45" y="145"/>
                  </a:cxn>
                  <a:cxn ang="0">
                    <a:pos x="47" y="157"/>
                  </a:cxn>
                  <a:cxn ang="0">
                    <a:pos x="49" y="171"/>
                  </a:cxn>
                  <a:cxn ang="0">
                    <a:pos x="51" y="183"/>
                  </a:cxn>
                  <a:cxn ang="0">
                    <a:pos x="52" y="194"/>
                  </a:cxn>
                  <a:cxn ang="0">
                    <a:pos x="44" y="175"/>
                  </a:cxn>
                  <a:cxn ang="0">
                    <a:pos x="35" y="153"/>
                  </a:cxn>
                  <a:cxn ang="0">
                    <a:pos x="25" y="129"/>
                  </a:cxn>
                  <a:cxn ang="0">
                    <a:pos x="15" y="104"/>
                  </a:cxn>
                  <a:cxn ang="0">
                    <a:pos x="7" y="77"/>
                  </a:cxn>
                  <a:cxn ang="0">
                    <a:pos x="3" y="51"/>
                  </a:cxn>
                  <a:cxn ang="0">
                    <a:pos x="0" y="26"/>
                  </a:cxn>
                  <a:cxn ang="0">
                    <a:pos x="3" y="0"/>
                  </a:cxn>
                  <a:cxn ang="0">
                    <a:pos x="5" y="19"/>
                  </a:cxn>
                  <a:cxn ang="0">
                    <a:pos x="9" y="39"/>
                  </a:cxn>
                  <a:cxn ang="0">
                    <a:pos x="14" y="61"/>
                  </a:cxn>
                  <a:cxn ang="0">
                    <a:pos x="20" y="83"/>
                  </a:cxn>
                  <a:cxn ang="0">
                    <a:pos x="27" y="104"/>
                  </a:cxn>
                  <a:cxn ang="0">
                    <a:pos x="34" y="122"/>
                  </a:cxn>
                  <a:cxn ang="0">
                    <a:pos x="40" y="136"/>
                  </a:cxn>
                  <a:cxn ang="0">
                    <a:pos x="45" y="145"/>
                  </a:cxn>
                </a:cxnLst>
                <a:rect l="0" t="0" r="r" b="b"/>
                <a:pathLst>
                  <a:path w="52" h="194">
                    <a:moveTo>
                      <a:pt x="45" y="145"/>
                    </a:moveTo>
                    <a:lnTo>
                      <a:pt x="47" y="157"/>
                    </a:lnTo>
                    <a:lnTo>
                      <a:pt x="49" y="171"/>
                    </a:lnTo>
                    <a:lnTo>
                      <a:pt x="51" y="183"/>
                    </a:lnTo>
                    <a:lnTo>
                      <a:pt x="52" y="194"/>
                    </a:lnTo>
                    <a:lnTo>
                      <a:pt x="44" y="175"/>
                    </a:lnTo>
                    <a:lnTo>
                      <a:pt x="35" y="153"/>
                    </a:lnTo>
                    <a:lnTo>
                      <a:pt x="25" y="129"/>
                    </a:lnTo>
                    <a:lnTo>
                      <a:pt x="15" y="104"/>
                    </a:lnTo>
                    <a:lnTo>
                      <a:pt x="7" y="77"/>
                    </a:lnTo>
                    <a:lnTo>
                      <a:pt x="3" y="51"/>
                    </a:lnTo>
                    <a:lnTo>
                      <a:pt x="0" y="26"/>
                    </a:lnTo>
                    <a:lnTo>
                      <a:pt x="3" y="0"/>
                    </a:lnTo>
                    <a:lnTo>
                      <a:pt x="5" y="19"/>
                    </a:lnTo>
                    <a:lnTo>
                      <a:pt x="9" y="39"/>
                    </a:lnTo>
                    <a:lnTo>
                      <a:pt x="14" y="61"/>
                    </a:lnTo>
                    <a:lnTo>
                      <a:pt x="20" y="83"/>
                    </a:lnTo>
                    <a:lnTo>
                      <a:pt x="27" y="104"/>
                    </a:lnTo>
                    <a:lnTo>
                      <a:pt x="34" y="122"/>
                    </a:lnTo>
                    <a:lnTo>
                      <a:pt x="40" y="136"/>
                    </a:lnTo>
                    <a:lnTo>
                      <a:pt x="45" y="14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4" name="Freeform 280"/>
              <p:cNvSpPr>
                <a:spLocks/>
              </p:cNvSpPr>
              <p:nvPr/>
            </p:nvSpPr>
            <p:spPr bwMode="auto">
              <a:xfrm>
                <a:off x="1941" y="3308"/>
                <a:ext cx="20" cy="57"/>
              </a:xfrm>
              <a:custGeom>
                <a:avLst/>
                <a:gdLst/>
                <a:ahLst/>
                <a:cxnLst>
                  <a:cxn ang="0">
                    <a:pos x="32" y="62"/>
                  </a:cxn>
                  <a:cxn ang="0">
                    <a:pos x="36" y="76"/>
                  </a:cxn>
                  <a:cxn ang="0">
                    <a:pos x="38" y="90"/>
                  </a:cxn>
                  <a:cxn ang="0">
                    <a:pos x="40" y="103"/>
                  </a:cxn>
                  <a:cxn ang="0">
                    <a:pos x="42" y="113"/>
                  </a:cxn>
                  <a:cxn ang="0">
                    <a:pos x="37" y="97"/>
                  </a:cxn>
                  <a:cxn ang="0">
                    <a:pos x="29" y="80"/>
                  </a:cxn>
                  <a:cxn ang="0">
                    <a:pos x="22" y="65"/>
                  </a:cxn>
                  <a:cxn ang="0">
                    <a:pos x="15" y="54"/>
                  </a:cxn>
                  <a:cxn ang="0">
                    <a:pos x="9" y="45"/>
                  </a:cxn>
                  <a:cxn ang="0">
                    <a:pos x="5" y="34"/>
                  </a:cxn>
                  <a:cxn ang="0">
                    <a:pos x="1" y="23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1" y="9"/>
                  </a:cxn>
                  <a:cxn ang="0">
                    <a:pos x="1" y="5"/>
                  </a:cxn>
                  <a:cxn ang="0">
                    <a:pos x="2" y="0"/>
                  </a:cxn>
                  <a:cxn ang="0">
                    <a:pos x="9" y="15"/>
                  </a:cxn>
                  <a:cxn ang="0">
                    <a:pos x="17" y="34"/>
                  </a:cxn>
                  <a:cxn ang="0">
                    <a:pos x="25" y="51"/>
                  </a:cxn>
                  <a:cxn ang="0">
                    <a:pos x="32" y="62"/>
                  </a:cxn>
                </a:cxnLst>
                <a:rect l="0" t="0" r="r" b="b"/>
                <a:pathLst>
                  <a:path w="42" h="113">
                    <a:moveTo>
                      <a:pt x="32" y="62"/>
                    </a:moveTo>
                    <a:lnTo>
                      <a:pt x="36" y="76"/>
                    </a:lnTo>
                    <a:lnTo>
                      <a:pt x="38" y="90"/>
                    </a:lnTo>
                    <a:lnTo>
                      <a:pt x="40" y="103"/>
                    </a:lnTo>
                    <a:lnTo>
                      <a:pt x="42" y="113"/>
                    </a:lnTo>
                    <a:lnTo>
                      <a:pt x="37" y="97"/>
                    </a:lnTo>
                    <a:lnTo>
                      <a:pt x="29" y="80"/>
                    </a:lnTo>
                    <a:lnTo>
                      <a:pt x="22" y="65"/>
                    </a:lnTo>
                    <a:lnTo>
                      <a:pt x="15" y="54"/>
                    </a:lnTo>
                    <a:lnTo>
                      <a:pt x="9" y="45"/>
                    </a:lnTo>
                    <a:lnTo>
                      <a:pt x="5" y="34"/>
                    </a:lnTo>
                    <a:lnTo>
                      <a:pt x="1" y="23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1" y="5"/>
                    </a:lnTo>
                    <a:lnTo>
                      <a:pt x="2" y="0"/>
                    </a:lnTo>
                    <a:lnTo>
                      <a:pt x="9" y="15"/>
                    </a:lnTo>
                    <a:lnTo>
                      <a:pt x="17" y="34"/>
                    </a:lnTo>
                    <a:lnTo>
                      <a:pt x="25" y="51"/>
                    </a:lnTo>
                    <a:lnTo>
                      <a:pt x="32" y="6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5" name="Freeform 281"/>
              <p:cNvSpPr>
                <a:spLocks/>
              </p:cNvSpPr>
              <p:nvPr/>
            </p:nvSpPr>
            <p:spPr bwMode="auto">
              <a:xfrm>
                <a:off x="2009" y="3148"/>
                <a:ext cx="14" cy="60"/>
              </a:xfrm>
              <a:custGeom>
                <a:avLst/>
                <a:gdLst/>
                <a:ahLst/>
                <a:cxnLst>
                  <a:cxn ang="0">
                    <a:pos x="29" y="113"/>
                  </a:cxn>
                  <a:cxn ang="0">
                    <a:pos x="28" y="115"/>
                  </a:cxn>
                  <a:cxn ang="0">
                    <a:pos x="28" y="116"/>
                  </a:cxn>
                  <a:cxn ang="0">
                    <a:pos x="28" y="119"/>
                  </a:cxn>
                  <a:cxn ang="0">
                    <a:pos x="28" y="120"/>
                  </a:cxn>
                  <a:cxn ang="0">
                    <a:pos x="21" y="106"/>
                  </a:cxn>
                  <a:cxn ang="0">
                    <a:pos x="14" y="89"/>
                  </a:cxn>
                  <a:cxn ang="0">
                    <a:pos x="8" y="69"/>
                  </a:cxn>
                  <a:cxn ang="0">
                    <a:pos x="4" y="50"/>
                  </a:cxn>
                  <a:cxn ang="0">
                    <a:pos x="1" y="30"/>
                  </a:cxn>
                  <a:cxn ang="0">
                    <a:pos x="0" y="15"/>
                  </a:cxn>
                  <a:cxn ang="0">
                    <a:pos x="0" y="5"/>
                  </a:cxn>
                  <a:cxn ang="0">
                    <a:pos x="4" y="0"/>
                  </a:cxn>
                  <a:cxn ang="0">
                    <a:pos x="10" y="7"/>
                  </a:cxn>
                  <a:cxn ang="0">
                    <a:pos x="15" y="25"/>
                  </a:cxn>
                  <a:cxn ang="0">
                    <a:pos x="17" y="46"/>
                  </a:cxn>
                  <a:cxn ang="0">
                    <a:pos x="17" y="61"/>
                  </a:cxn>
                  <a:cxn ang="0">
                    <a:pos x="16" y="74"/>
                  </a:cxn>
                  <a:cxn ang="0">
                    <a:pos x="17" y="89"/>
                  </a:cxn>
                  <a:cxn ang="0">
                    <a:pos x="22" y="103"/>
                  </a:cxn>
                  <a:cxn ang="0">
                    <a:pos x="29" y="113"/>
                  </a:cxn>
                </a:cxnLst>
                <a:rect l="0" t="0" r="r" b="b"/>
                <a:pathLst>
                  <a:path w="29" h="120">
                    <a:moveTo>
                      <a:pt x="29" y="113"/>
                    </a:moveTo>
                    <a:lnTo>
                      <a:pt x="28" y="115"/>
                    </a:lnTo>
                    <a:lnTo>
                      <a:pt x="28" y="116"/>
                    </a:lnTo>
                    <a:lnTo>
                      <a:pt x="28" y="119"/>
                    </a:lnTo>
                    <a:lnTo>
                      <a:pt x="28" y="120"/>
                    </a:lnTo>
                    <a:lnTo>
                      <a:pt x="21" y="106"/>
                    </a:lnTo>
                    <a:lnTo>
                      <a:pt x="14" y="89"/>
                    </a:lnTo>
                    <a:lnTo>
                      <a:pt x="8" y="69"/>
                    </a:lnTo>
                    <a:lnTo>
                      <a:pt x="4" y="50"/>
                    </a:lnTo>
                    <a:lnTo>
                      <a:pt x="1" y="30"/>
                    </a:lnTo>
                    <a:lnTo>
                      <a:pt x="0" y="15"/>
                    </a:lnTo>
                    <a:lnTo>
                      <a:pt x="0" y="5"/>
                    </a:lnTo>
                    <a:lnTo>
                      <a:pt x="4" y="0"/>
                    </a:lnTo>
                    <a:lnTo>
                      <a:pt x="10" y="7"/>
                    </a:lnTo>
                    <a:lnTo>
                      <a:pt x="15" y="25"/>
                    </a:lnTo>
                    <a:lnTo>
                      <a:pt x="17" y="46"/>
                    </a:lnTo>
                    <a:lnTo>
                      <a:pt x="17" y="61"/>
                    </a:lnTo>
                    <a:lnTo>
                      <a:pt x="16" y="74"/>
                    </a:lnTo>
                    <a:lnTo>
                      <a:pt x="17" y="89"/>
                    </a:lnTo>
                    <a:lnTo>
                      <a:pt x="22" y="103"/>
                    </a:lnTo>
                    <a:lnTo>
                      <a:pt x="29" y="1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6" name="Freeform 282"/>
              <p:cNvSpPr>
                <a:spLocks/>
              </p:cNvSpPr>
              <p:nvPr/>
            </p:nvSpPr>
            <p:spPr bwMode="auto">
              <a:xfrm>
                <a:off x="1962" y="3291"/>
                <a:ext cx="8" cy="8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11" y="15"/>
                  </a:cxn>
                  <a:cxn ang="0">
                    <a:pos x="14" y="14"/>
                  </a:cxn>
                  <a:cxn ang="0">
                    <a:pos x="15" y="11"/>
                  </a:cxn>
                  <a:cxn ang="0">
                    <a:pos x="16" y="8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1" y="1"/>
                  </a:cxn>
                  <a:cxn ang="0">
                    <a:pos x="8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1" y="11"/>
                  </a:cxn>
                  <a:cxn ang="0">
                    <a:pos x="2" y="14"/>
                  </a:cxn>
                  <a:cxn ang="0">
                    <a:pos x="4" y="15"/>
                  </a:cxn>
                  <a:cxn ang="0">
                    <a:pos x="8" y="16"/>
                  </a:cxn>
                </a:cxnLst>
                <a:rect l="0" t="0" r="r" b="b"/>
                <a:pathLst>
                  <a:path w="16" h="16">
                    <a:moveTo>
                      <a:pt x="8" y="16"/>
                    </a:moveTo>
                    <a:lnTo>
                      <a:pt x="11" y="15"/>
                    </a:lnTo>
                    <a:lnTo>
                      <a:pt x="14" y="14"/>
                    </a:lnTo>
                    <a:lnTo>
                      <a:pt x="15" y="11"/>
                    </a:lnTo>
                    <a:lnTo>
                      <a:pt x="16" y="8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2" y="14"/>
                    </a:lnTo>
                    <a:lnTo>
                      <a:pt x="4" y="15"/>
                    </a:lnTo>
                    <a:lnTo>
                      <a:pt x="8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7" name="Freeform 283"/>
              <p:cNvSpPr>
                <a:spLocks/>
              </p:cNvSpPr>
              <p:nvPr/>
            </p:nvSpPr>
            <p:spPr bwMode="auto">
              <a:xfrm>
                <a:off x="1972" y="3298"/>
                <a:ext cx="8" cy="8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11" y="14"/>
                  </a:cxn>
                  <a:cxn ang="0">
                    <a:pos x="13" y="13"/>
                  </a:cxn>
                  <a:cxn ang="0">
                    <a:pos x="14" y="11"/>
                  </a:cxn>
                  <a:cxn ang="0">
                    <a:pos x="15" y="8"/>
                  </a:cxn>
                  <a:cxn ang="0">
                    <a:pos x="14" y="4"/>
                  </a:cxn>
                  <a:cxn ang="0">
                    <a:pos x="13" y="2"/>
                  </a:cxn>
                  <a:cxn ang="0">
                    <a:pos x="11" y="1"/>
                  </a:cxn>
                  <a:cxn ang="0">
                    <a:pos x="8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2" y="4"/>
                  </a:cxn>
                  <a:cxn ang="0">
                    <a:pos x="0" y="8"/>
                  </a:cxn>
                  <a:cxn ang="0">
                    <a:pos x="2" y="11"/>
                  </a:cxn>
                  <a:cxn ang="0">
                    <a:pos x="3" y="13"/>
                  </a:cxn>
                  <a:cxn ang="0">
                    <a:pos x="5" y="14"/>
                  </a:cxn>
                  <a:cxn ang="0">
                    <a:pos x="8" y="16"/>
                  </a:cxn>
                </a:cxnLst>
                <a:rect l="0" t="0" r="r" b="b"/>
                <a:pathLst>
                  <a:path w="15" h="16">
                    <a:moveTo>
                      <a:pt x="8" y="16"/>
                    </a:moveTo>
                    <a:lnTo>
                      <a:pt x="11" y="14"/>
                    </a:lnTo>
                    <a:lnTo>
                      <a:pt x="13" y="13"/>
                    </a:lnTo>
                    <a:lnTo>
                      <a:pt x="14" y="11"/>
                    </a:lnTo>
                    <a:lnTo>
                      <a:pt x="15" y="8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2" y="11"/>
                    </a:lnTo>
                    <a:lnTo>
                      <a:pt x="3" y="13"/>
                    </a:lnTo>
                    <a:lnTo>
                      <a:pt x="5" y="14"/>
                    </a:lnTo>
                    <a:lnTo>
                      <a:pt x="8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8" name="Freeform 284"/>
              <p:cNvSpPr>
                <a:spLocks/>
              </p:cNvSpPr>
              <p:nvPr/>
            </p:nvSpPr>
            <p:spPr bwMode="auto">
              <a:xfrm>
                <a:off x="1982" y="3304"/>
                <a:ext cx="8" cy="8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12" y="15"/>
                  </a:cxn>
                  <a:cxn ang="0">
                    <a:pos x="14" y="14"/>
                  </a:cxn>
                  <a:cxn ang="0">
                    <a:pos x="15" y="12"/>
                  </a:cxn>
                  <a:cxn ang="0">
                    <a:pos x="16" y="8"/>
                  </a:cxn>
                  <a:cxn ang="0">
                    <a:pos x="15" y="6"/>
                  </a:cxn>
                  <a:cxn ang="0">
                    <a:pos x="14" y="2"/>
                  </a:cxn>
                  <a:cxn ang="0">
                    <a:pos x="12" y="1"/>
                  </a:cxn>
                  <a:cxn ang="0">
                    <a:pos x="8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1" y="6"/>
                  </a:cxn>
                  <a:cxn ang="0">
                    <a:pos x="0" y="8"/>
                  </a:cxn>
                  <a:cxn ang="0">
                    <a:pos x="1" y="12"/>
                  </a:cxn>
                  <a:cxn ang="0">
                    <a:pos x="2" y="14"/>
                  </a:cxn>
                  <a:cxn ang="0">
                    <a:pos x="5" y="15"/>
                  </a:cxn>
                  <a:cxn ang="0">
                    <a:pos x="8" y="16"/>
                  </a:cxn>
                </a:cxnLst>
                <a:rect l="0" t="0" r="r" b="b"/>
                <a:pathLst>
                  <a:path w="16" h="16">
                    <a:moveTo>
                      <a:pt x="8" y="16"/>
                    </a:moveTo>
                    <a:lnTo>
                      <a:pt x="12" y="15"/>
                    </a:lnTo>
                    <a:lnTo>
                      <a:pt x="14" y="14"/>
                    </a:lnTo>
                    <a:lnTo>
                      <a:pt x="15" y="12"/>
                    </a:lnTo>
                    <a:lnTo>
                      <a:pt x="16" y="8"/>
                    </a:lnTo>
                    <a:lnTo>
                      <a:pt x="15" y="6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5" y="15"/>
                    </a:lnTo>
                    <a:lnTo>
                      <a:pt x="8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49" name="Freeform 285"/>
              <p:cNvSpPr>
                <a:spLocks/>
              </p:cNvSpPr>
              <p:nvPr/>
            </p:nvSpPr>
            <p:spPr bwMode="auto">
              <a:xfrm>
                <a:off x="1956" y="3223"/>
                <a:ext cx="64" cy="69"/>
              </a:xfrm>
              <a:custGeom>
                <a:avLst/>
                <a:gdLst/>
                <a:ahLst/>
                <a:cxnLst>
                  <a:cxn ang="0">
                    <a:pos x="19" y="25"/>
                  </a:cxn>
                  <a:cxn ang="0">
                    <a:pos x="11" y="101"/>
                  </a:cxn>
                  <a:cxn ang="0">
                    <a:pos x="7" y="129"/>
                  </a:cxn>
                  <a:cxn ang="0">
                    <a:pos x="23" y="130"/>
                  </a:cxn>
                  <a:cxn ang="0">
                    <a:pos x="29" y="128"/>
                  </a:cxn>
                  <a:cxn ang="0">
                    <a:pos x="21" y="123"/>
                  </a:cxn>
                  <a:cxn ang="0">
                    <a:pos x="23" y="114"/>
                  </a:cxn>
                  <a:cxn ang="0">
                    <a:pos x="35" y="101"/>
                  </a:cxn>
                  <a:cxn ang="0">
                    <a:pos x="39" y="91"/>
                  </a:cxn>
                  <a:cxn ang="0">
                    <a:pos x="44" y="70"/>
                  </a:cxn>
                  <a:cxn ang="0">
                    <a:pos x="47" y="60"/>
                  </a:cxn>
                  <a:cxn ang="0">
                    <a:pos x="55" y="56"/>
                  </a:cxn>
                  <a:cxn ang="0">
                    <a:pos x="62" y="68"/>
                  </a:cxn>
                  <a:cxn ang="0">
                    <a:pos x="76" y="110"/>
                  </a:cxn>
                  <a:cxn ang="0">
                    <a:pos x="80" y="127"/>
                  </a:cxn>
                  <a:cxn ang="0">
                    <a:pos x="78" y="134"/>
                  </a:cxn>
                  <a:cxn ang="0">
                    <a:pos x="82" y="137"/>
                  </a:cxn>
                  <a:cxn ang="0">
                    <a:pos x="91" y="136"/>
                  </a:cxn>
                  <a:cxn ang="0">
                    <a:pos x="95" y="121"/>
                  </a:cxn>
                  <a:cxn ang="0">
                    <a:pos x="93" y="71"/>
                  </a:cxn>
                  <a:cxn ang="0">
                    <a:pos x="96" y="56"/>
                  </a:cxn>
                  <a:cxn ang="0">
                    <a:pos x="106" y="58"/>
                  </a:cxn>
                  <a:cxn ang="0">
                    <a:pos x="116" y="61"/>
                  </a:cxn>
                  <a:cxn ang="0">
                    <a:pos x="126" y="69"/>
                  </a:cxn>
                  <a:cxn ang="0">
                    <a:pos x="128" y="70"/>
                  </a:cxn>
                  <a:cxn ang="0">
                    <a:pos x="122" y="56"/>
                  </a:cxn>
                  <a:cxn ang="0">
                    <a:pos x="113" y="51"/>
                  </a:cxn>
                  <a:cxn ang="0">
                    <a:pos x="104" y="49"/>
                  </a:cxn>
                  <a:cxn ang="0">
                    <a:pos x="93" y="47"/>
                  </a:cxn>
                  <a:cxn ang="0">
                    <a:pos x="84" y="46"/>
                  </a:cxn>
                  <a:cxn ang="0">
                    <a:pos x="77" y="43"/>
                  </a:cxn>
                  <a:cxn ang="0">
                    <a:pos x="64" y="30"/>
                  </a:cxn>
                  <a:cxn ang="0">
                    <a:pos x="45" y="14"/>
                  </a:cxn>
                  <a:cxn ang="0">
                    <a:pos x="27" y="2"/>
                  </a:cxn>
                </a:cxnLst>
                <a:rect l="0" t="0" r="r" b="b"/>
                <a:pathLst>
                  <a:path w="128" h="137">
                    <a:moveTo>
                      <a:pt x="19" y="0"/>
                    </a:moveTo>
                    <a:lnTo>
                      <a:pt x="19" y="25"/>
                    </a:lnTo>
                    <a:lnTo>
                      <a:pt x="16" y="63"/>
                    </a:lnTo>
                    <a:lnTo>
                      <a:pt x="11" y="101"/>
                    </a:lnTo>
                    <a:lnTo>
                      <a:pt x="0" y="129"/>
                    </a:lnTo>
                    <a:lnTo>
                      <a:pt x="7" y="129"/>
                    </a:lnTo>
                    <a:lnTo>
                      <a:pt x="15" y="129"/>
                    </a:lnTo>
                    <a:lnTo>
                      <a:pt x="23" y="130"/>
                    </a:lnTo>
                    <a:lnTo>
                      <a:pt x="29" y="130"/>
                    </a:lnTo>
                    <a:lnTo>
                      <a:pt x="29" y="128"/>
                    </a:lnTo>
                    <a:lnTo>
                      <a:pt x="25" y="125"/>
                    </a:lnTo>
                    <a:lnTo>
                      <a:pt x="21" y="123"/>
                    </a:lnTo>
                    <a:lnTo>
                      <a:pt x="15" y="121"/>
                    </a:lnTo>
                    <a:lnTo>
                      <a:pt x="23" y="114"/>
                    </a:lnTo>
                    <a:lnTo>
                      <a:pt x="30" y="107"/>
                    </a:lnTo>
                    <a:lnTo>
                      <a:pt x="35" y="101"/>
                    </a:lnTo>
                    <a:lnTo>
                      <a:pt x="37" y="97"/>
                    </a:lnTo>
                    <a:lnTo>
                      <a:pt x="39" y="91"/>
                    </a:lnTo>
                    <a:lnTo>
                      <a:pt x="42" y="81"/>
                    </a:lnTo>
                    <a:lnTo>
                      <a:pt x="44" y="70"/>
                    </a:lnTo>
                    <a:lnTo>
                      <a:pt x="44" y="63"/>
                    </a:lnTo>
                    <a:lnTo>
                      <a:pt x="47" y="60"/>
                    </a:lnTo>
                    <a:lnTo>
                      <a:pt x="51" y="58"/>
                    </a:lnTo>
                    <a:lnTo>
                      <a:pt x="55" y="56"/>
                    </a:lnTo>
                    <a:lnTo>
                      <a:pt x="58" y="58"/>
                    </a:lnTo>
                    <a:lnTo>
                      <a:pt x="62" y="68"/>
                    </a:lnTo>
                    <a:lnTo>
                      <a:pt x="69" y="89"/>
                    </a:lnTo>
                    <a:lnTo>
                      <a:pt x="76" y="110"/>
                    </a:lnTo>
                    <a:lnTo>
                      <a:pt x="80" y="123"/>
                    </a:lnTo>
                    <a:lnTo>
                      <a:pt x="80" y="127"/>
                    </a:lnTo>
                    <a:lnTo>
                      <a:pt x="80" y="130"/>
                    </a:lnTo>
                    <a:lnTo>
                      <a:pt x="78" y="134"/>
                    </a:lnTo>
                    <a:lnTo>
                      <a:pt x="77" y="137"/>
                    </a:lnTo>
                    <a:lnTo>
                      <a:pt x="82" y="137"/>
                    </a:lnTo>
                    <a:lnTo>
                      <a:pt x="87" y="137"/>
                    </a:lnTo>
                    <a:lnTo>
                      <a:pt x="91" y="136"/>
                    </a:lnTo>
                    <a:lnTo>
                      <a:pt x="93" y="137"/>
                    </a:lnTo>
                    <a:lnTo>
                      <a:pt x="95" y="121"/>
                    </a:lnTo>
                    <a:lnTo>
                      <a:pt x="95" y="96"/>
                    </a:lnTo>
                    <a:lnTo>
                      <a:pt x="93" y="71"/>
                    </a:lnTo>
                    <a:lnTo>
                      <a:pt x="91" y="58"/>
                    </a:lnTo>
                    <a:lnTo>
                      <a:pt x="96" y="56"/>
                    </a:lnTo>
                    <a:lnTo>
                      <a:pt x="100" y="56"/>
                    </a:lnTo>
                    <a:lnTo>
                      <a:pt x="106" y="58"/>
                    </a:lnTo>
                    <a:lnTo>
                      <a:pt x="112" y="59"/>
                    </a:lnTo>
                    <a:lnTo>
                      <a:pt x="116" y="61"/>
                    </a:lnTo>
                    <a:lnTo>
                      <a:pt x="121" y="64"/>
                    </a:lnTo>
                    <a:lnTo>
                      <a:pt x="126" y="69"/>
                    </a:lnTo>
                    <a:lnTo>
                      <a:pt x="128" y="75"/>
                    </a:lnTo>
                    <a:lnTo>
                      <a:pt x="128" y="70"/>
                    </a:lnTo>
                    <a:lnTo>
                      <a:pt x="126" y="63"/>
                    </a:lnTo>
                    <a:lnTo>
                      <a:pt x="122" y="56"/>
                    </a:lnTo>
                    <a:lnTo>
                      <a:pt x="116" y="52"/>
                    </a:lnTo>
                    <a:lnTo>
                      <a:pt x="113" y="51"/>
                    </a:lnTo>
                    <a:lnTo>
                      <a:pt x="108" y="49"/>
                    </a:lnTo>
                    <a:lnTo>
                      <a:pt x="104" y="49"/>
                    </a:lnTo>
                    <a:lnTo>
                      <a:pt x="98" y="48"/>
                    </a:lnTo>
                    <a:lnTo>
                      <a:pt x="93" y="47"/>
                    </a:lnTo>
                    <a:lnTo>
                      <a:pt x="88" y="47"/>
                    </a:lnTo>
                    <a:lnTo>
                      <a:pt x="84" y="46"/>
                    </a:lnTo>
                    <a:lnTo>
                      <a:pt x="81" y="45"/>
                    </a:lnTo>
                    <a:lnTo>
                      <a:pt x="77" y="43"/>
                    </a:lnTo>
                    <a:lnTo>
                      <a:pt x="70" y="37"/>
                    </a:lnTo>
                    <a:lnTo>
                      <a:pt x="64" y="30"/>
                    </a:lnTo>
                    <a:lnTo>
                      <a:pt x="54" y="22"/>
                    </a:lnTo>
                    <a:lnTo>
                      <a:pt x="45" y="14"/>
                    </a:lnTo>
                    <a:lnTo>
                      <a:pt x="36" y="7"/>
                    </a:lnTo>
                    <a:lnTo>
                      <a:pt x="27" y="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0" name="Freeform 286"/>
              <p:cNvSpPr>
                <a:spLocks/>
              </p:cNvSpPr>
              <p:nvPr/>
            </p:nvSpPr>
            <p:spPr bwMode="auto">
              <a:xfrm>
                <a:off x="1912" y="3259"/>
                <a:ext cx="45" cy="27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11" y="5"/>
                  </a:cxn>
                  <a:cxn ang="0">
                    <a:pos x="15" y="8"/>
                  </a:cxn>
                  <a:cxn ang="0">
                    <a:pos x="20" y="12"/>
                  </a:cxn>
                  <a:cxn ang="0">
                    <a:pos x="26" y="15"/>
                  </a:cxn>
                  <a:cxn ang="0">
                    <a:pos x="30" y="18"/>
                  </a:cxn>
                  <a:cxn ang="0">
                    <a:pos x="35" y="20"/>
                  </a:cxn>
                  <a:cxn ang="0">
                    <a:pos x="40" y="21"/>
                  </a:cxn>
                  <a:cxn ang="0">
                    <a:pos x="43" y="22"/>
                  </a:cxn>
                  <a:cxn ang="0">
                    <a:pos x="48" y="22"/>
                  </a:cxn>
                  <a:cxn ang="0">
                    <a:pos x="52" y="22"/>
                  </a:cxn>
                  <a:cxn ang="0">
                    <a:pos x="58" y="22"/>
                  </a:cxn>
                  <a:cxn ang="0">
                    <a:pos x="64" y="21"/>
                  </a:cxn>
                  <a:cxn ang="0">
                    <a:pos x="71" y="20"/>
                  </a:cxn>
                  <a:cxn ang="0">
                    <a:pos x="78" y="18"/>
                  </a:cxn>
                  <a:cxn ang="0">
                    <a:pos x="83" y="14"/>
                  </a:cxn>
                  <a:cxn ang="0">
                    <a:pos x="90" y="10"/>
                  </a:cxn>
                  <a:cxn ang="0">
                    <a:pos x="86" y="20"/>
                  </a:cxn>
                  <a:cxn ang="0">
                    <a:pos x="80" y="33"/>
                  </a:cxn>
                  <a:cxn ang="0">
                    <a:pos x="74" y="45"/>
                  </a:cxn>
                  <a:cxn ang="0">
                    <a:pos x="72" y="53"/>
                  </a:cxn>
                  <a:cxn ang="0">
                    <a:pos x="67" y="51"/>
                  </a:cxn>
                  <a:cxn ang="0">
                    <a:pos x="67" y="45"/>
                  </a:cxn>
                  <a:cxn ang="0">
                    <a:pos x="70" y="37"/>
                  </a:cxn>
                  <a:cxn ang="0">
                    <a:pos x="73" y="28"/>
                  </a:cxn>
                  <a:cxn ang="0">
                    <a:pos x="68" y="30"/>
                  </a:cxn>
                  <a:cxn ang="0">
                    <a:pos x="64" y="33"/>
                  </a:cxn>
                  <a:cxn ang="0">
                    <a:pos x="58" y="35"/>
                  </a:cxn>
                  <a:cxn ang="0">
                    <a:pos x="51" y="36"/>
                  </a:cxn>
                  <a:cxn ang="0">
                    <a:pos x="45" y="37"/>
                  </a:cxn>
                  <a:cxn ang="0">
                    <a:pos x="40" y="38"/>
                  </a:cxn>
                  <a:cxn ang="0">
                    <a:pos x="34" y="38"/>
                  </a:cxn>
                  <a:cxn ang="0">
                    <a:pos x="29" y="37"/>
                  </a:cxn>
                  <a:cxn ang="0">
                    <a:pos x="21" y="33"/>
                  </a:cxn>
                  <a:cxn ang="0">
                    <a:pos x="13" y="25"/>
                  </a:cxn>
                  <a:cxn ang="0">
                    <a:pos x="6" y="16"/>
                  </a:cxn>
                  <a:cxn ang="0">
                    <a:pos x="2" y="10"/>
                  </a:cxn>
                  <a:cxn ang="0">
                    <a:pos x="0" y="5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6" y="1"/>
                  </a:cxn>
                </a:cxnLst>
                <a:rect l="0" t="0" r="r" b="b"/>
                <a:pathLst>
                  <a:path w="90" h="53">
                    <a:moveTo>
                      <a:pt x="6" y="1"/>
                    </a:moveTo>
                    <a:lnTo>
                      <a:pt x="11" y="5"/>
                    </a:lnTo>
                    <a:lnTo>
                      <a:pt x="15" y="8"/>
                    </a:lnTo>
                    <a:lnTo>
                      <a:pt x="20" y="12"/>
                    </a:lnTo>
                    <a:lnTo>
                      <a:pt x="26" y="15"/>
                    </a:lnTo>
                    <a:lnTo>
                      <a:pt x="30" y="18"/>
                    </a:lnTo>
                    <a:lnTo>
                      <a:pt x="35" y="20"/>
                    </a:lnTo>
                    <a:lnTo>
                      <a:pt x="40" y="21"/>
                    </a:lnTo>
                    <a:lnTo>
                      <a:pt x="43" y="22"/>
                    </a:lnTo>
                    <a:lnTo>
                      <a:pt x="48" y="22"/>
                    </a:lnTo>
                    <a:lnTo>
                      <a:pt x="52" y="22"/>
                    </a:lnTo>
                    <a:lnTo>
                      <a:pt x="58" y="22"/>
                    </a:lnTo>
                    <a:lnTo>
                      <a:pt x="64" y="21"/>
                    </a:lnTo>
                    <a:lnTo>
                      <a:pt x="71" y="20"/>
                    </a:lnTo>
                    <a:lnTo>
                      <a:pt x="78" y="18"/>
                    </a:lnTo>
                    <a:lnTo>
                      <a:pt x="83" y="14"/>
                    </a:lnTo>
                    <a:lnTo>
                      <a:pt x="90" y="10"/>
                    </a:lnTo>
                    <a:lnTo>
                      <a:pt x="86" y="20"/>
                    </a:lnTo>
                    <a:lnTo>
                      <a:pt x="80" y="33"/>
                    </a:lnTo>
                    <a:lnTo>
                      <a:pt x="74" y="45"/>
                    </a:lnTo>
                    <a:lnTo>
                      <a:pt x="72" y="53"/>
                    </a:lnTo>
                    <a:lnTo>
                      <a:pt x="67" y="51"/>
                    </a:lnTo>
                    <a:lnTo>
                      <a:pt x="67" y="45"/>
                    </a:lnTo>
                    <a:lnTo>
                      <a:pt x="70" y="37"/>
                    </a:lnTo>
                    <a:lnTo>
                      <a:pt x="73" y="28"/>
                    </a:lnTo>
                    <a:lnTo>
                      <a:pt x="68" y="30"/>
                    </a:lnTo>
                    <a:lnTo>
                      <a:pt x="64" y="33"/>
                    </a:lnTo>
                    <a:lnTo>
                      <a:pt x="58" y="35"/>
                    </a:lnTo>
                    <a:lnTo>
                      <a:pt x="51" y="36"/>
                    </a:lnTo>
                    <a:lnTo>
                      <a:pt x="45" y="37"/>
                    </a:lnTo>
                    <a:lnTo>
                      <a:pt x="40" y="38"/>
                    </a:lnTo>
                    <a:lnTo>
                      <a:pt x="34" y="38"/>
                    </a:lnTo>
                    <a:lnTo>
                      <a:pt x="29" y="37"/>
                    </a:lnTo>
                    <a:lnTo>
                      <a:pt x="21" y="33"/>
                    </a:lnTo>
                    <a:lnTo>
                      <a:pt x="13" y="25"/>
                    </a:lnTo>
                    <a:lnTo>
                      <a:pt x="6" y="16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1" name="Freeform 287"/>
              <p:cNvSpPr>
                <a:spLocks/>
              </p:cNvSpPr>
              <p:nvPr/>
            </p:nvSpPr>
            <p:spPr bwMode="auto">
              <a:xfrm>
                <a:off x="1911" y="3915"/>
                <a:ext cx="34" cy="13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5" y="1"/>
                  </a:cxn>
                  <a:cxn ang="0">
                    <a:pos x="41" y="4"/>
                  </a:cxn>
                  <a:cxn ang="0">
                    <a:pos x="45" y="5"/>
                  </a:cxn>
                  <a:cxn ang="0">
                    <a:pos x="51" y="5"/>
                  </a:cxn>
                  <a:cxn ang="0">
                    <a:pos x="56" y="6"/>
                  </a:cxn>
                  <a:cxn ang="0">
                    <a:pos x="60" y="6"/>
                  </a:cxn>
                  <a:cxn ang="0">
                    <a:pos x="65" y="6"/>
                  </a:cxn>
                  <a:cxn ang="0">
                    <a:pos x="68" y="5"/>
                  </a:cxn>
                  <a:cxn ang="0">
                    <a:pos x="67" y="7"/>
                  </a:cxn>
                  <a:cxn ang="0">
                    <a:pos x="66" y="9"/>
                  </a:cxn>
                  <a:cxn ang="0">
                    <a:pos x="66" y="13"/>
                  </a:cxn>
                  <a:cxn ang="0">
                    <a:pos x="67" y="15"/>
                  </a:cxn>
                  <a:cxn ang="0">
                    <a:pos x="63" y="19"/>
                  </a:cxn>
                  <a:cxn ang="0">
                    <a:pos x="57" y="21"/>
                  </a:cxn>
                  <a:cxn ang="0">
                    <a:pos x="49" y="24"/>
                  </a:cxn>
                  <a:cxn ang="0">
                    <a:pos x="41" y="27"/>
                  </a:cxn>
                  <a:cxn ang="0">
                    <a:pos x="31" y="28"/>
                  </a:cxn>
                  <a:cxn ang="0">
                    <a:pos x="21" y="28"/>
                  </a:cxn>
                  <a:cxn ang="0">
                    <a:pos x="11" y="25"/>
                  </a:cxn>
                  <a:cxn ang="0">
                    <a:pos x="0" y="22"/>
                  </a:cxn>
                  <a:cxn ang="0">
                    <a:pos x="10" y="22"/>
                  </a:cxn>
                  <a:cxn ang="0">
                    <a:pos x="18" y="22"/>
                  </a:cxn>
                  <a:cxn ang="0">
                    <a:pos x="26" y="21"/>
                  </a:cxn>
                  <a:cxn ang="0">
                    <a:pos x="34" y="19"/>
                  </a:cxn>
                  <a:cxn ang="0">
                    <a:pos x="39" y="17"/>
                  </a:cxn>
                  <a:cxn ang="0">
                    <a:pos x="44" y="16"/>
                  </a:cxn>
                  <a:cxn ang="0">
                    <a:pos x="48" y="14"/>
                  </a:cxn>
                  <a:cxn ang="0">
                    <a:pos x="49" y="13"/>
                  </a:cxn>
                  <a:cxn ang="0">
                    <a:pos x="48" y="11"/>
                  </a:cxn>
                  <a:cxn ang="0">
                    <a:pos x="43" y="6"/>
                  </a:cxn>
                  <a:cxn ang="0">
                    <a:pos x="36" y="2"/>
                  </a:cxn>
                  <a:cxn ang="0">
                    <a:pos x="29" y="0"/>
                  </a:cxn>
                </a:cxnLst>
                <a:rect l="0" t="0" r="r" b="b"/>
                <a:pathLst>
                  <a:path w="68" h="28">
                    <a:moveTo>
                      <a:pt x="29" y="0"/>
                    </a:moveTo>
                    <a:lnTo>
                      <a:pt x="35" y="1"/>
                    </a:lnTo>
                    <a:lnTo>
                      <a:pt x="41" y="4"/>
                    </a:lnTo>
                    <a:lnTo>
                      <a:pt x="45" y="5"/>
                    </a:lnTo>
                    <a:lnTo>
                      <a:pt x="51" y="5"/>
                    </a:lnTo>
                    <a:lnTo>
                      <a:pt x="56" y="6"/>
                    </a:lnTo>
                    <a:lnTo>
                      <a:pt x="60" y="6"/>
                    </a:lnTo>
                    <a:lnTo>
                      <a:pt x="65" y="6"/>
                    </a:lnTo>
                    <a:lnTo>
                      <a:pt x="68" y="5"/>
                    </a:lnTo>
                    <a:lnTo>
                      <a:pt x="67" y="7"/>
                    </a:lnTo>
                    <a:lnTo>
                      <a:pt x="66" y="9"/>
                    </a:lnTo>
                    <a:lnTo>
                      <a:pt x="66" y="13"/>
                    </a:lnTo>
                    <a:lnTo>
                      <a:pt x="67" y="15"/>
                    </a:lnTo>
                    <a:lnTo>
                      <a:pt x="63" y="19"/>
                    </a:lnTo>
                    <a:lnTo>
                      <a:pt x="57" y="21"/>
                    </a:lnTo>
                    <a:lnTo>
                      <a:pt x="49" y="24"/>
                    </a:lnTo>
                    <a:lnTo>
                      <a:pt x="41" y="27"/>
                    </a:lnTo>
                    <a:lnTo>
                      <a:pt x="31" y="28"/>
                    </a:lnTo>
                    <a:lnTo>
                      <a:pt x="21" y="28"/>
                    </a:lnTo>
                    <a:lnTo>
                      <a:pt x="11" y="25"/>
                    </a:lnTo>
                    <a:lnTo>
                      <a:pt x="0" y="22"/>
                    </a:lnTo>
                    <a:lnTo>
                      <a:pt x="10" y="22"/>
                    </a:lnTo>
                    <a:lnTo>
                      <a:pt x="18" y="22"/>
                    </a:lnTo>
                    <a:lnTo>
                      <a:pt x="26" y="21"/>
                    </a:lnTo>
                    <a:lnTo>
                      <a:pt x="34" y="19"/>
                    </a:lnTo>
                    <a:lnTo>
                      <a:pt x="39" y="17"/>
                    </a:lnTo>
                    <a:lnTo>
                      <a:pt x="44" y="16"/>
                    </a:lnTo>
                    <a:lnTo>
                      <a:pt x="48" y="14"/>
                    </a:lnTo>
                    <a:lnTo>
                      <a:pt x="49" y="13"/>
                    </a:lnTo>
                    <a:lnTo>
                      <a:pt x="48" y="11"/>
                    </a:lnTo>
                    <a:lnTo>
                      <a:pt x="43" y="6"/>
                    </a:lnTo>
                    <a:lnTo>
                      <a:pt x="36" y="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2" name="Freeform 288"/>
              <p:cNvSpPr>
                <a:spLocks/>
              </p:cNvSpPr>
              <p:nvPr/>
            </p:nvSpPr>
            <p:spPr bwMode="auto">
              <a:xfrm>
                <a:off x="1711" y="3897"/>
                <a:ext cx="59" cy="23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6" y="40"/>
                  </a:cxn>
                  <a:cxn ang="0">
                    <a:pos x="12" y="34"/>
                  </a:cxn>
                  <a:cxn ang="0">
                    <a:pos x="19" y="30"/>
                  </a:cxn>
                  <a:cxn ang="0">
                    <a:pos x="25" y="27"/>
                  </a:cxn>
                  <a:cxn ang="0">
                    <a:pos x="29" y="26"/>
                  </a:cxn>
                  <a:cxn ang="0">
                    <a:pos x="35" y="26"/>
                  </a:cxn>
                  <a:cxn ang="0">
                    <a:pos x="43" y="25"/>
                  </a:cxn>
                  <a:cxn ang="0">
                    <a:pos x="52" y="24"/>
                  </a:cxn>
                  <a:cxn ang="0">
                    <a:pos x="60" y="23"/>
                  </a:cxn>
                  <a:cxn ang="0">
                    <a:pos x="68" y="21"/>
                  </a:cxn>
                  <a:cxn ang="0">
                    <a:pos x="75" y="21"/>
                  </a:cxn>
                  <a:cxn ang="0">
                    <a:pos x="80" y="21"/>
                  </a:cxn>
                  <a:cxn ang="0">
                    <a:pos x="85" y="15"/>
                  </a:cxn>
                  <a:cxn ang="0">
                    <a:pos x="90" y="9"/>
                  </a:cxn>
                  <a:cxn ang="0">
                    <a:pos x="97" y="3"/>
                  </a:cxn>
                  <a:cxn ang="0">
                    <a:pos x="104" y="0"/>
                  </a:cxn>
                  <a:cxn ang="0">
                    <a:pos x="109" y="0"/>
                  </a:cxn>
                  <a:cxn ang="0">
                    <a:pos x="113" y="2"/>
                  </a:cxn>
                  <a:cxn ang="0">
                    <a:pos x="117" y="3"/>
                  </a:cxn>
                  <a:cxn ang="0">
                    <a:pos x="119" y="5"/>
                  </a:cxn>
                  <a:cxn ang="0">
                    <a:pos x="111" y="8"/>
                  </a:cxn>
                  <a:cxn ang="0">
                    <a:pos x="103" y="10"/>
                  </a:cxn>
                  <a:cxn ang="0">
                    <a:pos x="95" y="15"/>
                  </a:cxn>
                  <a:cxn ang="0">
                    <a:pos x="90" y="19"/>
                  </a:cxn>
                  <a:cxn ang="0">
                    <a:pos x="93" y="25"/>
                  </a:cxn>
                  <a:cxn ang="0">
                    <a:pos x="96" y="31"/>
                  </a:cxn>
                  <a:cxn ang="0">
                    <a:pos x="99" y="36"/>
                  </a:cxn>
                  <a:cxn ang="0">
                    <a:pos x="105" y="42"/>
                  </a:cxn>
                  <a:cxn ang="0">
                    <a:pos x="97" y="39"/>
                  </a:cxn>
                  <a:cxn ang="0">
                    <a:pos x="88" y="34"/>
                  </a:cxn>
                  <a:cxn ang="0">
                    <a:pos x="80" y="30"/>
                  </a:cxn>
                  <a:cxn ang="0">
                    <a:pos x="75" y="27"/>
                  </a:cxn>
                  <a:cxn ang="0">
                    <a:pos x="73" y="28"/>
                  </a:cxn>
                  <a:cxn ang="0">
                    <a:pos x="72" y="32"/>
                  </a:cxn>
                  <a:cxn ang="0">
                    <a:pos x="73" y="34"/>
                  </a:cxn>
                  <a:cxn ang="0">
                    <a:pos x="75" y="38"/>
                  </a:cxn>
                  <a:cxn ang="0">
                    <a:pos x="73" y="39"/>
                  </a:cxn>
                  <a:cxn ang="0">
                    <a:pos x="72" y="40"/>
                  </a:cxn>
                  <a:cxn ang="0">
                    <a:pos x="70" y="41"/>
                  </a:cxn>
                  <a:cxn ang="0">
                    <a:pos x="67" y="42"/>
                  </a:cxn>
                  <a:cxn ang="0">
                    <a:pos x="63" y="40"/>
                  </a:cxn>
                  <a:cxn ang="0">
                    <a:pos x="56" y="38"/>
                  </a:cxn>
                  <a:cxn ang="0">
                    <a:pos x="48" y="36"/>
                  </a:cxn>
                  <a:cxn ang="0">
                    <a:pos x="40" y="35"/>
                  </a:cxn>
                  <a:cxn ang="0">
                    <a:pos x="29" y="36"/>
                  </a:cxn>
                  <a:cxn ang="0">
                    <a:pos x="20" y="38"/>
                  </a:cxn>
                  <a:cxn ang="0">
                    <a:pos x="10" y="40"/>
                  </a:cxn>
                  <a:cxn ang="0">
                    <a:pos x="0" y="45"/>
                  </a:cxn>
                </a:cxnLst>
                <a:rect l="0" t="0" r="r" b="b"/>
                <a:pathLst>
                  <a:path w="119" h="45">
                    <a:moveTo>
                      <a:pt x="0" y="45"/>
                    </a:moveTo>
                    <a:lnTo>
                      <a:pt x="6" y="40"/>
                    </a:lnTo>
                    <a:lnTo>
                      <a:pt x="12" y="34"/>
                    </a:lnTo>
                    <a:lnTo>
                      <a:pt x="19" y="30"/>
                    </a:lnTo>
                    <a:lnTo>
                      <a:pt x="25" y="27"/>
                    </a:lnTo>
                    <a:lnTo>
                      <a:pt x="29" y="26"/>
                    </a:lnTo>
                    <a:lnTo>
                      <a:pt x="35" y="26"/>
                    </a:lnTo>
                    <a:lnTo>
                      <a:pt x="43" y="25"/>
                    </a:lnTo>
                    <a:lnTo>
                      <a:pt x="52" y="24"/>
                    </a:lnTo>
                    <a:lnTo>
                      <a:pt x="60" y="23"/>
                    </a:lnTo>
                    <a:lnTo>
                      <a:pt x="68" y="21"/>
                    </a:lnTo>
                    <a:lnTo>
                      <a:pt x="75" y="21"/>
                    </a:lnTo>
                    <a:lnTo>
                      <a:pt x="80" y="21"/>
                    </a:lnTo>
                    <a:lnTo>
                      <a:pt x="85" y="15"/>
                    </a:lnTo>
                    <a:lnTo>
                      <a:pt x="90" y="9"/>
                    </a:lnTo>
                    <a:lnTo>
                      <a:pt x="97" y="3"/>
                    </a:lnTo>
                    <a:lnTo>
                      <a:pt x="104" y="0"/>
                    </a:lnTo>
                    <a:lnTo>
                      <a:pt x="109" y="0"/>
                    </a:lnTo>
                    <a:lnTo>
                      <a:pt x="113" y="2"/>
                    </a:lnTo>
                    <a:lnTo>
                      <a:pt x="117" y="3"/>
                    </a:lnTo>
                    <a:lnTo>
                      <a:pt x="119" y="5"/>
                    </a:lnTo>
                    <a:lnTo>
                      <a:pt x="111" y="8"/>
                    </a:lnTo>
                    <a:lnTo>
                      <a:pt x="103" y="10"/>
                    </a:lnTo>
                    <a:lnTo>
                      <a:pt x="95" y="15"/>
                    </a:lnTo>
                    <a:lnTo>
                      <a:pt x="90" y="19"/>
                    </a:lnTo>
                    <a:lnTo>
                      <a:pt x="93" y="25"/>
                    </a:lnTo>
                    <a:lnTo>
                      <a:pt x="96" y="31"/>
                    </a:lnTo>
                    <a:lnTo>
                      <a:pt x="99" y="36"/>
                    </a:lnTo>
                    <a:lnTo>
                      <a:pt x="105" y="42"/>
                    </a:lnTo>
                    <a:lnTo>
                      <a:pt x="97" y="39"/>
                    </a:lnTo>
                    <a:lnTo>
                      <a:pt x="88" y="34"/>
                    </a:lnTo>
                    <a:lnTo>
                      <a:pt x="80" y="30"/>
                    </a:lnTo>
                    <a:lnTo>
                      <a:pt x="75" y="27"/>
                    </a:lnTo>
                    <a:lnTo>
                      <a:pt x="73" y="28"/>
                    </a:lnTo>
                    <a:lnTo>
                      <a:pt x="72" y="32"/>
                    </a:lnTo>
                    <a:lnTo>
                      <a:pt x="73" y="34"/>
                    </a:lnTo>
                    <a:lnTo>
                      <a:pt x="75" y="38"/>
                    </a:lnTo>
                    <a:lnTo>
                      <a:pt x="73" y="39"/>
                    </a:lnTo>
                    <a:lnTo>
                      <a:pt x="72" y="40"/>
                    </a:lnTo>
                    <a:lnTo>
                      <a:pt x="70" y="41"/>
                    </a:lnTo>
                    <a:lnTo>
                      <a:pt x="67" y="42"/>
                    </a:lnTo>
                    <a:lnTo>
                      <a:pt x="63" y="40"/>
                    </a:lnTo>
                    <a:lnTo>
                      <a:pt x="56" y="38"/>
                    </a:lnTo>
                    <a:lnTo>
                      <a:pt x="48" y="36"/>
                    </a:lnTo>
                    <a:lnTo>
                      <a:pt x="40" y="35"/>
                    </a:lnTo>
                    <a:lnTo>
                      <a:pt x="29" y="36"/>
                    </a:lnTo>
                    <a:lnTo>
                      <a:pt x="20" y="38"/>
                    </a:lnTo>
                    <a:lnTo>
                      <a:pt x="10" y="4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3" name="Freeform 289"/>
              <p:cNvSpPr>
                <a:spLocks/>
              </p:cNvSpPr>
              <p:nvPr/>
            </p:nvSpPr>
            <p:spPr bwMode="auto">
              <a:xfrm>
                <a:off x="1816" y="2899"/>
                <a:ext cx="130" cy="190"/>
              </a:xfrm>
              <a:custGeom>
                <a:avLst/>
                <a:gdLst/>
                <a:ahLst/>
                <a:cxnLst>
                  <a:cxn ang="0">
                    <a:pos x="250" y="158"/>
                  </a:cxn>
                  <a:cxn ang="0">
                    <a:pos x="247" y="143"/>
                  </a:cxn>
                  <a:cxn ang="0">
                    <a:pos x="247" y="126"/>
                  </a:cxn>
                  <a:cxn ang="0">
                    <a:pos x="243" y="113"/>
                  </a:cxn>
                  <a:cxn ang="0">
                    <a:pos x="240" y="103"/>
                  </a:cxn>
                  <a:cxn ang="0">
                    <a:pos x="240" y="94"/>
                  </a:cxn>
                  <a:cxn ang="0">
                    <a:pos x="236" y="84"/>
                  </a:cxn>
                  <a:cxn ang="0">
                    <a:pos x="242" y="81"/>
                  </a:cxn>
                  <a:cxn ang="0">
                    <a:pos x="236" y="67"/>
                  </a:cxn>
                  <a:cxn ang="0">
                    <a:pos x="220" y="46"/>
                  </a:cxn>
                  <a:cxn ang="0">
                    <a:pos x="213" y="39"/>
                  </a:cxn>
                  <a:cxn ang="0">
                    <a:pos x="201" y="29"/>
                  </a:cxn>
                  <a:cxn ang="0">
                    <a:pos x="186" y="16"/>
                  </a:cxn>
                  <a:cxn ang="0">
                    <a:pos x="173" y="8"/>
                  </a:cxn>
                  <a:cxn ang="0">
                    <a:pos x="157" y="4"/>
                  </a:cxn>
                  <a:cxn ang="0">
                    <a:pos x="139" y="0"/>
                  </a:cxn>
                  <a:cxn ang="0">
                    <a:pos x="124" y="1"/>
                  </a:cxn>
                  <a:cxn ang="0">
                    <a:pos x="96" y="7"/>
                  </a:cxn>
                  <a:cxn ang="0">
                    <a:pos x="67" y="20"/>
                  </a:cxn>
                  <a:cxn ang="0">
                    <a:pos x="47" y="37"/>
                  </a:cxn>
                  <a:cxn ang="0">
                    <a:pos x="30" y="61"/>
                  </a:cxn>
                  <a:cxn ang="0">
                    <a:pos x="22" y="84"/>
                  </a:cxn>
                  <a:cxn ang="0">
                    <a:pos x="6" y="107"/>
                  </a:cxn>
                  <a:cxn ang="0">
                    <a:pos x="13" y="148"/>
                  </a:cxn>
                  <a:cxn ang="0">
                    <a:pos x="7" y="157"/>
                  </a:cxn>
                  <a:cxn ang="0">
                    <a:pos x="1" y="171"/>
                  </a:cxn>
                  <a:cxn ang="0">
                    <a:pos x="12" y="205"/>
                  </a:cxn>
                  <a:cxn ang="0">
                    <a:pos x="14" y="220"/>
                  </a:cxn>
                  <a:cxn ang="0">
                    <a:pos x="20" y="235"/>
                  </a:cxn>
                  <a:cxn ang="0">
                    <a:pos x="27" y="248"/>
                  </a:cxn>
                  <a:cxn ang="0">
                    <a:pos x="39" y="251"/>
                  </a:cxn>
                  <a:cxn ang="0">
                    <a:pos x="53" y="306"/>
                  </a:cxn>
                  <a:cxn ang="0">
                    <a:pos x="61" y="334"/>
                  </a:cxn>
                  <a:cxn ang="0">
                    <a:pos x="71" y="356"/>
                  </a:cxn>
                  <a:cxn ang="0">
                    <a:pos x="91" y="373"/>
                  </a:cxn>
                  <a:cxn ang="0">
                    <a:pos x="106" y="378"/>
                  </a:cxn>
                  <a:cxn ang="0">
                    <a:pos x="122" y="380"/>
                  </a:cxn>
                  <a:cxn ang="0">
                    <a:pos x="136" y="380"/>
                  </a:cxn>
                  <a:cxn ang="0">
                    <a:pos x="150" y="378"/>
                  </a:cxn>
                  <a:cxn ang="0">
                    <a:pos x="162" y="375"/>
                  </a:cxn>
                  <a:cxn ang="0">
                    <a:pos x="182" y="362"/>
                  </a:cxn>
                  <a:cxn ang="0">
                    <a:pos x="204" y="341"/>
                  </a:cxn>
                  <a:cxn ang="0">
                    <a:pos x="217" y="284"/>
                  </a:cxn>
                  <a:cxn ang="0">
                    <a:pos x="221" y="261"/>
                  </a:cxn>
                  <a:cxn ang="0">
                    <a:pos x="234" y="249"/>
                  </a:cxn>
                  <a:cxn ang="0">
                    <a:pos x="244" y="241"/>
                  </a:cxn>
                  <a:cxn ang="0">
                    <a:pos x="248" y="229"/>
                  </a:cxn>
                  <a:cxn ang="0">
                    <a:pos x="254" y="213"/>
                  </a:cxn>
                  <a:cxn ang="0">
                    <a:pos x="259" y="198"/>
                  </a:cxn>
                  <a:cxn ang="0">
                    <a:pos x="260" y="186"/>
                  </a:cxn>
                  <a:cxn ang="0">
                    <a:pos x="254" y="178"/>
                  </a:cxn>
                  <a:cxn ang="0">
                    <a:pos x="254" y="172"/>
                  </a:cxn>
                </a:cxnLst>
                <a:rect l="0" t="0" r="r" b="b"/>
                <a:pathLst>
                  <a:path w="260" h="380">
                    <a:moveTo>
                      <a:pt x="254" y="170"/>
                    </a:moveTo>
                    <a:lnTo>
                      <a:pt x="252" y="164"/>
                    </a:lnTo>
                    <a:lnTo>
                      <a:pt x="250" y="158"/>
                    </a:lnTo>
                    <a:lnTo>
                      <a:pt x="248" y="152"/>
                    </a:lnTo>
                    <a:lnTo>
                      <a:pt x="247" y="148"/>
                    </a:lnTo>
                    <a:lnTo>
                      <a:pt x="247" y="143"/>
                    </a:lnTo>
                    <a:lnTo>
                      <a:pt x="247" y="136"/>
                    </a:lnTo>
                    <a:lnTo>
                      <a:pt x="247" y="130"/>
                    </a:lnTo>
                    <a:lnTo>
                      <a:pt x="247" y="126"/>
                    </a:lnTo>
                    <a:lnTo>
                      <a:pt x="247" y="121"/>
                    </a:lnTo>
                    <a:lnTo>
                      <a:pt x="244" y="117"/>
                    </a:lnTo>
                    <a:lnTo>
                      <a:pt x="243" y="113"/>
                    </a:lnTo>
                    <a:lnTo>
                      <a:pt x="242" y="110"/>
                    </a:lnTo>
                    <a:lnTo>
                      <a:pt x="241" y="106"/>
                    </a:lnTo>
                    <a:lnTo>
                      <a:pt x="240" y="103"/>
                    </a:lnTo>
                    <a:lnTo>
                      <a:pt x="240" y="99"/>
                    </a:lnTo>
                    <a:lnTo>
                      <a:pt x="240" y="96"/>
                    </a:lnTo>
                    <a:lnTo>
                      <a:pt x="240" y="94"/>
                    </a:lnTo>
                    <a:lnTo>
                      <a:pt x="239" y="90"/>
                    </a:lnTo>
                    <a:lnTo>
                      <a:pt x="237" y="88"/>
                    </a:lnTo>
                    <a:lnTo>
                      <a:pt x="236" y="84"/>
                    </a:lnTo>
                    <a:lnTo>
                      <a:pt x="239" y="83"/>
                    </a:lnTo>
                    <a:lnTo>
                      <a:pt x="240" y="82"/>
                    </a:lnTo>
                    <a:lnTo>
                      <a:pt x="242" y="81"/>
                    </a:lnTo>
                    <a:lnTo>
                      <a:pt x="242" y="79"/>
                    </a:lnTo>
                    <a:lnTo>
                      <a:pt x="240" y="74"/>
                    </a:lnTo>
                    <a:lnTo>
                      <a:pt x="236" y="67"/>
                    </a:lnTo>
                    <a:lnTo>
                      <a:pt x="230" y="58"/>
                    </a:lnTo>
                    <a:lnTo>
                      <a:pt x="224" y="50"/>
                    </a:lnTo>
                    <a:lnTo>
                      <a:pt x="220" y="46"/>
                    </a:lnTo>
                    <a:lnTo>
                      <a:pt x="218" y="43"/>
                    </a:lnTo>
                    <a:lnTo>
                      <a:pt x="215" y="41"/>
                    </a:lnTo>
                    <a:lnTo>
                      <a:pt x="213" y="39"/>
                    </a:lnTo>
                    <a:lnTo>
                      <a:pt x="210" y="36"/>
                    </a:lnTo>
                    <a:lnTo>
                      <a:pt x="205" y="33"/>
                    </a:lnTo>
                    <a:lnTo>
                      <a:pt x="201" y="29"/>
                    </a:lnTo>
                    <a:lnTo>
                      <a:pt x="196" y="24"/>
                    </a:lnTo>
                    <a:lnTo>
                      <a:pt x="190" y="21"/>
                    </a:lnTo>
                    <a:lnTo>
                      <a:pt x="186" y="16"/>
                    </a:lnTo>
                    <a:lnTo>
                      <a:pt x="181" y="13"/>
                    </a:lnTo>
                    <a:lnTo>
                      <a:pt x="177" y="11"/>
                    </a:lnTo>
                    <a:lnTo>
                      <a:pt x="173" y="8"/>
                    </a:lnTo>
                    <a:lnTo>
                      <a:pt x="168" y="7"/>
                    </a:lnTo>
                    <a:lnTo>
                      <a:pt x="162" y="5"/>
                    </a:lnTo>
                    <a:lnTo>
                      <a:pt x="157" y="4"/>
                    </a:lnTo>
                    <a:lnTo>
                      <a:pt x="151" y="3"/>
                    </a:lnTo>
                    <a:lnTo>
                      <a:pt x="144" y="1"/>
                    </a:lnTo>
                    <a:lnTo>
                      <a:pt x="139" y="0"/>
                    </a:lnTo>
                    <a:lnTo>
                      <a:pt x="135" y="0"/>
                    </a:lnTo>
                    <a:lnTo>
                      <a:pt x="131" y="0"/>
                    </a:lnTo>
                    <a:lnTo>
                      <a:pt x="124" y="1"/>
                    </a:lnTo>
                    <a:lnTo>
                      <a:pt x="116" y="3"/>
                    </a:lnTo>
                    <a:lnTo>
                      <a:pt x="106" y="5"/>
                    </a:lnTo>
                    <a:lnTo>
                      <a:pt x="96" y="7"/>
                    </a:lnTo>
                    <a:lnTo>
                      <a:pt x="85" y="11"/>
                    </a:lnTo>
                    <a:lnTo>
                      <a:pt x="76" y="15"/>
                    </a:lnTo>
                    <a:lnTo>
                      <a:pt x="67" y="20"/>
                    </a:lnTo>
                    <a:lnTo>
                      <a:pt x="61" y="24"/>
                    </a:lnTo>
                    <a:lnTo>
                      <a:pt x="54" y="30"/>
                    </a:lnTo>
                    <a:lnTo>
                      <a:pt x="47" y="37"/>
                    </a:lnTo>
                    <a:lnTo>
                      <a:pt x="40" y="44"/>
                    </a:lnTo>
                    <a:lnTo>
                      <a:pt x="35" y="53"/>
                    </a:lnTo>
                    <a:lnTo>
                      <a:pt x="30" y="61"/>
                    </a:lnTo>
                    <a:lnTo>
                      <a:pt x="27" y="71"/>
                    </a:lnTo>
                    <a:lnTo>
                      <a:pt x="25" y="80"/>
                    </a:lnTo>
                    <a:lnTo>
                      <a:pt x="22" y="84"/>
                    </a:lnTo>
                    <a:lnTo>
                      <a:pt x="17" y="91"/>
                    </a:lnTo>
                    <a:lnTo>
                      <a:pt x="12" y="99"/>
                    </a:lnTo>
                    <a:lnTo>
                      <a:pt x="6" y="107"/>
                    </a:lnTo>
                    <a:lnTo>
                      <a:pt x="5" y="118"/>
                    </a:lnTo>
                    <a:lnTo>
                      <a:pt x="8" y="133"/>
                    </a:lnTo>
                    <a:lnTo>
                      <a:pt x="13" y="148"/>
                    </a:lnTo>
                    <a:lnTo>
                      <a:pt x="17" y="159"/>
                    </a:lnTo>
                    <a:lnTo>
                      <a:pt x="13" y="157"/>
                    </a:lnTo>
                    <a:lnTo>
                      <a:pt x="7" y="157"/>
                    </a:lnTo>
                    <a:lnTo>
                      <a:pt x="2" y="159"/>
                    </a:lnTo>
                    <a:lnTo>
                      <a:pt x="0" y="163"/>
                    </a:lnTo>
                    <a:lnTo>
                      <a:pt x="1" y="171"/>
                    </a:lnTo>
                    <a:lnTo>
                      <a:pt x="6" y="185"/>
                    </a:lnTo>
                    <a:lnTo>
                      <a:pt x="9" y="197"/>
                    </a:lnTo>
                    <a:lnTo>
                      <a:pt x="12" y="205"/>
                    </a:lnTo>
                    <a:lnTo>
                      <a:pt x="12" y="210"/>
                    </a:lnTo>
                    <a:lnTo>
                      <a:pt x="13" y="215"/>
                    </a:lnTo>
                    <a:lnTo>
                      <a:pt x="14" y="220"/>
                    </a:lnTo>
                    <a:lnTo>
                      <a:pt x="15" y="225"/>
                    </a:lnTo>
                    <a:lnTo>
                      <a:pt x="17" y="229"/>
                    </a:lnTo>
                    <a:lnTo>
                      <a:pt x="20" y="235"/>
                    </a:lnTo>
                    <a:lnTo>
                      <a:pt x="23" y="241"/>
                    </a:lnTo>
                    <a:lnTo>
                      <a:pt x="24" y="246"/>
                    </a:lnTo>
                    <a:lnTo>
                      <a:pt x="27" y="248"/>
                    </a:lnTo>
                    <a:lnTo>
                      <a:pt x="30" y="250"/>
                    </a:lnTo>
                    <a:lnTo>
                      <a:pt x="35" y="250"/>
                    </a:lnTo>
                    <a:lnTo>
                      <a:pt x="39" y="251"/>
                    </a:lnTo>
                    <a:lnTo>
                      <a:pt x="42" y="267"/>
                    </a:lnTo>
                    <a:lnTo>
                      <a:pt x="47" y="286"/>
                    </a:lnTo>
                    <a:lnTo>
                      <a:pt x="53" y="306"/>
                    </a:lnTo>
                    <a:lnTo>
                      <a:pt x="57" y="318"/>
                    </a:lnTo>
                    <a:lnTo>
                      <a:pt x="59" y="326"/>
                    </a:lnTo>
                    <a:lnTo>
                      <a:pt x="61" y="334"/>
                    </a:lnTo>
                    <a:lnTo>
                      <a:pt x="65" y="342"/>
                    </a:lnTo>
                    <a:lnTo>
                      <a:pt x="68" y="350"/>
                    </a:lnTo>
                    <a:lnTo>
                      <a:pt x="71" y="356"/>
                    </a:lnTo>
                    <a:lnTo>
                      <a:pt x="77" y="363"/>
                    </a:lnTo>
                    <a:lnTo>
                      <a:pt x="84" y="369"/>
                    </a:lnTo>
                    <a:lnTo>
                      <a:pt x="91" y="373"/>
                    </a:lnTo>
                    <a:lnTo>
                      <a:pt x="96" y="375"/>
                    </a:lnTo>
                    <a:lnTo>
                      <a:pt x="101" y="377"/>
                    </a:lnTo>
                    <a:lnTo>
                      <a:pt x="106" y="378"/>
                    </a:lnTo>
                    <a:lnTo>
                      <a:pt x="112" y="378"/>
                    </a:lnTo>
                    <a:lnTo>
                      <a:pt x="116" y="379"/>
                    </a:lnTo>
                    <a:lnTo>
                      <a:pt x="122" y="380"/>
                    </a:lnTo>
                    <a:lnTo>
                      <a:pt x="127" y="380"/>
                    </a:lnTo>
                    <a:lnTo>
                      <a:pt x="131" y="380"/>
                    </a:lnTo>
                    <a:lnTo>
                      <a:pt x="136" y="380"/>
                    </a:lnTo>
                    <a:lnTo>
                      <a:pt x="141" y="380"/>
                    </a:lnTo>
                    <a:lnTo>
                      <a:pt x="145" y="379"/>
                    </a:lnTo>
                    <a:lnTo>
                      <a:pt x="150" y="378"/>
                    </a:lnTo>
                    <a:lnTo>
                      <a:pt x="154" y="377"/>
                    </a:lnTo>
                    <a:lnTo>
                      <a:pt x="158" y="376"/>
                    </a:lnTo>
                    <a:lnTo>
                      <a:pt x="162" y="375"/>
                    </a:lnTo>
                    <a:lnTo>
                      <a:pt x="167" y="372"/>
                    </a:lnTo>
                    <a:lnTo>
                      <a:pt x="175" y="368"/>
                    </a:lnTo>
                    <a:lnTo>
                      <a:pt x="182" y="362"/>
                    </a:lnTo>
                    <a:lnTo>
                      <a:pt x="188" y="357"/>
                    </a:lnTo>
                    <a:lnTo>
                      <a:pt x="194" y="353"/>
                    </a:lnTo>
                    <a:lnTo>
                      <a:pt x="204" y="341"/>
                    </a:lnTo>
                    <a:lnTo>
                      <a:pt x="212" y="325"/>
                    </a:lnTo>
                    <a:lnTo>
                      <a:pt x="217" y="306"/>
                    </a:lnTo>
                    <a:lnTo>
                      <a:pt x="217" y="284"/>
                    </a:lnTo>
                    <a:lnTo>
                      <a:pt x="218" y="278"/>
                    </a:lnTo>
                    <a:lnTo>
                      <a:pt x="220" y="270"/>
                    </a:lnTo>
                    <a:lnTo>
                      <a:pt x="221" y="261"/>
                    </a:lnTo>
                    <a:lnTo>
                      <a:pt x="222" y="253"/>
                    </a:lnTo>
                    <a:lnTo>
                      <a:pt x="228" y="251"/>
                    </a:lnTo>
                    <a:lnTo>
                      <a:pt x="234" y="249"/>
                    </a:lnTo>
                    <a:lnTo>
                      <a:pt x="240" y="247"/>
                    </a:lnTo>
                    <a:lnTo>
                      <a:pt x="243" y="244"/>
                    </a:lnTo>
                    <a:lnTo>
                      <a:pt x="244" y="241"/>
                    </a:lnTo>
                    <a:lnTo>
                      <a:pt x="247" y="236"/>
                    </a:lnTo>
                    <a:lnTo>
                      <a:pt x="248" y="232"/>
                    </a:lnTo>
                    <a:lnTo>
                      <a:pt x="248" y="229"/>
                    </a:lnTo>
                    <a:lnTo>
                      <a:pt x="249" y="225"/>
                    </a:lnTo>
                    <a:lnTo>
                      <a:pt x="251" y="219"/>
                    </a:lnTo>
                    <a:lnTo>
                      <a:pt x="254" y="213"/>
                    </a:lnTo>
                    <a:lnTo>
                      <a:pt x="255" y="209"/>
                    </a:lnTo>
                    <a:lnTo>
                      <a:pt x="257" y="204"/>
                    </a:lnTo>
                    <a:lnTo>
                      <a:pt x="259" y="198"/>
                    </a:lnTo>
                    <a:lnTo>
                      <a:pt x="260" y="193"/>
                    </a:lnTo>
                    <a:lnTo>
                      <a:pt x="260" y="188"/>
                    </a:lnTo>
                    <a:lnTo>
                      <a:pt x="260" y="186"/>
                    </a:lnTo>
                    <a:lnTo>
                      <a:pt x="259" y="182"/>
                    </a:lnTo>
                    <a:lnTo>
                      <a:pt x="257" y="180"/>
                    </a:lnTo>
                    <a:lnTo>
                      <a:pt x="254" y="178"/>
                    </a:lnTo>
                    <a:lnTo>
                      <a:pt x="254" y="175"/>
                    </a:lnTo>
                    <a:lnTo>
                      <a:pt x="254" y="173"/>
                    </a:lnTo>
                    <a:lnTo>
                      <a:pt x="254" y="172"/>
                    </a:lnTo>
                    <a:lnTo>
                      <a:pt x="254" y="1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4" name="Freeform 290"/>
              <p:cNvSpPr>
                <a:spLocks/>
              </p:cNvSpPr>
              <p:nvPr/>
            </p:nvSpPr>
            <p:spPr bwMode="auto">
              <a:xfrm>
                <a:off x="1828" y="2908"/>
                <a:ext cx="32" cy="33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3" y="49"/>
                  </a:cxn>
                  <a:cxn ang="0">
                    <a:pos x="4" y="44"/>
                  </a:cxn>
                  <a:cxn ang="0">
                    <a:pos x="5" y="40"/>
                  </a:cxn>
                  <a:cxn ang="0">
                    <a:pos x="10" y="33"/>
                  </a:cxn>
                  <a:cxn ang="0">
                    <a:pos x="19" y="22"/>
                  </a:cxn>
                  <a:cxn ang="0">
                    <a:pos x="28" y="11"/>
                  </a:cxn>
                  <a:cxn ang="0">
                    <a:pos x="37" y="3"/>
                  </a:cxn>
                  <a:cxn ang="0">
                    <a:pos x="48" y="1"/>
                  </a:cxn>
                  <a:cxn ang="0">
                    <a:pos x="60" y="4"/>
                  </a:cxn>
                  <a:cxn ang="0">
                    <a:pos x="60" y="11"/>
                  </a:cxn>
                  <a:cxn ang="0">
                    <a:pos x="55" y="26"/>
                  </a:cxn>
                  <a:cxn ang="0">
                    <a:pos x="48" y="30"/>
                  </a:cxn>
                  <a:cxn ang="0">
                    <a:pos x="33" y="23"/>
                  </a:cxn>
                  <a:cxn ang="0">
                    <a:pos x="25" y="24"/>
                  </a:cxn>
                  <a:cxn ang="0">
                    <a:pos x="20" y="27"/>
                  </a:cxn>
                  <a:cxn ang="0">
                    <a:pos x="28" y="31"/>
                  </a:cxn>
                  <a:cxn ang="0">
                    <a:pos x="46" y="38"/>
                  </a:cxn>
                  <a:cxn ang="0">
                    <a:pos x="52" y="46"/>
                  </a:cxn>
                  <a:cxn ang="0">
                    <a:pos x="49" y="55"/>
                  </a:cxn>
                  <a:cxn ang="0">
                    <a:pos x="42" y="57"/>
                  </a:cxn>
                  <a:cxn ang="0">
                    <a:pos x="32" y="53"/>
                  </a:cxn>
                  <a:cxn ang="0">
                    <a:pos x="19" y="46"/>
                  </a:cxn>
                  <a:cxn ang="0">
                    <a:pos x="10" y="41"/>
                  </a:cxn>
                  <a:cxn ang="0">
                    <a:pos x="5" y="40"/>
                  </a:cxn>
                  <a:cxn ang="0">
                    <a:pos x="4" y="44"/>
                  </a:cxn>
                  <a:cxn ang="0">
                    <a:pos x="11" y="49"/>
                  </a:cxn>
                  <a:cxn ang="0">
                    <a:pos x="28" y="59"/>
                  </a:cxn>
                  <a:cxn ang="0">
                    <a:pos x="29" y="63"/>
                  </a:cxn>
                  <a:cxn ang="0">
                    <a:pos x="21" y="65"/>
                  </a:cxn>
                  <a:cxn ang="0">
                    <a:pos x="14" y="63"/>
                  </a:cxn>
                  <a:cxn ang="0">
                    <a:pos x="5" y="61"/>
                  </a:cxn>
                </a:cxnLst>
                <a:rect l="0" t="0" r="r" b="b"/>
                <a:pathLst>
                  <a:path w="64" h="65">
                    <a:moveTo>
                      <a:pt x="0" y="60"/>
                    </a:moveTo>
                    <a:lnTo>
                      <a:pt x="0" y="56"/>
                    </a:lnTo>
                    <a:lnTo>
                      <a:pt x="2" y="53"/>
                    </a:lnTo>
                    <a:lnTo>
                      <a:pt x="3" y="49"/>
                    </a:lnTo>
                    <a:lnTo>
                      <a:pt x="4" y="46"/>
                    </a:lnTo>
                    <a:lnTo>
                      <a:pt x="4" y="44"/>
                    </a:lnTo>
                    <a:lnTo>
                      <a:pt x="5" y="42"/>
                    </a:lnTo>
                    <a:lnTo>
                      <a:pt x="5" y="40"/>
                    </a:lnTo>
                    <a:lnTo>
                      <a:pt x="6" y="39"/>
                    </a:lnTo>
                    <a:lnTo>
                      <a:pt x="10" y="33"/>
                    </a:lnTo>
                    <a:lnTo>
                      <a:pt x="14" y="27"/>
                    </a:lnTo>
                    <a:lnTo>
                      <a:pt x="19" y="22"/>
                    </a:lnTo>
                    <a:lnTo>
                      <a:pt x="23" y="16"/>
                    </a:lnTo>
                    <a:lnTo>
                      <a:pt x="28" y="11"/>
                    </a:lnTo>
                    <a:lnTo>
                      <a:pt x="33" y="7"/>
                    </a:lnTo>
                    <a:lnTo>
                      <a:pt x="37" y="3"/>
                    </a:lnTo>
                    <a:lnTo>
                      <a:pt x="42" y="0"/>
                    </a:lnTo>
                    <a:lnTo>
                      <a:pt x="48" y="1"/>
                    </a:lnTo>
                    <a:lnTo>
                      <a:pt x="55" y="3"/>
                    </a:lnTo>
                    <a:lnTo>
                      <a:pt x="60" y="4"/>
                    </a:lnTo>
                    <a:lnTo>
                      <a:pt x="64" y="7"/>
                    </a:lnTo>
                    <a:lnTo>
                      <a:pt x="60" y="11"/>
                    </a:lnTo>
                    <a:lnTo>
                      <a:pt x="57" y="18"/>
                    </a:lnTo>
                    <a:lnTo>
                      <a:pt x="55" y="26"/>
                    </a:lnTo>
                    <a:lnTo>
                      <a:pt x="53" y="34"/>
                    </a:lnTo>
                    <a:lnTo>
                      <a:pt x="48" y="30"/>
                    </a:lnTo>
                    <a:lnTo>
                      <a:pt x="41" y="26"/>
                    </a:lnTo>
                    <a:lnTo>
                      <a:pt x="33" y="23"/>
                    </a:lnTo>
                    <a:lnTo>
                      <a:pt x="27" y="22"/>
                    </a:lnTo>
                    <a:lnTo>
                      <a:pt x="25" y="24"/>
                    </a:lnTo>
                    <a:lnTo>
                      <a:pt x="21" y="25"/>
                    </a:lnTo>
                    <a:lnTo>
                      <a:pt x="20" y="27"/>
                    </a:lnTo>
                    <a:lnTo>
                      <a:pt x="20" y="31"/>
                    </a:lnTo>
                    <a:lnTo>
                      <a:pt x="28" y="31"/>
                    </a:lnTo>
                    <a:lnTo>
                      <a:pt x="37" y="34"/>
                    </a:lnTo>
                    <a:lnTo>
                      <a:pt x="46" y="38"/>
                    </a:lnTo>
                    <a:lnTo>
                      <a:pt x="52" y="41"/>
                    </a:lnTo>
                    <a:lnTo>
                      <a:pt x="52" y="46"/>
                    </a:lnTo>
                    <a:lnTo>
                      <a:pt x="51" y="51"/>
                    </a:lnTo>
                    <a:lnTo>
                      <a:pt x="49" y="55"/>
                    </a:lnTo>
                    <a:lnTo>
                      <a:pt x="45" y="60"/>
                    </a:lnTo>
                    <a:lnTo>
                      <a:pt x="42" y="57"/>
                    </a:lnTo>
                    <a:lnTo>
                      <a:pt x="37" y="55"/>
                    </a:lnTo>
                    <a:lnTo>
                      <a:pt x="32" y="53"/>
                    </a:lnTo>
                    <a:lnTo>
                      <a:pt x="26" y="49"/>
                    </a:lnTo>
                    <a:lnTo>
                      <a:pt x="19" y="46"/>
                    </a:lnTo>
                    <a:lnTo>
                      <a:pt x="14" y="44"/>
                    </a:lnTo>
                    <a:lnTo>
                      <a:pt x="10" y="41"/>
                    </a:lnTo>
                    <a:lnTo>
                      <a:pt x="6" y="39"/>
                    </a:lnTo>
                    <a:lnTo>
                      <a:pt x="5" y="40"/>
                    </a:lnTo>
                    <a:lnTo>
                      <a:pt x="5" y="42"/>
                    </a:lnTo>
                    <a:lnTo>
                      <a:pt x="4" y="44"/>
                    </a:lnTo>
                    <a:lnTo>
                      <a:pt x="4" y="46"/>
                    </a:lnTo>
                    <a:lnTo>
                      <a:pt x="11" y="49"/>
                    </a:lnTo>
                    <a:lnTo>
                      <a:pt x="20" y="54"/>
                    </a:lnTo>
                    <a:lnTo>
                      <a:pt x="28" y="59"/>
                    </a:lnTo>
                    <a:lnTo>
                      <a:pt x="35" y="62"/>
                    </a:lnTo>
                    <a:lnTo>
                      <a:pt x="29" y="63"/>
                    </a:lnTo>
                    <a:lnTo>
                      <a:pt x="25" y="64"/>
                    </a:lnTo>
                    <a:lnTo>
                      <a:pt x="21" y="65"/>
                    </a:lnTo>
                    <a:lnTo>
                      <a:pt x="18" y="64"/>
                    </a:lnTo>
                    <a:lnTo>
                      <a:pt x="14" y="63"/>
                    </a:lnTo>
                    <a:lnTo>
                      <a:pt x="10" y="62"/>
                    </a:lnTo>
                    <a:lnTo>
                      <a:pt x="5" y="61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5" name="Freeform 291"/>
              <p:cNvSpPr>
                <a:spLocks/>
              </p:cNvSpPr>
              <p:nvPr/>
            </p:nvSpPr>
            <p:spPr bwMode="auto">
              <a:xfrm>
                <a:off x="1947" y="3222"/>
                <a:ext cx="18" cy="66"/>
              </a:xfrm>
              <a:custGeom>
                <a:avLst/>
                <a:gdLst/>
                <a:ahLst/>
                <a:cxnLst>
                  <a:cxn ang="0">
                    <a:pos x="36" y="2"/>
                  </a:cxn>
                  <a:cxn ang="0">
                    <a:pos x="36" y="27"/>
                  </a:cxn>
                  <a:cxn ang="0">
                    <a:pos x="33" y="65"/>
                  </a:cxn>
                  <a:cxn ang="0">
                    <a:pos x="28" y="103"/>
                  </a:cxn>
                  <a:cxn ang="0">
                    <a:pos x="17" y="131"/>
                  </a:cxn>
                  <a:cxn ang="0">
                    <a:pos x="14" y="131"/>
                  </a:cxn>
                  <a:cxn ang="0">
                    <a:pos x="9" y="129"/>
                  </a:cxn>
                  <a:cxn ang="0">
                    <a:pos x="4" y="127"/>
                  </a:cxn>
                  <a:cxn ang="0">
                    <a:pos x="0" y="126"/>
                  </a:cxn>
                  <a:cxn ang="0">
                    <a:pos x="2" y="118"/>
                  </a:cxn>
                  <a:cxn ang="0">
                    <a:pos x="8" y="106"/>
                  </a:cxn>
                  <a:cxn ang="0">
                    <a:pos x="14" y="93"/>
                  </a:cxn>
                  <a:cxn ang="0">
                    <a:pos x="18" y="83"/>
                  </a:cxn>
                  <a:cxn ang="0">
                    <a:pos x="22" y="74"/>
                  </a:cxn>
                  <a:cxn ang="0">
                    <a:pos x="24" y="64"/>
                  </a:cxn>
                  <a:cxn ang="0">
                    <a:pos x="25" y="54"/>
                  </a:cxn>
                  <a:cxn ang="0">
                    <a:pos x="25" y="43"/>
                  </a:cxn>
                  <a:cxn ang="0">
                    <a:pos x="26" y="36"/>
                  </a:cxn>
                  <a:cxn ang="0">
                    <a:pos x="28" y="26"/>
                  </a:cxn>
                  <a:cxn ang="0">
                    <a:pos x="28" y="13"/>
                  </a:cxn>
                  <a:cxn ang="0">
                    <a:pos x="29" y="0"/>
                  </a:cxn>
                  <a:cxn ang="0">
                    <a:pos x="31" y="1"/>
                  </a:cxn>
                  <a:cxn ang="0">
                    <a:pos x="32" y="1"/>
                  </a:cxn>
                  <a:cxn ang="0">
                    <a:pos x="34" y="2"/>
                  </a:cxn>
                  <a:cxn ang="0">
                    <a:pos x="36" y="2"/>
                  </a:cxn>
                </a:cxnLst>
                <a:rect l="0" t="0" r="r" b="b"/>
                <a:pathLst>
                  <a:path w="36" h="131">
                    <a:moveTo>
                      <a:pt x="36" y="2"/>
                    </a:moveTo>
                    <a:lnTo>
                      <a:pt x="36" y="27"/>
                    </a:lnTo>
                    <a:lnTo>
                      <a:pt x="33" y="65"/>
                    </a:lnTo>
                    <a:lnTo>
                      <a:pt x="28" y="103"/>
                    </a:lnTo>
                    <a:lnTo>
                      <a:pt x="17" y="131"/>
                    </a:lnTo>
                    <a:lnTo>
                      <a:pt x="14" y="131"/>
                    </a:lnTo>
                    <a:lnTo>
                      <a:pt x="9" y="129"/>
                    </a:lnTo>
                    <a:lnTo>
                      <a:pt x="4" y="127"/>
                    </a:lnTo>
                    <a:lnTo>
                      <a:pt x="0" y="126"/>
                    </a:lnTo>
                    <a:lnTo>
                      <a:pt x="2" y="118"/>
                    </a:lnTo>
                    <a:lnTo>
                      <a:pt x="8" y="106"/>
                    </a:lnTo>
                    <a:lnTo>
                      <a:pt x="14" y="93"/>
                    </a:lnTo>
                    <a:lnTo>
                      <a:pt x="18" y="83"/>
                    </a:lnTo>
                    <a:lnTo>
                      <a:pt x="22" y="74"/>
                    </a:lnTo>
                    <a:lnTo>
                      <a:pt x="24" y="64"/>
                    </a:lnTo>
                    <a:lnTo>
                      <a:pt x="25" y="54"/>
                    </a:lnTo>
                    <a:lnTo>
                      <a:pt x="25" y="43"/>
                    </a:lnTo>
                    <a:lnTo>
                      <a:pt x="26" y="36"/>
                    </a:lnTo>
                    <a:lnTo>
                      <a:pt x="28" y="26"/>
                    </a:lnTo>
                    <a:lnTo>
                      <a:pt x="28" y="13"/>
                    </a:lnTo>
                    <a:lnTo>
                      <a:pt x="29" y="0"/>
                    </a:lnTo>
                    <a:lnTo>
                      <a:pt x="31" y="1"/>
                    </a:lnTo>
                    <a:lnTo>
                      <a:pt x="32" y="1"/>
                    </a:lnTo>
                    <a:lnTo>
                      <a:pt x="34" y="2"/>
                    </a:lnTo>
                    <a:lnTo>
                      <a:pt x="3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6" name="Freeform 292"/>
              <p:cNvSpPr>
                <a:spLocks/>
              </p:cNvSpPr>
              <p:nvPr/>
            </p:nvSpPr>
            <p:spPr bwMode="auto">
              <a:xfrm>
                <a:off x="1834" y="2942"/>
                <a:ext cx="17" cy="63"/>
              </a:xfrm>
              <a:custGeom>
                <a:avLst/>
                <a:gdLst/>
                <a:ahLst/>
                <a:cxnLst>
                  <a:cxn ang="0">
                    <a:pos x="2" y="101"/>
                  </a:cxn>
                  <a:cxn ang="0">
                    <a:pos x="3" y="95"/>
                  </a:cxn>
                  <a:cxn ang="0">
                    <a:pos x="5" y="92"/>
                  </a:cxn>
                  <a:cxn ang="0">
                    <a:pos x="6" y="88"/>
                  </a:cxn>
                  <a:cxn ang="0">
                    <a:pos x="8" y="85"/>
                  </a:cxn>
                  <a:cxn ang="0">
                    <a:pos x="11" y="80"/>
                  </a:cxn>
                  <a:cxn ang="0">
                    <a:pos x="15" y="74"/>
                  </a:cxn>
                  <a:cxn ang="0">
                    <a:pos x="16" y="67"/>
                  </a:cxn>
                  <a:cxn ang="0">
                    <a:pos x="14" y="61"/>
                  </a:cxn>
                  <a:cxn ang="0">
                    <a:pos x="7" y="55"/>
                  </a:cxn>
                  <a:cxn ang="0">
                    <a:pos x="2" y="48"/>
                  </a:cxn>
                  <a:cxn ang="0">
                    <a:pos x="0" y="40"/>
                  </a:cxn>
                  <a:cxn ang="0">
                    <a:pos x="1" y="32"/>
                  </a:cxn>
                  <a:cxn ang="0">
                    <a:pos x="6" y="23"/>
                  </a:cxn>
                  <a:cxn ang="0">
                    <a:pos x="11" y="14"/>
                  </a:cxn>
                  <a:cxn ang="0">
                    <a:pos x="21" y="6"/>
                  </a:cxn>
                  <a:cxn ang="0">
                    <a:pos x="31" y="0"/>
                  </a:cxn>
                  <a:cxn ang="0">
                    <a:pos x="32" y="7"/>
                  </a:cxn>
                  <a:cxn ang="0">
                    <a:pos x="30" y="17"/>
                  </a:cxn>
                  <a:cxn ang="0">
                    <a:pos x="29" y="30"/>
                  </a:cxn>
                  <a:cxn ang="0">
                    <a:pos x="29" y="39"/>
                  </a:cxn>
                  <a:cxn ang="0">
                    <a:pos x="32" y="49"/>
                  </a:cxn>
                  <a:cxn ang="0">
                    <a:pos x="34" y="61"/>
                  </a:cxn>
                  <a:cxn ang="0">
                    <a:pos x="33" y="71"/>
                  </a:cxn>
                  <a:cxn ang="0">
                    <a:pos x="30" y="79"/>
                  </a:cxn>
                  <a:cxn ang="0">
                    <a:pos x="25" y="85"/>
                  </a:cxn>
                  <a:cxn ang="0">
                    <a:pos x="20" y="90"/>
                  </a:cxn>
                  <a:cxn ang="0">
                    <a:pos x="15" y="94"/>
                  </a:cxn>
                  <a:cxn ang="0">
                    <a:pos x="9" y="97"/>
                  </a:cxn>
                  <a:cxn ang="0">
                    <a:pos x="9" y="103"/>
                  </a:cxn>
                  <a:cxn ang="0">
                    <a:pos x="9" y="110"/>
                  </a:cxn>
                  <a:cxn ang="0">
                    <a:pos x="10" y="118"/>
                  </a:cxn>
                  <a:cxn ang="0">
                    <a:pos x="13" y="124"/>
                  </a:cxn>
                  <a:cxn ang="0">
                    <a:pos x="10" y="122"/>
                  </a:cxn>
                  <a:cxn ang="0">
                    <a:pos x="7" y="121"/>
                  </a:cxn>
                  <a:cxn ang="0">
                    <a:pos x="5" y="118"/>
                  </a:cxn>
                  <a:cxn ang="0">
                    <a:pos x="2" y="117"/>
                  </a:cxn>
                  <a:cxn ang="0">
                    <a:pos x="2" y="114"/>
                  </a:cxn>
                  <a:cxn ang="0">
                    <a:pos x="2" y="110"/>
                  </a:cxn>
                  <a:cxn ang="0">
                    <a:pos x="2" y="106"/>
                  </a:cxn>
                  <a:cxn ang="0">
                    <a:pos x="2" y="101"/>
                  </a:cxn>
                </a:cxnLst>
                <a:rect l="0" t="0" r="r" b="b"/>
                <a:pathLst>
                  <a:path w="34" h="124">
                    <a:moveTo>
                      <a:pt x="2" y="101"/>
                    </a:moveTo>
                    <a:lnTo>
                      <a:pt x="3" y="95"/>
                    </a:lnTo>
                    <a:lnTo>
                      <a:pt x="5" y="92"/>
                    </a:lnTo>
                    <a:lnTo>
                      <a:pt x="6" y="88"/>
                    </a:lnTo>
                    <a:lnTo>
                      <a:pt x="8" y="85"/>
                    </a:lnTo>
                    <a:lnTo>
                      <a:pt x="11" y="80"/>
                    </a:lnTo>
                    <a:lnTo>
                      <a:pt x="15" y="74"/>
                    </a:lnTo>
                    <a:lnTo>
                      <a:pt x="16" y="67"/>
                    </a:lnTo>
                    <a:lnTo>
                      <a:pt x="14" y="61"/>
                    </a:lnTo>
                    <a:lnTo>
                      <a:pt x="7" y="55"/>
                    </a:lnTo>
                    <a:lnTo>
                      <a:pt x="2" y="48"/>
                    </a:lnTo>
                    <a:lnTo>
                      <a:pt x="0" y="40"/>
                    </a:lnTo>
                    <a:lnTo>
                      <a:pt x="1" y="32"/>
                    </a:lnTo>
                    <a:lnTo>
                      <a:pt x="6" y="23"/>
                    </a:lnTo>
                    <a:lnTo>
                      <a:pt x="11" y="14"/>
                    </a:lnTo>
                    <a:lnTo>
                      <a:pt x="21" y="6"/>
                    </a:lnTo>
                    <a:lnTo>
                      <a:pt x="31" y="0"/>
                    </a:lnTo>
                    <a:lnTo>
                      <a:pt x="32" y="7"/>
                    </a:lnTo>
                    <a:lnTo>
                      <a:pt x="30" y="17"/>
                    </a:lnTo>
                    <a:lnTo>
                      <a:pt x="29" y="30"/>
                    </a:lnTo>
                    <a:lnTo>
                      <a:pt x="29" y="39"/>
                    </a:lnTo>
                    <a:lnTo>
                      <a:pt x="32" y="49"/>
                    </a:lnTo>
                    <a:lnTo>
                      <a:pt x="34" y="61"/>
                    </a:lnTo>
                    <a:lnTo>
                      <a:pt x="33" y="71"/>
                    </a:lnTo>
                    <a:lnTo>
                      <a:pt x="30" y="79"/>
                    </a:lnTo>
                    <a:lnTo>
                      <a:pt x="25" y="85"/>
                    </a:lnTo>
                    <a:lnTo>
                      <a:pt x="20" y="90"/>
                    </a:lnTo>
                    <a:lnTo>
                      <a:pt x="15" y="94"/>
                    </a:lnTo>
                    <a:lnTo>
                      <a:pt x="9" y="97"/>
                    </a:lnTo>
                    <a:lnTo>
                      <a:pt x="9" y="103"/>
                    </a:lnTo>
                    <a:lnTo>
                      <a:pt x="9" y="110"/>
                    </a:lnTo>
                    <a:lnTo>
                      <a:pt x="10" y="118"/>
                    </a:lnTo>
                    <a:lnTo>
                      <a:pt x="13" y="124"/>
                    </a:lnTo>
                    <a:lnTo>
                      <a:pt x="10" y="122"/>
                    </a:lnTo>
                    <a:lnTo>
                      <a:pt x="7" y="121"/>
                    </a:lnTo>
                    <a:lnTo>
                      <a:pt x="5" y="118"/>
                    </a:lnTo>
                    <a:lnTo>
                      <a:pt x="2" y="117"/>
                    </a:lnTo>
                    <a:lnTo>
                      <a:pt x="2" y="114"/>
                    </a:lnTo>
                    <a:lnTo>
                      <a:pt x="2" y="110"/>
                    </a:lnTo>
                    <a:lnTo>
                      <a:pt x="2" y="106"/>
                    </a:lnTo>
                    <a:lnTo>
                      <a:pt x="2" y="1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7" name="Freeform 293"/>
              <p:cNvSpPr>
                <a:spLocks/>
              </p:cNvSpPr>
              <p:nvPr/>
            </p:nvSpPr>
            <p:spPr bwMode="auto">
              <a:xfrm>
                <a:off x="1905" y="3218"/>
                <a:ext cx="28" cy="15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7" y="0"/>
                  </a:cxn>
                  <a:cxn ang="0">
                    <a:pos x="12" y="0"/>
                  </a:cxn>
                  <a:cxn ang="0">
                    <a:pos x="17" y="0"/>
                  </a:cxn>
                  <a:cxn ang="0">
                    <a:pos x="22" y="0"/>
                  </a:cxn>
                  <a:cxn ang="0">
                    <a:pos x="27" y="0"/>
                  </a:cxn>
                  <a:cxn ang="0">
                    <a:pos x="31" y="0"/>
                  </a:cxn>
                  <a:cxn ang="0">
                    <a:pos x="34" y="0"/>
                  </a:cxn>
                  <a:cxn ang="0">
                    <a:pos x="30" y="5"/>
                  </a:cxn>
                  <a:cxn ang="0">
                    <a:pos x="27" y="7"/>
                  </a:cxn>
                  <a:cxn ang="0">
                    <a:pos x="27" y="11"/>
                  </a:cxn>
                  <a:cxn ang="0">
                    <a:pos x="27" y="12"/>
                  </a:cxn>
                  <a:cxn ang="0">
                    <a:pos x="30" y="15"/>
                  </a:cxn>
                  <a:cxn ang="0">
                    <a:pos x="35" y="21"/>
                  </a:cxn>
                  <a:cxn ang="0">
                    <a:pos x="44" y="27"/>
                  </a:cxn>
                  <a:cxn ang="0">
                    <a:pos x="55" y="28"/>
                  </a:cxn>
                  <a:cxn ang="0">
                    <a:pos x="52" y="29"/>
                  </a:cxn>
                  <a:cxn ang="0">
                    <a:pos x="47" y="29"/>
                  </a:cxn>
                  <a:cxn ang="0">
                    <a:pos x="41" y="30"/>
                  </a:cxn>
                  <a:cxn ang="0">
                    <a:pos x="35" y="30"/>
                  </a:cxn>
                  <a:cxn ang="0">
                    <a:pos x="29" y="29"/>
                  </a:cxn>
                  <a:cxn ang="0">
                    <a:pos x="21" y="27"/>
                  </a:cxn>
                  <a:cxn ang="0">
                    <a:pos x="11" y="25"/>
                  </a:cxn>
                  <a:cxn ang="0">
                    <a:pos x="2" y="20"/>
                  </a:cxn>
                </a:cxnLst>
                <a:rect l="0" t="0" r="r" b="b"/>
                <a:pathLst>
                  <a:path w="55" h="30">
                    <a:moveTo>
                      <a:pt x="2" y="20"/>
                    </a:moveTo>
                    <a:lnTo>
                      <a:pt x="1" y="15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22" y="0"/>
                    </a:lnTo>
                    <a:lnTo>
                      <a:pt x="27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0" y="5"/>
                    </a:lnTo>
                    <a:lnTo>
                      <a:pt x="27" y="7"/>
                    </a:lnTo>
                    <a:lnTo>
                      <a:pt x="27" y="11"/>
                    </a:lnTo>
                    <a:lnTo>
                      <a:pt x="27" y="12"/>
                    </a:lnTo>
                    <a:lnTo>
                      <a:pt x="30" y="15"/>
                    </a:lnTo>
                    <a:lnTo>
                      <a:pt x="35" y="21"/>
                    </a:lnTo>
                    <a:lnTo>
                      <a:pt x="44" y="27"/>
                    </a:lnTo>
                    <a:lnTo>
                      <a:pt x="55" y="28"/>
                    </a:lnTo>
                    <a:lnTo>
                      <a:pt x="52" y="29"/>
                    </a:lnTo>
                    <a:lnTo>
                      <a:pt x="47" y="29"/>
                    </a:lnTo>
                    <a:lnTo>
                      <a:pt x="41" y="30"/>
                    </a:lnTo>
                    <a:lnTo>
                      <a:pt x="35" y="30"/>
                    </a:lnTo>
                    <a:lnTo>
                      <a:pt x="29" y="29"/>
                    </a:lnTo>
                    <a:lnTo>
                      <a:pt x="21" y="27"/>
                    </a:lnTo>
                    <a:lnTo>
                      <a:pt x="11" y="25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8" name="Freeform 294"/>
              <p:cNvSpPr>
                <a:spLocks/>
              </p:cNvSpPr>
              <p:nvPr/>
            </p:nvSpPr>
            <p:spPr bwMode="auto">
              <a:xfrm>
                <a:off x="1906" y="3229"/>
                <a:ext cx="26" cy="17"/>
              </a:xfrm>
              <a:custGeom>
                <a:avLst/>
                <a:gdLst/>
                <a:ahLst/>
                <a:cxnLst>
                  <a:cxn ang="0">
                    <a:pos x="3" y="27"/>
                  </a:cxn>
                  <a:cxn ang="0">
                    <a:pos x="1" y="22"/>
                  </a:cxn>
                  <a:cxn ang="0">
                    <a:pos x="0" y="14"/>
                  </a:cxn>
                  <a:cxn ang="0">
                    <a:pos x="1" y="6"/>
                  </a:cxn>
                  <a:cxn ang="0">
                    <a:pos x="3" y="0"/>
                  </a:cxn>
                  <a:cxn ang="0">
                    <a:pos x="9" y="4"/>
                  </a:cxn>
                  <a:cxn ang="0">
                    <a:pos x="16" y="7"/>
                  </a:cxn>
                  <a:cxn ang="0">
                    <a:pos x="24" y="11"/>
                  </a:cxn>
                  <a:cxn ang="0">
                    <a:pos x="32" y="11"/>
                  </a:cxn>
                  <a:cxn ang="0">
                    <a:pos x="34" y="17"/>
                  </a:cxn>
                  <a:cxn ang="0">
                    <a:pos x="38" y="23"/>
                  </a:cxn>
                  <a:cxn ang="0">
                    <a:pos x="44" y="29"/>
                  </a:cxn>
                  <a:cxn ang="0">
                    <a:pos x="52" y="35"/>
                  </a:cxn>
                  <a:cxn ang="0">
                    <a:pos x="47" y="34"/>
                  </a:cxn>
                  <a:cxn ang="0">
                    <a:pos x="40" y="33"/>
                  </a:cxn>
                  <a:cxn ang="0">
                    <a:pos x="33" y="32"/>
                  </a:cxn>
                  <a:cxn ang="0">
                    <a:pos x="26" y="30"/>
                  </a:cxn>
                  <a:cxn ang="0">
                    <a:pos x="20" y="29"/>
                  </a:cxn>
                  <a:cxn ang="0">
                    <a:pos x="13" y="28"/>
                  </a:cxn>
                  <a:cxn ang="0">
                    <a:pos x="7" y="28"/>
                  </a:cxn>
                  <a:cxn ang="0">
                    <a:pos x="3" y="27"/>
                  </a:cxn>
                </a:cxnLst>
                <a:rect l="0" t="0" r="r" b="b"/>
                <a:pathLst>
                  <a:path w="52" h="35">
                    <a:moveTo>
                      <a:pt x="3" y="27"/>
                    </a:moveTo>
                    <a:lnTo>
                      <a:pt x="1" y="22"/>
                    </a:lnTo>
                    <a:lnTo>
                      <a:pt x="0" y="14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9" y="4"/>
                    </a:lnTo>
                    <a:lnTo>
                      <a:pt x="16" y="7"/>
                    </a:lnTo>
                    <a:lnTo>
                      <a:pt x="24" y="11"/>
                    </a:lnTo>
                    <a:lnTo>
                      <a:pt x="32" y="11"/>
                    </a:lnTo>
                    <a:lnTo>
                      <a:pt x="34" y="17"/>
                    </a:lnTo>
                    <a:lnTo>
                      <a:pt x="38" y="23"/>
                    </a:lnTo>
                    <a:lnTo>
                      <a:pt x="44" y="29"/>
                    </a:lnTo>
                    <a:lnTo>
                      <a:pt x="52" y="35"/>
                    </a:lnTo>
                    <a:lnTo>
                      <a:pt x="47" y="34"/>
                    </a:lnTo>
                    <a:lnTo>
                      <a:pt x="40" y="33"/>
                    </a:lnTo>
                    <a:lnTo>
                      <a:pt x="33" y="32"/>
                    </a:lnTo>
                    <a:lnTo>
                      <a:pt x="26" y="30"/>
                    </a:lnTo>
                    <a:lnTo>
                      <a:pt x="20" y="29"/>
                    </a:lnTo>
                    <a:lnTo>
                      <a:pt x="13" y="28"/>
                    </a:lnTo>
                    <a:lnTo>
                      <a:pt x="7" y="28"/>
                    </a:lnTo>
                    <a:lnTo>
                      <a:pt x="3" y="2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59" name="Freeform 295"/>
              <p:cNvSpPr>
                <a:spLocks/>
              </p:cNvSpPr>
              <p:nvPr/>
            </p:nvSpPr>
            <p:spPr bwMode="auto">
              <a:xfrm>
                <a:off x="1914" y="3245"/>
                <a:ext cx="14" cy="12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5"/>
                  </a:cxn>
                  <a:cxn ang="0">
                    <a:pos x="1" y="12"/>
                  </a:cxn>
                  <a:cxn ang="0">
                    <a:pos x="4" y="19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0" y="20"/>
                  </a:cxn>
                  <a:cxn ang="0">
                    <a:pos x="27" y="15"/>
                  </a:cxn>
                  <a:cxn ang="0">
                    <a:pos x="29" y="4"/>
                  </a:cxn>
                  <a:cxn ang="0">
                    <a:pos x="22" y="4"/>
                  </a:cxn>
                  <a:cxn ang="0">
                    <a:pos x="15" y="3"/>
                  </a:cxn>
                  <a:cxn ang="0">
                    <a:pos x="7" y="2"/>
                  </a:cxn>
                  <a:cxn ang="0">
                    <a:pos x="1" y="0"/>
                  </a:cxn>
                </a:cxnLst>
                <a:rect l="0" t="0" r="r" b="b"/>
                <a:pathLst>
                  <a:path w="29" h="23">
                    <a:moveTo>
                      <a:pt x="1" y="0"/>
                    </a:moveTo>
                    <a:lnTo>
                      <a:pt x="0" y="5"/>
                    </a:lnTo>
                    <a:lnTo>
                      <a:pt x="1" y="12"/>
                    </a:lnTo>
                    <a:lnTo>
                      <a:pt x="4" y="19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0" y="20"/>
                    </a:lnTo>
                    <a:lnTo>
                      <a:pt x="27" y="15"/>
                    </a:lnTo>
                    <a:lnTo>
                      <a:pt x="29" y="4"/>
                    </a:lnTo>
                    <a:lnTo>
                      <a:pt x="22" y="4"/>
                    </a:lnTo>
                    <a:lnTo>
                      <a:pt x="15" y="3"/>
                    </a:lnTo>
                    <a:lnTo>
                      <a:pt x="7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0" name="Freeform 296"/>
              <p:cNvSpPr>
                <a:spLocks/>
              </p:cNvSpPr>
              <p:nvPr/>
            </p:nvSpPr>
            <p:spPr bwMode="auto">
              <a:xfrm>
                <a:off x="1926" y="3201"/>
                <a:ext cx="36" cy="61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71" y="6"/>
                  </a:cxn>
                  <a:cxn ang="0">
                    <a:pos x="71" y="13"/>
                  </a:cxn>
                  <a:cxn ang="0">
                    <a:pos x="72" y="17"/>
                  </a:cxn>
                  <a:cxn ang="0">
                    <a:pos x="72" y="22"/>
                  </a:cxn>
                  <a:cxn ang="0">
                    <a:pos x="72" y="33"/>
                  </a:cxn>
                  <a:cxn ang="0">
                    <a:pos x="71" y="54"/>
                  </a:cxn>
                  <a:cxn ang="0">
                    <a:pos x="69" y="75"/>
                  </a:cxn>
                  <a:cxn ang="0">
                    <a:pos x="68" y="86"/>
                  </a:cxn>
                  <a:cxn ang="0">
                    <a:pos x="67" y="90"/>
                  </a:cxn>
                  <a:cxn ang="0">
                    <a:pos x="62" y="93"/>
                  </a:cxn>
                  <a:cxn ang="0">
                    <a:pos x="58" y="98"/>
                  </a:cxn>
                  <a:cxn ang="0">
                    <a:pos x="52" y="104"/>
                  </a:cxn>
                  <a:cxn ang="0">
                    <a:pos x="46" y="108"/>
                  </a:cxn>
                  <a:cxn ang="0">
                    <a:pos x="41" y="113"/>
                  </a:cxn>
                  <a:cxn ang="0">
                    <a:pos x="36" y="116"/>
                  </a:cxn>
                  <a:cxn ang="0">
                    <a:pos x="34" y="119"/>
                  </a:cxn>
                  <a:cxn ang="0">
                    <a:pos x="30" y="121"/>
                  </a:cxn>
                  <a:cxn ang="0">
                    <a:pos x="28" y="122"/>
                  </a:cxn>
                  <a:cxn ang="0">
                    <a:pos x="24" y="122"/>
                  </a:cxn>
                  <a:cxn ang="0">
                    <a:pos x="21" y="122"/>
                  </a:cxn>
                  <a:cxn ang="0">
                    <a:pos x="18" y="122"/>
                  </a:cxn>
                  <a:cxn ang="0">
                    <a:pos x="13" y="122"/>
                  </a:cxn>
                  <a:cxn ang="0">
                    <a:pos x="6" y="122"/>
                  </a:cxn>
                  <a:cxn ang="0">
                    <a:pos x="0" y="122"/>
                  </a:cxn>
                  <a:cxn ang="0">
                    <a:pos x="7" y="121"/>
                  </a:cxn>
                  <a:cxn ang="0">
                    <a:pos x="14" y="120"/>
                  </a:cxn>
                  <a:cxn ang="0">
                    <a:pos x="20" y="119"/>
                  </a:cxn>
                  <a:cxn ang="0">
                    <a:pos x="24" y="115"/>
                  </a:cxn>
                  <a:cxn ang="0">
                    <a:pos x="30" y="108"/>
                  </a:cxn>
                  <a:cxn ang="0">
                    <a:pos x="41" y="98"/>
                  </a:cxn>
                  <a:cxn ang="0">
                    <a:pos x="51" y="90"/>
                  </a:cxn>
                  <a:cxn ang="0">
                    <a:pos x="58" y="85"/>
                  </a:cxn>
                  <a:cxn ang="0">
                    <a:pos x="56" y="75"/>
                  </a:cxn>
                  <a:cxn ang="0">
                    <a:pos x="57" y="63"/>
                  </a:cxn>
                  <a:cxn ang="0">
                    <a:pos x="58" y="54"/>
                  </a:cxn>
                  <a:cxn ang="0">
                    <a:pos x="61" y="48"/>
                  </a:cxn>
                  <a:cxn ang="0">
                    <a:pos x="65" y="43"/>
                  </a:cxn>
                  <a:cxn ang="0">
                    <a:pos x="66" y="37"/>
                  </a:cxn>
                  <a:cxn ang="0">
                    <a:pos x="66" y="31"/>
                  </a:cxn>
                  <a:cxn ang="0">
                    <a:pos x="62" y="26"/>
                  </a:cxn>
                  <a:cxn ang="0">
                    <a:pos x="59" y="23"/>
                  </a:cxn>
                  <a:cxn ang="0">
                    <a:pos x="57" y="21"/>
                  </a:cxn>
                  <a:cxn ang="0">
                    <a:pos x="56" y="18"/>
                  </a:cxn>
                  <a:cxn ang="0">
                    <a:pos x="57" y="15"/>
                  </a:cxn>
                  <a:cxn ang="0">
                    <a:pos x="60" y="12"/>
                  </a:cxn>
                  <a:cxn ang="0">
                    <a:pos x="64" y="8"/>
                  </a:cxn>
                  <a:cxn ang="0">
                    <a:pos x="68" y="3"/>
                  </a:cxn>
                  <a:cxn ang="0">
                    <a:pos x="72" y="0"/>
                  </a:cxn>
                </a:cxnLst>
                <a:rect l="0" t="0" r="r" b="b"/>
                <a:pathLst>
                  <a:path w="72" h="122">
                    <a:moveTo>
                      <a:pt x="72" y="0"/>
                    </a:moveTo>
                    <a:lnTo>
                      <a:pt x="71" y="6"/>
                    </a:lnTo>
                    <a:lnTo>
                      <a:pt x="71" y="13"/>
                    </a:lnTo>
                    <a:lnTo>
                      <a:pt x="72" y="17"/>
                    </a:lnTo>
                    <a:lnTo>
                      <a:pt x="72" y="22"/>
                    </a:lnTo>
                    <a:lnTo>
                      <a:pt x="72" y="33"/>
                    </a:lnTo>
                    <a:lnTo>
                      <a:pt x="71" y="54"/>
                    </a:lnTo>
                    <a:lnTo>
                      <a:pt x="69" y="75"/>
                    </a:lnTo>
                    <a:lnTo>
                      <a:pt x="68" y="86"/>
                    </a:lnTo>
                    <a:lnTo>
                      <a:pt x="67" y="90"/>
                    </a:lnTo>
                    <a:lnTo>
                      <a:pt x="62" y="93"/>
                    </a:lnTo>
                    <a:lnTo>
                      <a:pt x="58" y="98"/>
                    </a:lnTo>
                    <a:lnTo>
                      <a:pt x="52" y="104"/>
                    </a:lnTo>
                    <a:lnTo>
                      <a:pt x="46" y="108"/>
                    </a:lnTo>
                    <a:lnTo>
                      <a:pt x="41" y="113"/>
                    </a:lnTo>
                    <a:lnTo>
                      <a:pt x="36" y="116"/>
                    </a:lnTo>
                    <a:lnTo>
                      <a:pt x="34" y="119"/>
                    </a:lnTo>
                    <a:lnTo>
                      <a:pt x="30" y="121"/>
                    </a:lnTo>
                    <a:lnTo>
                      <a:pt x="28" y="122"/>
                    </a:lnTo>
                    <a:lnTo>
                      <a:pt x="24" y="122"/>
                    </a:lnTo>
                    <a:lnTo>
                      <a:pt x="21" y="122"/>
                    </a:lnTo>
                    <a:lnTo>
                      <a:pt x="18" y="122"/>
                    </a:lnTo>
                    <a:lnTo>
                      <a:pt x="13" y="122"/>
                    </a:lnTo>
                    <a:lnTo>
                      <a:pt x="6" y="122"/>
                    </a:lnTo>
                    <a:lnTo>
                      <a:pt x="0" y="122"/>
                    </a:lnTo>
                    <a:lnTo>
                      <a:pt x="7" y="121"/>
                    </a:lnTo>
                    <a:lnTo>
                      <a:pt x="14" y="120"/>
                    </a:lnTo>
                    <a:lnTo>
                      <a:pt x="20" y="119"/>
                    </a:lnTo>
                    <a:lnTo>
                      <a:pt x="24" y="115"/>
                    </a:lnTo>
                    <a:lnTo>
                      <a:pt x="30" y="108"/>
                    </a:lnTo>
                    <a:lnTo>
                      <a:pt x="41" y="98"/>
                    </a:lnTo>
                    <a:lnTo>
                      <a:pt x="51" y="90"/>
                    </a:lnTo>
                    <a:lnTo>
                      <a:pt x="58" y="85"/>
                    </a:lnTo>
                    <a:lnTo>
                      <a:pt x="56" y="75"/>
                    </a:lnTo>
                    <a:lnTo>
                      <a:pt x="57" y="63"/>
                    </a:lnTo>
                    <a:lnTo>
                      <a:pt x="58" y="54"/>
                    </a:lnTo>
                    <a:lnTo>
                      <a:pt x="61" y="48"/>
                    </a:lnTo>
                    <a:lnTo>
                      <a:pt x="65" y="43"/>
                    </a:lnTo>
                    <a:lnTo>
                      <a:pt x="66" y="37"/>
                    </a:lnTo>
                    <a:lnTo>
                      <a:pt x="66" y="31"/>
                    </a:lnTo>
                    <a:lnTo>
                      <a:pt x="62" y="26"/>
                    </a:lnTo>
                    <a:lnTo>
                      <a:pt x="59" y="23"/>
                    </a:lnTo>
                    <a:lnTo>
                      <a:pt x="57" y="21"/>
                    </a:lnTo>
                    <a:lnTo>
                      <a:pt x="56" y="18"/>
                    </a:lnTo>
                    <a:lnTo>
                      <a:pt x="57" y="15"/>
                    </a:lnTo>
                    <a:lnTo>
                      <a:pt x="60" y="12"/>
                    </a:lnTo>
                    <a:lnTo>
                      <a:pt x="64" y="8"/>
                    </a:lnTo>
                    <a:lnTo>
                      <a:pt x="68" y="3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1" name="Freeform 297"/>
              <p:cNvSpPr>
                <a:spLocks/>
              </p:cNvSpPr>
              <p:nvPr/>
            </p:nvSpPr>
            <p:spPr bwMode="auto">
              <a:xfrm>
                <a:off x="1904" y="3206"/>
                <a:ext cx="28" cy="10"/>
              </a:xfrm>
              <a:custGeom>
                <a:avLst/>
                <a:gdLst/>
                <a:ahLst/>
                <a:cxnLst>
                  <a:cxn ang="0">
                    <a:pos x="5" y="21"/>
                  </a:cxn>
                  <a:cxn ang="0">
                    <a:pos x="1" y="17"/>
                  </a:cxn>
                  <a:cxn ang="0">
                    <a:pos x="0" y="13"/>
                  </a:cxn>
                  <a:cxn ang="0">
                    <a:pos x="0" y="8"/>
                  </a:cxn>
                  <a:cxn ang="0">
                    <a:pos x="1" y="5"/>
                  </a:cxn>
                  <a:cxn ang="0">
                    <a:pos x="10" y="4"/>
                  </a:cxn>
                  <a:cxn ang="0">
                    <a:pos x="19" y="3"/>
                  </a:cxn>
                  <a:cxn ang="0">
                    <a:pos x="28" y="1"/>
                  </a:cxn>
                  <a:cxn ang="0">
                    <a:pos x="35" y="0"/>
                  </a:cxn>
                  <a:cxn ang="0">
                    <a:pos x="34" y="6"/>
                  </a:cxn>
                  <a:cxn ang="0">
                    <a:pos x="36" y="12"/>
                  </a:cxn>
                  <a:cxn ang="0">
                    <a:pos x="43" y="16"/>
                  </a:cxn>
                  <a:cxn ang="0">
                    <a:pos x="57" y="21"/>
                  </a:cxn>
                  <a:cxn ang="0">
                    <a:pos x="50" y="21"/>
                  </a:cxn>
                  <a:cxn ang="0">
                    <a:pos x="42" y="21"/>
                  </a:cxn>
                  <a:cxn ang="0">
                    <a:pos x="34" y="20"/>
                  </a:cxn>
                  <a:cxn ang="0">
                    <a:pos x="26" y="20"/>
                  </a:cxn>
                  <a:cxn ang="0">
                    <a:pos x="19" y="20"/>
                  </a:cxn>
                  <a:cxn ang="0">
                    <a:pos x="13" y="20"/>
                  </a:cxn>
                  <a:cxn ang="0">
                    <a:pos x="8" y="20"/>
                  </a:cxn>
                  <a:cxn ang="0">
                    <a:pos x="5" y="21"/>
                  </a:cxn>
                </a:cxnLst>
                <a:rect l="0" t="0" r="r" b="b"/>
                <a:pathLst>
                  <a:path w="57" h="21">
                    <a:moveTo>
                      <a:pt x="5" y="21"/>
                    </a:moveTo>
                    <a:lnTo>
                      <a:pt x="1" y="17"/>
                    </a:lnTo>
                    <a:lnTo>
                      <a:pt x="0" y="13"/>
                    </a:lnTo>
                    <a:lnTo>
                      <a:pt x="0" y="8"/>
                    </a:lnTo>
                    <a:lnTo>
                      <a:pt x="1" y="5"/>
                    </a:lnTo>
                    <a:lnTo>
                      <a:pt x="10" y="4"/>
                    </a:lnTo>
                    <a:lnTo>
                      <a:pt x="19" y="3"/>
                    </a:lnTo>
                    <a:lnTo>
                      <a:pt x="28" y="1"/>
                    </a:lnTo>
                    <a:lnTo>
                      <a:pt x="35" y="0"/>
                    </a:lnTo>
                    <a:lnTo>
                      <a:pt x="34" y="6"/>
                    </a:lnTo>
                    <a:lnTo>
                      <a:pt x="36" y="12"/>
                    </a:lnTo>
                    <a:lnTo>
                      <a:pt x="43" y="16"/>
                    </a:lnTo>
                    <a:lnTo>
                      <a:pt x="57" y="21"/>
                    </a:lnTo>
                    <a:lnTo>
                      <a:pt x="50" y="21"/>
                    </a:lnTo>
                    <a:lnTo>
                      <a:pt x="42" y="21"/>
                    </a:lnTo>
                    <a:lnTo>
                      <a:pt x="34" y="20"/>
                    </a:lnTo>
                    <a:lnTo>
                      <a:pt x="26" y="20"/>
                    </a:lnTo>
                    <a:lnTo>
                      <a:pt x="19" y="20"/>
                    </a:lnTo>
                    <a:lnTo>
                      <a:pt x="13" y="20"/>
                    </a:lnTo>
                    <a:lnTo>
                      <a:pt x="8" y="20"/>
                    </a:lnTo>
                    <a:lnTo>
                      <a:pt x="5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2" name="Freeform 298"/>
              <p:cNvSpPr>
                <a:spLocks/>
              </p:cNvSpPr>
              <p:nvPr/>
            </p:nvSpPr>
            <p:spPr bwMode="auto">
              <a:xfrm>
                <a:off x="1894" y="3191"/>
                <a:ext cx="50" cy="17"/>
              </a:xfrm>
              <a:custGeom>
                <a:avLst/>
                <a:gdLst/>
                <a:ahLst/>
                <a:cxnLst>
                  <a:cxn ang="0">
                    <a:pos x="100" y="14"/>
                  </a:cxn>
                  <a:cxn ang="0">
                    <a:pos x="97" y="13"/>
                  </a:cxn>
                  <a:cxn ang="0">
                    <a:pos x="92" y="11"/>
                  </a:cxn>
                  <a:cxn ang="0">
                    <a:pos x="85" y="9"/>
                  </a:cxn>
                  <a:cxn ang="0">
                    <a:pos x="80" y="11"/>
                  </a:cxn>
                  <a:cxn ang="0">
                    <a:pos x="76" y="12"/>
                  </a:cxn>
                  <a:cxn ang="0">
                    <a:pos x="71" y="11"/>
                  </a:cxn>
                  <a:cxn ang="0">
                    <a:pos x="67" y="9"/>
                  </a:cxn>
                  <a:cxn ang="0">
                    <a:pos x="64" y="8"/>
                  </a:cxn>
                  <a:cxn ang="0">
                    <a:pos x="62" y="6"/>
                  </a:cxn>
                  <a:cxn ang="0">
                    <a:pos x="57" y="3"/>
                  </a:cxn>
                  <a:cxn ang="0">
                    <a:pos x="52" y="1"/>
                  </a:cxn>
                  <a:cxn ang="0">
                    <a:pos x="47" y="0"/>
                  </a:cxn>
                  <a:cxn ang="0">
                    <a:pos x="41" y="1"/>
                  </a:cxn>
                  <a:cxn ang="0">
                    <a:pos x="37" y="3"/>
                  </a:cxn>
                  <a:cxn ang="0">
                    <a:pos x="31" y="4"/>
                  </a:cxn>
                  <a:cxn ang="0">
                    <a:pos x="26" y="4"/>
                  </a:cxn>
                  <a:cxn ang="0">
                    <a:pos x="22" y="4"/>
                  </a:cxn>
                  <a:cxn ang="0">
                    <a:pos x="16" y="3"/>
                  </a:cxn>
                  <a:cxn ang="0">
                    <a:pos x="9" y="3"/>
                  </a:cxn>
                  <a:cxn ang="0">
                    <a:pos x="4" y="4"/>
                  </a:cxn>
                  <a:cxn ang="0">
                    <a:pos x="2" y="8"/>
                  </a:cxn>
                  <a:cxn ang="0">
                    <a:pos x="0" y="15"/>
                  </a:cxn>
                  <a:cxn ang="0">
                    <a:pos x="0" y="23"/>
                  </a:cxn>
                  <a:cxn ang="0">
                    <a:pos x="2" y="28"/>
                  </a:cxn>
                  <a:cxn ang="0">
                    <a:pos x="7" y="30"/>
                  </a:cxn>
                  <a:cxn ang="0">
                    <a:pos x="11" y="33"/>
                  </a:cxn>
                  <a:cxn ang="0">
                    <a:pos x="16" y="34"/>
                  </a:cxn>
                  <a:cxn ang="0">
                    <a:pos x="20" y="35"/>
                  </a:cxn>
                  <a:cxn ang="0">
                    <a:pos x="14" y="29"/>
                  </a:cxn>
                  <a:cxn ang="0">
                    <a:pos x="12" y="20"/>
                  </a:cxn>
                  <a:cxn ang="0">
                    <a:pos x="14" y="11"/>
                  </a:cxn>
                  <a:cxn ang="0">
                    <a:pos x="18" y="6"/>
                  </a:cxn>
                  <a:cxn ang="0">
                    <a:pos x="25" y="6"/>
                  </a:cxn>
                  <a:cxn ang="0">
                    <a:pos x="31" y="7"/>
                  </a:cxn>
                  <a:cxn ang="0">
                    <a:pos x="38" y="9"/>
                  </a:cxn>
                  <a:cxn ang="0">
                    <a:pos x="44" y="12"/>
                  </a:cxn>
                  <a:cxn ang="0">
                    <a:pos x="48" y="14"/>
                  </a:cxn>
                  <a:cxn ang="0">
                    <a:pos x="54" y="16"/>
                  </a:cxn>
                  <a:cxn ang="0">
                    <a:pos x="60" y="18"/>
                  </a:cxn>
                  <a:cxn ang="0">
                    <a:pos x="64" y="18"/>
                  </a:cxn>
                  <a:cxn ang="0">
                    <a:pos x="69" y="16"/>
                  </a:cxn>
                  <a:cxn ang="0">
                    <a:pos x="75" y="15"/>
                  </a:cxn>
                  <a:cxn ang="0">
                    <a:pos x="79" y="16"/>
                  </a:cxn>
                  <a:cxn ang="0">
                    <a:pos x="84" y="18"/>
                  </a:cxn>
                  <a:cxn ang="0">
                    <a:pos x="87" y="18"/>
                  </a:cxn>
                  <a:cxn ang="0">
                    <a:pos x="92" y="18"/>
                  </a:cxn>
                  <a:cxn ang="0">
                    <a:pos x="97" y="15"/>
                  </a:cxn>
                  <a:cxn ang="0">
                    <a:pos x="100" y="14"/>
                  </a:cxn>
                </a:cxnLst>
                <a:rect l="0" t="0" r="r" b="b"/>
                <a:pathLst>
                  <a:path w="100" h="35">
                    <a:moveTo>
                      <a:pt x="100" y="14"/>
                    </a:moveTo>
                    <a:lnTo>
                      <a:pt x="97" y="13"/>
                    </a:lnTo>
                    <a:lnTo>
                      <a:pt x="92" y="11"/>
                    </a:lnTo>
                    <a:lnTo>
                      <a:pt x="85" y="9"/>
                    </a:lnTo>
                    <a:lnTo>
                      <a:pt x="80" y="11"/>
                    </a:lnTo>
                    <a:lnTo>
                      <a:pt x="76" y="12"/>
                    </a:lnTo>
                    <a:lnTo>
                      <a:pt x="71" y="11"/>
                    </a:lnTo>
                    <a:lnTo>
                      <a:pt x="67" y="9"/>
                    </a:lnTo>
                    <a:lnTo>
                      <a:pt x="64" y="8"/>
                    </a:lnTo>
                    <a:lnTo>
                      <a:pt x="62" y="6"/>
                    </a:lnTo>
                    <a:lnTo>
                      <a:pt x="57" y="3"/>
                    </a:lnTo>
                    <a:lnTo>
                      <a:pt x="52" y="1"/>
                    </a:lnTo>
                    <a:lnTo>
                      <a:pt x="47" y="0"/>
                    </a:lnTo>
                    <a:lnTo>
                      <a:pt x="41" y="1"/>
                    </a:lnTo>
                    <a:lnTo>
                      <a:pt x="37" y="3"/>
                    </a:lnTo>
                    <a:lnTo>
                      <a:pt x="31" y="4"/>
                    </a:lnTo>
                    <a:lnTo>
                      <a:pt x="26" y="4"/>
                    </a:lnTo>
                    <a:lnTo>
                      <a:pt x="22" y="4"/>
                    </a:lnTo>
                    <a:lnTo>
                      <a:pt x="16" y="3"/>
                    </a:lnTo>
                    <a:lnTo>
                      <a:pt x="9" y="3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5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7" y="30"/>
                    </a:lnTo>
                    <a:lnTo>
                      <a:pt x="11" y="33"/>
                    </a:lnTo>
                    <a:lnTo>
                      <a:pt x="16" y="34"/>
                    </a:lnTo>
                    <a:lnTo>
                      <a:pt x="20" y="35"/>
                    </a:lnTo>
                    <a:lnTo>
                      <a:pt x="14" y="29"/>
                    </a:lnTo>
                    <a:lnTo>
                      <a:pt x="12" y="20"/>
                    </a:lnTo>
                    <a:lnTo>
                      <a:pt x="14" y="11"/>
                    </a:lnTo>
                    <a:lnTo>
                      <a:pt x="18" y="6"/>
                    </a:lnTo>
                    <a:lnTo>
                      <a:pt x="25" y="6"/>
                    </a:lnTo>
                    <a:lnTo>
                      <a:pt x="31" y="7"/>
                    </a:lnTo>
                    <a:lnTo>
                      <a:pt x="38" y="9"/>
                    </a:lnTo>
                    <a:lnTo>
                      <a:pt x="44" y="12"/>
                    </a:lnTo>
                    <a:lnTo>
                      <a:pt x="48" y="14"/>
                    </a:lnTo>
                    <a:lnTo>
                      <a:pt x="54" y="16"/>
                    </a:lnTo>
                    <a:lnTo>
                      <a:pt x="60" y="18"/>
                    </a:lnTo>
                    <a:lnTo>
                      <a:pt x="64" y="18"/>
                    </a:lnTo>
                    <a:lnTo>
                      <a:pt x="69" y="16"/>
                    </a:lnTo>
                    <a:lnTo>
                      <a:pt x="75" y="15"/>
                    </a:lnTo>
                    <a:lnTo>
                      <a:pt x="79" y="16"/>
                    </a:lnTo>
                    <a:lnTo>
                      <a:pt x="84" y="18"/>
                    </a:lnTo>
                    <a:lnTo>
                      <a:pt x="87" y="18"/>
                    </a:lnTo>
                    <a:lnTo>
                      <a:pt x="92" y="18"/>
                    </a:lnTo>
                    <a:lnTo>
                      <a:pt x="97" y="15"/>
                    </a:lnTo>
                    <a:lnTo>
                      <a:pt x="100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3" name="Freeform 299"/>
              <p:cNvSpPr>
                <a:spLocks/>
              </p:cNvSpPr>
              <p:nvPr/>
            </p:nvSpPr>
            <p:spPr bwMode="auto">
              <a:xfrm>
                <a:off x="1944" y="3183"/>
                <a:ext cx="18" cy="20"/>
              </a:xfrm>
              <a:custGeom>
                <a:avLst/>
                <a:gdLst/>
                <a:ahLst/>
                <a:cxnLst>
                  <a:cxn ang="0">
                    <a:pos x="36" y="36"/>
                  </a:cxn>
                  <a:cxn ang="0">
                    <a:pos x="37" y="29"/>
                  </a:cxn>
                  <a:cxn ang="0">
                    <a:pos x="37" y="21"/>
                  </a:cxn>
                  <a:cxn ang="0">
                    <a:pos x="37" y="15"/>
                  </a:cxn>
                  <a:cxn ang="0">
                    <a:pos x="35" y="9"/>
                  </a:cxn>
                  <a:cxn ang="0">
                    <a:pos x="31" y="6"/>
                  </a:cxn>
                  <a:cxn ang="0">
                    <a:pos x="28" y="3"/>
                  </a:cxn>
                  <a:cxn ang="0">
                    <a:pos x="23" y="1"/>
                  </a:cxn>
                  <a:cxn ang="0">
                    <a:pos x="18" y="0"/>
                  </a:cxn>
                  <a:cxn ang="0">
                    <a:pos x="13" y="1"/>
                  </a:cxn>
                  <a:cxn ang="0">
                    <a:pos x="8" y="6"/>
                  </a:cxn>
                  <a:cxn ang="0">
                    <a:pos x="3" y="15"/>
                  </a:cxn>
                  <a:cxn ang="0">
                    <a:pos x="0" y="29"/>
                  </a:cxn>
                  <a:cxn ang="0">
                    <a:pos x="5" y="33"/>
                  </a:cxn>
                  <a:cxn ang="0">
                    <a:pos x="11" y="37"/>
                  </a:cxn>
                  <a:cxn ang="0">
                    <a:pos x="17" y="39"/>
                  </a:cxn>
                  <a:cxn ang="0">
                    <a:pos x="22" y="41"/>
                  </a:cxn>
                  <a:cxn ang="0">
                    <a:pos x="25" y="39"/>
                  </a:cxn>
                  <a:cxn ang="0">
                    <a:pos x="29" y="38"/>
                  </a:cxn>
                  <a:cxn ang="0">
                    <a:pos x="32" y="36"/>
                  </a:cxn>
                  <a:cxn ang="0">
                    <a:pos x="36" y="36"/>
                  </a:cxn>
                </a:cxnLst>
                <a:rect l="0" t="0" r="r" b="b"/>
                <a:pathLst>
                  <a:path w="37" h="41">
                    <a:moveTo>
                      <a:pt x="36" y="36"/>
                    </a:moveTo>
                    <a:lnTo>
                      <a:pt x="37" y="29"/>
                    </a:lnTo>
                    <a:lnTo>
                      <a:pt x="37" y="21"/>
                    </a:lnTo>
                    <a:lnTo>
                      <a:pt x="37" y="15"/>
                    </a:lnTo>
                    <a:lnTo>
                      <a:pt x="35" y="9"/>
                    </a:lnTo>
                    <a:lnTo>
                      <a:pt x="31" y="6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8" y="6"/>
                    </a:lnTo>
                    <a:lnTo>
                      <a:pt x="3" y="15"/>
                    </a:lnTo>
                    <a:lnTo>
                      <a:pt x="0" y="29"/>
                    </a:lnTo>
                    <a:lnTo>
                      <a:pt x="5" y="33"/>
                    </a:lnTo>
                    <a:lnTo>
                      <a:pt x="11" y="37"/>
                    </a:lnTo>
                    <a:lnTo>
                      <a:pt x="17" y="39"/>
                    </a:lnTo>
                    <a:lnTo>
                      <a:pt x="22" y="41"/>
                    </a:lnTo>
                    <a:lnTo>
                      <a:pt x="25" y="39"/>
                    </a:lnTo>
                    <a:lnTo>
                      <a:pt x="29" y="38"/>
                    </a:lnTo>
                    <a:lnTo>
                      <a:pt x="32" y="36"/>
                    </a:lnTo>
                    <a:lnTo>
                      <a:pt x="36" y="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4" name="Freeform 300"/>
              <p:cNvSpPr>
                <a:spLocks/>
              </p:cNvSpPr>
              <p:nvPr/>
            </p:nvSpPr>
            <p:spPr bwMode="auto">
              <a:xfrm>
                <a:off x="1461" y="3087"/>
                <a:ext cx="18" cy="9"/>
              </a:xfrm>
              <a:custGeom>
                <a:avLst/>
                <a:gdLst/>
                <a:ahLst/>
                <a:cxnLst>
                  <a:cxn ang="0">
                    <a:pos x="5" y="18"/>
                  </a:cxn>
                  <a:cxn ang="0">
                    <a:pos x="3" y="15"/>
                  </a:cxn>
                  <a:cxn ang="0">
                    <a:pos x="1" y="11"/>
                  </a:cxn>
                  <a:cxn ang="0">
                    <a:pos x="0" y="9"/>
                  </a:cxn>
                  <a:cxn ang="0">
                    <a:pos x="0" y="7"/>
                  </a:cxn>
                  <a:cxn ang="0">
                    <a:pos x="4" y="3"/>
                  </a:cxn>
                  <a:cxn ang="0">
                    <a:pos x="11" y="1"/>
                  </a:cxn>
                  <a:cxn ang="0">
                    <a:pos x="17" y="0"/>
                  </a:cxn>
                  <a:cxn ang="0">
                    <a:pos x="23" y="0"/>
                  </a:cxn>
                  <a:cxn ang="0">
                    <a:pos x="27" y="2"/>
                  </a:cxn>
                  <a:cxn ang="0">
                    <a:pos x="32" y="6"/>
                  </a:cxn>
                  <a:cxn ang="0">
                    <a:pos x="35" y="9"/>
                  </a:cxn>
                  <a:cxn ang="0">
                    <a:pos x="35" y="13"/>
                  </a:cxn>
                  <a:cxn ang="0">
                    <a:pos x="31" y="15"/>
                  </a:cxn>
                  <a:cxn ang="0">
                    <a:pos x="23" y="17"/>
                  </a:cxn>
                  <a:cxn ang="0">
                    <a:pos x="13" y="18"/>
                  </a:cxn>
                  <a:cxn ang="0">
                    <a:pos x="5" y="18"/>
                  </a:cxn>
                </a:cxnLst>
                <a:rect l="0" t="0" r="r" b="b"/>
                <a:pathLst>
                  <a:path w="35" h="18">
                    <a:moveTo>
                      <a:pt x="5" y="18"/>
                    </a:moveTo>
                    <a:lnTo>
                      <a:pt x="3" y="15"/>
                    </a:lnTo>
                    <a:lnTo>
                      <a:pt x="1" y="11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4" y="3"/>
                    </a:lnTo>
                    <a:lnTo>
                      <a:pt x="11" y="1"/>
                    </a:lnTo>
                    <a:lnTo>
                      <a:pt x="17" y="0"/>
                    </a:lnTo>
                    <a:lnTo>
                      <a:pt x="23" y="0"/>
                    </a:lnTo>
                    <a:lnTo>
                      <a:pt x="27" y="2"/>
                    </a:lnTo>
                    <a:lnTo>
                      <a:pt x="32" y="6"/>
                    </a:lnTo>
                    <a:lnTo>
                      <a:pt x="35" y="9"/>
                    </a:lnTo>
                    <a:lnTo>
                      <a:pt x="35" y="13"/>
                    </a:lnTo>
                    <a:lnTo>
                      <a:pt x="31" y="15"/>
                    </a:lnTo>
                    <a:lnTo>
                      <a:pt x="23" y="17"/>
                    </a:lnTo>
                    <a:lnTo>
                      <a:pt x="13" y="18"/>
                    </a:lnTo>
                    <a:lnTo>
                      <a:pt x="5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5" name="Freeform 301"/>
              <p:cNvSpPr>
                <a:spLocks/>
              </p:cNvSpPr>
              <p:nvPr/>
            </p:nvSpPr>
            <p:spPr bwMode="auto">
              <a:xfrm>
                <a:off x="1504" y="3113"/>
                <a:ext cx="14" cy="11"/>
              </a:xfrm>
              <a:custGeom>
                <a:avLst/>
                <a:gdLst/>
                <a:ahLst/>
                <a:cxnLst>
                  <a:cxn ang="0">
                    <a:pos x="28" y="16"/>
                  </a:cxn>
                  <a:cxn ang="0">
                    <a:pos x="19" y="19"/>
                  </a:cxn>
                  <a:cxn ang="0">
                    <a:pos x="13" y="21"/>
                  </a:cxn>
                  <a:cxn ang="0">
                    <a:pos x="7" y="19"/>
                  </a:cxn>
                  <a:cxn ang="0">
                    <a:pos x="0" y="16"/>
                  </a:cxn>
                  <a:cxn ang="0">
                    <a:pos x="4" y="13"/>
                  </a:cxn>
                  <a:cxn ang="0">
                    <a:pos x="10" y="9"/>
                  </a:cxn>
                  <a:cxn ang="0">
                    <a:pos x="15" y="6"/>
                  </a:cxn>
                  <a:cxn ang="0">
                    <a:pos x="18" y="2"/>
                  </a:cxn>
                  <a:cxn ang="0">
                    <a:pos x="22" y="0"/>
                  </a:cxn>
                  <a:cxn ang="0">
                    <a:pos x="25" y="1"/>
                  </a:cxn>
                  <a:cxn ang="0">
                    <a:pos x="28" y="6"/>
                  </a:cxn>
                  <a:cxn ang="0">
                    <a:pos x="28" y="16"/>
                  </a:cxn>
                </a:cxnLst>
                <a:rect l="0" t="0" r="r" b="b"/>
                <a:pathLst>
                  <a:path w="28" h="21">
                    <a:moveTo>
                      <a:pt x="28" y="16"/>
                    </a:moveTo>
                    <a:lnTo>
                      <a:pt x="19" y="19"/>
                    </a:lnTo>
                    <a:lnTo>
                      <a:pt x="13" y="21"/>
                    </a:lnTo>
                    <a:lnTo>
                      <a:pt x="7" y="19"/>
                    </a:lnTo>
                    <a:lnTo>
                      <a:pt x="0" y="16"/>
                    </a:lnTo>
                    <a:lnTo>
                      <a:pt x="4" y="13"/>
                    </a:lnTo>
                    <a:lnTo>
                      <a:pt x="10" y="9"/>
                    </a:lnTo>
                    <a:lnTo>
                      <a:pt x="15" y="6"/>
                    </a:lnTo>
                    <a:lnTo>
                      <a:pt x="18" y="2"/>
                    </a:lnTo>
                    <a:lnTo>
                      <a:pt x="22" y="0"/>
                    </a:lnTo>
                    <a:lnTo>
                      <a:pt x="25" y="1"/>
                    </a:lnTo>
                    <a:lnTo>
                      <a:pt x="28" y="6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6" name="Freeform 302"/>
              <p:cNvSpPr>
                <a:spLocks/>
              </p:cNvSpPr>
              <p:nvPr/>
            </p:nvSpPr>
            <p:spPr bwMode="auto">
              <a:xfrm>
                <a:off x="1488" y="3103"/>
                <a:ext cx="26" cy="16"/>
              </a:xfrm>
              <a:custGeom>
                <a:avLst/>
                <a:gdLst/>
                <a:ahLst/>
                <a:cxnLst>
                  <a:cxn ang="0">
                    <a:pos x="8" y="32"/>
                  </a:cxn>
                  <a:cxn ang="0">
                    <a:pos x="4" y="30"/>
                  </a:cxn>
                  <a:cxn ang="0">
                    <a:pos x="2" y="27"/>
                  </a:cxn>
                  <a:cxn ang="0">
                    <a:pos x="1" y="23"/>
                  </a:cxn>
                  <a:cxn ang="0">
                    <a:pos x="0" y="20"/>
                  </a:cxn>
                  <a:cxn ang="0">
                    <a:pos x="8" y="16"/>
                  </a:cxn>
                  <a:cxn ang="0">
                    <a:pos x="15" y="13"/>
                  </a:cxn>
                  <a:cxn ang="0">
                    <a:pos x="22" y="8"/>
                  </a:cxn>
                  <a:cxn ang="0">
                    <a:pos x="26" y="5"/>
                  </a:cxn>
                  <a:cxn ang="0">
                    <a:pos x="31" y="1"/>
                  </a:cxn>
                  <a:cxn ang="0">
                    <a:pos x="38" y="0"/>
                  </a:cxn>
                  <a:cxn ang="0">
                    <a:pos x="45" y="0"/>
                  </a:cxn>
                  <a:cxn ang="0">
                    <a:pos x="49" y="4"/>
                  </a:cxn>
                  <a:cxn ang="0">
                    <a:pos x="50" y="5"/>
                  </a:cxn>
                  <a:cxn ang="0">
                    <a:pos x="52" y="6"/>
                  </a:cxn>
                  <a:cxn ang="0">
                    <a:pos x="52" y="8"/>
                  </a:cxn>
                  <a:cxn ang="0">
                    <a:pos x="52" y="9"/>
                  </a:cxn>
                  <a:cxn ang="0">
                    <a:pos x="49" y="12"/>
                  </a:cxn>
                  <a:cxn ang="0">
                    <a:pos x="47" y="14"/>
                  </a:cxn>
                  <a:cxn ang="0">
                    <a:pos x="44" y="16"/>
                  </a:cxn>
                  <a:cxn ang="0">
                    <a:pos x="41" y="17"/>
                  </a:cxn>
                  <a:cxn ang="0">
                    <a:pos x="38" y="20"/>
                  </a:cxn>
                  <a:cxn ang="0">
                    <a:pos x="33" y="24"/>
                  </a:cxn>
                  <a:cxn ang="0">
                    <a:pos x="29" y="28"/>
                  </a:cxn>
                  <a:cxn ang="0">
                    <a:pos x="22" y="29"/>
                  </a:cxn>
                  <a:cxn ang="0">
                    <a:pos x="19" y="29"/>
                  </a:cxn>
                  <a:cxn ang="0">
                    <a:pos x="18" y="29"/>
                  </a:cxn>
                  <a:cxn ang="0">
                    <a:pos x="16" y="29"/>
                  </a:cxn>
                  <a:cxn ang="0">
                    <a:pos x="14" y="29"/>
                  </a:cxn>
                  <a:cxn ang="0">
                    <a:pos x="11" y="29"/>
                  </a:cxn>
                  <a:cxn ang="0">
                    <a:pos x="10" y="30"/>
                  </a:cxn>
                  <a:cxn ang="0">
                    <a:pos x="9" y="31"/>
                  </a:cxn>
                  <a:cxn ang="0">
                    <a:pos x="8" y="32"/>
                  </a:cxn>
                </a:cxnLst>
                <a:rect l="0" t="0" r="r" b="b"/>
                <a:pathLst>
                  <a:path w="52" h="32">
                    <a:moveTo>
                      <a:pt x="8" y="32"/>
                    </a:moveTo>
                    <a:lnTo>
                      <a:pt x="4" y="30"/>
                    </a:lnTo>
                    <a:lnTo>
                      <a:pt x="2" y="27"/>
                    </a:lnTo>
                    <a:lnTo>
                      <a:pt x="1" y="23"/>
                    </a:lnTo>
                    <a:lnTo>
                      <a:pt x="0" y="20"/>
                    </a:lnTo>
                    <a:lnTo>
                      <a:pt x="8" y="16"/>
                    </a:lnTo>
                    <a:lnTo>
                      <a:pt x="15" y="13"/>
                    </a:lnTo>
                    <a:lnTo>
                      <a:pt x="22" y="8"/>
                    </a:lnTo>
                    <a:lnTo>
                      <a:pt x="26" y="5"/>
                    </a:lnTo>
                    <a:lnTo>
                      <a:pt x="31" y="1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9" y="4"/>
                    </a:lnTo>
                    <a:lnTo>
                      <a:pt x="50" y="5"/>
                    </a:lnTo>
                    <a:lnTo>
                      <a:pt x="52" y="6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49" y="12"/>
                    </a:lnTo>
                    <a:lnTo>
                      <a:pt x="47" y="14"/>
                    </a:lnTo>
                    <a:lnTo>
                      <a:pt x="44" y="16"/>
                    </a:lnTo>
                    <a:lnTo>
                      <a:pt x="41" y="17"/>
                    </a:lnTo>
                    <a:lnTo>
                      <a:pt x="38" y="20"/>
                    </a:lnTo>
                    <a:lnTo>
                      <a:pt x="33" y="24"/>
                    </a:lnTo>
                    <a:lnTo>
                      <a:pt x="29" y="28"/>
                    </a:lnTo>
                    <a:lnTo>
                      <a:pt x="22" y="29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6" y="29"/>
                    </a:lnTo>
                    <a:lnTo>
                      <a:pt x="14" y="29"/>
                    </a:lnTo>
                    <a:lnTo>
                      <a:pt x="11" y="29"/>
                    </a:lnTo>
                    <a:lnTo>
                      <a:pt x="10" y="30"/>
                    </a:lnTo>
                    <a:lnTo>
                      <a:pt x="9" y="31"/>
                    </a:lnTo>
                    <a:lnTo>
                      <a:pt x="8" y="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7" name="Freeform 303"/>
              <p:cNvSpPr>
                <a:spLocks/>
              </p:cNvSpPr>
              <p:nvPr/>
            </p:nvSpPr>
            <p:spPr bwMode="auto">
              <a:xfrm>
                <a:off x="1476" y="3062"/>
                <a:ext cx="83" cy="34"/>
              </a:xfrm>
              <a:custGeom>
                <a:avLst/>
                <a:gdLst/>
                <a:ahLst/>
                <a:cxnLst>
                  <a:cxn ang="0">
                    <a:pos x="51" y="3"/>
                  </a:cxn>
                  <a:cxn ang="0">
                    <a:pos x="61" y="4"/>
                  </a:cxn>
                  <a:cxn ang="0">
                    <a:pos x="68" y="8"/>
                  </a:cxn>
                  <a:cxn ang="0">
                    <a:pos x="77" y="16"/>
                  </a:cxn>
                  <a:cxn ang="0">
                    <a:pos x="86" y="22"/>
                  </a:cxn>
                  <a:cxn ang="0">
                    <a:pos x="95" y="27"/>
                  </a:cxn>
                  <a:cxn ang="0">
                    <a:pos x="108" y="27"/>
                  </a:cxn>
                  <a:cxn ang="0">
                    <a:pos x="121" y="29"/>
                  </a:cxn>
                  <a:cxn ang="0">
                    <a:pos x="129" y="32"/>
                  </a:cxn>
                  <a:cxn ang="0">
                    <a:pos x="138" y="35"/>
                  </a:cxn>
                  <a:cxn ang="0">
                    <a:pos x="149" y="37"/>
                  </a:cxn>
                  <a:cxn ang="0">
                    <a:pos x="160" y="38"/>
                  </a:cxn>
                  <a:cxn ang="0">
                    <a:pos x="159" y="44"/>
                  </a:cxn>
                  <a:cxn ang="0">
                    <a:pos x="148" y="59"/>
                  </a:cxn>
                  <a:cxn ang="0">
                    <a:pos x="141" y="65"/>
                  </a:cxn>
                  <a:cxn ang="0">
                    <a:pos x="132" y="56"/>
                  </a:cxn>
                  <a:cxn ang="0">
                    <a:pos x="124" y="52"/>
                  </a:cxn>
                  <a:cxn ang="0">
                    <a:pos x="112" y="53"/>
                  </a:cxn>
                  <a:cxn ang="0">
                    <a:pos x="99" y="56"/>
                  </a:cxn>
                  <a:cxn ang="0">
                    <a:pos x="86" y="58"/>
                  </a:cxn>
                  <a:cxn ang="0">
                    <a:pos x="72" y="54"/>
                  </a:cxn>
                  <a:cxn ang="0">
                    <a:pos x="59" y="36"/>
                  </a:cxn>
                  <a:cxn ang="0">
                    <a:pos x="55" y="28"/>
                  </a:cxn>
                  <a:cxn ang="0">
                    <a:pos x="48" y="29"/>
                  </a:cxn>
                  <a:cxn ang="0">
                    <a:pos x="40" y="31"/>
                  </a:cxn>
                  <a:cxn ang="0">
                    <a:pos x="30" y="29"/>
                  </a:cxn>
                  <a:cxn ang="0">
                    <a:pos x="18" y="24"/>
                  </a:cxn>
                  <a:cxn ang="0">
                    <a:pos x="8" y="19"/>
                  </a:cxn>
                  <a:cxn ang="0">
                    <a:pos x="1" y="13"/>
                  </a:cxn>
                  <a:cxn ang="0">
                    <a:pos x="0" y="5"/>
                  </a:cxn>
                  <a:cxn ang="0">
                    <a:pos x="5" y="3"/>
                  </a:cxn>
                  <a:cxn ang="0">
                    <a:pos x="17" y="9"/>
                  </a:cxn>
                  <a:cxn ang="0">
                    <a:pos x="33" y="13"/>
                  </a:cxn>
                  <a:cxn ang="0">
                    <a:pos x="43" y="8"/>
                  </a:cxn>
                </a:cxnLst>
                <a:rect l="0" t="0" r="r" b="b"/>
                <a:pathLst>
                  <a:path w="164" h="68">
                    <a:moveTo>
                      <a:pt x="48" y="4"/>
                    </a:moveTo>
                    <a:lnTo>
                      <a:pt x="51" y="3"/>
                    </a:lnTo>
                    <a:lnTo>
                      <a:pt x="56" y="3"/>
                    </a:lnTo>
                    <a:lnTo>
                      <a:pt x="61" y="4"/>
                    </a:lnTo>
                    <a:lnTo>
                      <a:pt x="64" y="5"/>
                    </a:lnTo>
                    <a:lnTo>
                      <a:pt x="68" y="8"/>
                    </a:lnTo>
                    <a:lnTo>
                      <a:pt x="72" y="12"/>
                    </a:lnTo>
                    <a:lnTo>
                      <a:pt x="77" y="16"/>
                    </a:lnTo>
                    <a:lnTo>
                      <a:pt x="81" y="19"/>
                    </a:lnTo>
                    <a:lnTo>
                      <a:pt x="86" y="22"/>
                    </a:lnTo>
                    <a:lnTo>
                      <a:pt x="91" y="24"/>
                    </a:lnTo>
                    <a:lnTo>
                      <a:pt x="95" y="27"/>
                    </a:lnTo>
                    <a:lnTo>
                      <a:pt x="100" y="27"/>
                    </a:lnTo>
                    <a:lnTo>
                      <a:pt x="108" y="27"/>
                    </a:lnTo>
                    <a:lnTo>
                      <a:pt x="115" y="27"/>
                    </a:lnTo>
                    <a:lnTo>
                      <a:pt x="121" y="29"/>
                    </a:lnTo>
                    <a:lnTo>
                      <a:pt x="125" y="31"/>
                    </a:lnTo>
                    <a:lnTo>
                      <a:pt x="129" y="32"/>
                    </a:lnTo>
                    <a:lnTo>
                      <a:pt x="132" y="34"/>
                    </a:lnTo>
                    <a:lnTo>
                      <a:pt x="138" y="35"/>
                    </a:lnTo>
                    <a:lnTo>
                      <a:pt x="144" y="36"/>
                    </a:lnTo>
                    <a:lnTo>
                      <a:pt x="149" y="37"/>
                    </a:lnTo>
                    <a:lnTo>
                      <a:pt x="155" y="37"/>
                    </a:lnTo>
                    <a:lnTo>
                      <a:pt x="160" y="38"/>
                    </a:lnTo>
                    <a:lnTo>
                      <a:pt x="164" y="38"/>
                    </a:lnTo>
                    <a:lnTo>
                      <a:pt x="159" y="44"/>
                    </a:lnTo>
                    <a:lnTo>
                      <a:pt x="153" y="51"/>
                    </a:lnTo>
                    <a:lnTo>
                      <a:pt x="148" y="59"/>
                    </a:lnTo>
                    <a:lnTo>
                      <a:pt x="145" y="68"/>
                    </a:lnTo>
                    <a:lnTo>
                      <a:pt x="141" y="65"/>
                    </a:lnTo>
                    <a:lnTo>
                      <a:pt x="137" y="60"/>
                    </a:lnTo>
                    <a:lnTo>
                      <a:pt x="132" y="56"/>
                    </a:lnTo>
                    <a:lnTo>
                      <a:pt x="127" y="53"/>
                    </a:lnTo>
                    <a:lnTo>
                      <a:pt x="124" y="52"/>
                    </a:lnTo>
                    <a:lnTo>
                      <a:pt x="119" y="52"/>
                    </a:lnTo>
                    <a:lnTo>
                      <a:pt x="112" y="53"/>
                    </a:lnTo>
                    <a:lnTo>
                      <a:pt x="106" y="54"/>
                    </a:lnTo>
                    <a:lnTo>
                      <a:pt x="99" y="56"/>
                    </a:lnTo>
                    <a:lnTo>
                      <a:pt x="92" y="57"/>
                    </a:lnTo>
                    <a:lnTo>
                      <a:pt x="86" y="58"/>
                    </a:lnTo>
                    <a:lnTo>
                      <a:pt x="81" y="58"/>
                    </a:lnTo>
                    <a:lnTo>
                      <a:pt x="72" y="54"/>
                    </a:lnTo>
                    <a:lnTo>
                      <a:pt x="65" y="45"/>
                    </a:lnTo>
                    <a:lnTo>
                      <a:pt x="59" y="36"/>
                    </a:lnTo>
                    <a:lnTo>
                      <a:pt x="57" y="30"/>
                    </a:lnTo>
                    <a:lnTo>
                      <a:pt x="55" y="28"/>
                    </a:lnTo>
                    <a:lnTo>
                      <a:pt x="53" y="28"/>
                    </a:lnTo>
                    <a:lnTo>
                      <a:pt x="48" y="29"/>
                    </a:lnTo>
                    <a:lnTo>
                      <a:pt x="43" y="30"/>
                    </a:lnTo>
                    <a:lnTo>
                      <a:pt x="40" y="31"/>
                    </a:lnTo>
                    <a:lnTo>
                      <a:pt x="35" y="30"/>
                    </a:lnTo>
                    <a:lnTo>
                      <a:pt x="30" y="29"/>
                    </a:lnTo>
                    <a:lnTo>
                      <a:pt x="24" y="27"/>
                    </a:lnTo>
                    <a:lnTo>
                      <a:pt x="18" y="24"/>
                    </a:lnTo>
                    <a:lnTo>
                      <a:pt x="12" y="22"/>
                    </a:lnTo>
                    <a:lnTo>
                      <a:pt x="8" y="19"/>
                    </a:lnTo>
                    <a:lnTo>
                      <a:pt x="4" y="16"/>
                    </a:lnTo>
                    <a:lnTo>
                      <a:pt x="1" y="13"/>
                    </a:lnTo>
                    <a:lnTo>
                      <a:pt x="0" y="8"/>
                    </a:lnTo>
                    <a:lnTo>
                      <a:pt x="0" y="5"/>
                    </a:lnTo>
                    <a:lnTo>
                      <a:pt x="2" y="0"/>
                    </a:lnTo>
                    <a:lnTo>
                      <a:pt x="5" y="3"/>
                    </a:lnTo>
                    <a:lnTo>
                      <a:pt x="10" y="6"/>
                    </a:lnTo>
                    <a:lnTo>
                      <a:pt x="17" y="9"/>
                    </a:lnTo>
                    <a:lnTo>
                      <a:pt x="27" y="13"/>
                    </a:lnTo>
                    <a:lnTo>
                      <a:pt x="33" y="13"/>
                    </a:lnTo>
                    <a:lnTo>
                      <a:pt x="39" y="12"/>
                    </a:lnTo>
                    <a:lnTo>
                      <a:pt x="43" y="8"/>
                    </a:lnTo>
                    <a:lnTo>
                      <a:pt x="48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8" name="Freeform 304"/>
              <p:cNvSpPr>
                <a:spLocks/>
              </p:cNvSpPr>
              <p:nvPr/>
            </p:nvSpPr>
            <p:spPr bwMode="auto">
              <a:xfrm>
                <a:off x="1472" y="3094"/>
                <a:ext cx="28" cy="1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9"/>
                  </a:cxn>
                  <a:cxn ang="0">
                    <a:pos x="8" y="8"/>
                  </a:cxn>
                  <a:cxn ang="0">
                    <a:pos x="13" y="7"/>
                  </a:cxn>
                  <a:cxn ang="0">
                    <a:pos x="19" y="5"/>
                  </a:cxn>
                  <a:cxn ang="0">
                    <a:pos x="25" y="3"/>
                  </a:cxn>
                  <a:cxn ang="0">
                    <a:pos x="31" y="2"/>
                  </a:cxn>
                  <a:cxn ang="0">
                    <a:pos x="34" y="1"/>
                  </a:cxn>
                  <a:cxn ang="0">
                    <a:pos x="38" y="0"/>
                  </a:cxn>
                  <a:cxn ang="0">
                    <a:pos x="44" y="1"/>
                  </a:cxn>
                  <a:cxn ang="0">
                    <a:pos x="53" y="7"/>
                  </a:cxn>
                  <a:cxn ang="0">
                    <a:pos x="56" y="13"/>
                  </a:cxn>
                  <a:cxn ang="0">
                    <a:pos x="54" y="16"/>
                  </a:cxn>
                  <a:cxn ang="0">
                    <a:pos x="43" y="19"/>
                  </a:cxn>
                  <a:cxn ang="0">
                    <a:pos x="36" y="25"/>
                  </a:cxn>
                  <a:cxn ang="0">
                    <a:pos x="31" y="30"/>
                  </a:cxn>
                  <a:cxn ang="0">
                    <a:pos x="26" y="31"/>
                  </a:cxn>
                  <a:cxn ang="0">
                    <a:pos x="19" y="29"/>
                  </a:cxn>
                  <a:cxn ang="0">
                    <a:pos x="12" y="25"/>
                  </a:cxn>
                  <a:cxn ang="0">
                    <a:pos x="5" y="22"/>
                  </a:cxn>
                  <a:cxn ang="0">
                    <a:pos x="1" y="17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0" y="10"/>
                  </a:cxn>
                </a:cxnLst>
                <a:rect l="0" t="0" r="r" b="b"/>
                <a:pathLst>
                  <a:path w="56" h="31">
                    <a:moveTo>
                      <a:pt x="0" y="10"/>
                    </a:moveTo>
                    <a:lnTo>
                      <a:pt x="3" y="9"/>
                    </a:lnTo>
                    <a:lnTo>
                      <a:pt x="8" y="8"/>
                    </a:lnTo>
                    <a:lnTo>
                      <a:pt x="13" y="7"/>
                    </a:lnTo>
                    <a:lnTo>
                      <a:pt x="19" y="5"/>
                    </a:lnTo>
                    <a:lnTo>
                      <a:pt x="25" y="3"/>
                    </a:lnTo>
                    <a:lnTo>
                      <a:pt x="31" y="2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4" y="1"/>
                    </a:lnTo>
                    <a:lnTo>
                      <a:pt x="53" y="7"/>
                    </a:lnTo>
                    <a:lnTo>
                      <a:pt x="56" y="13"/>
                    </a:lnTo>
                    <a:lnTo>
                      <a:pt x="54" y="16"/>
                    </a:lnTo>
                    <a:lnTo>
                      <a:pt x="43" y="19"/>
                    </a:lnTo>
                    <a:lnTo>
                      <a:pt x="36" y="25"/>
                    </a:lnTo>
                    <a:lnTo>
                      <a:pt x="31" y="30"/>
                    </a:lnTo>
                    <a:lnTo>
                      <a:pt x="26" y="31"/>
                    </a:lnTo>
                    <a:lnTo>
                      <a:pt x="19" y="29"/>
                    </a:lnTo>
                    <a:lnTo>
                      <a:pt x="12" y="25"/>
                    </a:lnTo>
                    <a:lnTo>
                      <a:pt x="5" y="22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69" name="Freeform 305"/>
              <p:cNvSpPr>
                <a:spLocks/>
              </p:cNvSpPr>
              <p:nvPr/>
            </p:nvSpPr>
            <p:spPr bwMode="auto">
              <a:xfrm>
                <a:off x="1885" y="3044"/>
                <a:ext cx="14" cy="9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" y="4"/>
                  </a:cxn>
                  <a:cxn ang="0">
                    <a:pos x="7" y="9"/>
                  </a:cxn>
                  <a:cxn ang="0">
                    <a:pos x="10" y="15"/>
                  </a:cxn>
                  <a:cxn ang="0">
                    <a:pos x="11" y="18"/>
                  </a:cxn>
                  <a:cxn ang="0">
                    <a:pos x="16" y="17"/>
                  </a:cxn>
                  <a:cxn ang="0">
                    <a:pos x="22" y="15"/>
                  </a:cxn>
                  <a:cxn ang="0">
                    <a:pos x="27" y="12"/>
                  </a:cxn>
                  <a:cxn ang="0">
                    <a:pos x="29" y="10"/>
                  </a:cxn>
                  <a:cxn ang="0">
                    <a:pos x="27" y="6"/>
                  </a:cxn>
                  <a:cxn ang="0">
                    <a:pos x="20" y="3"/>
                  </a:cxn>
                  <a:cxn ang="0">
                    <a:pos x="11" y="0"/>
                  </a:cxn>
                  <a:cxn ang="0">
                    <a:pos x="0" y="1"/>
                  </a:cxn>
                </a:cxnLst>
                <a:rect l="0" t="0" r="r" b="b"/>
                <a:pathLst>
                  <a:path w="29" h="18">
                    <a:moveTo>
                      <a:pt x="0" y="1"/>
                    </a:moveTo>
                    <a:lnTo>
                      <a:pt x="4" y="4"/>
                    </a:lnTo>
                    <a:lnTo>
                      <a:pt x="7" y="9"/>
                    </a:lnTo>
                    <a:lnTo>
                      <a:pt x="10" y="15"/>
                    </a:lnTo>
                    <a:lnTo>
                      <a:pt x="11" y="18"/>
                    </a:lnTo>
                    <a:lnTo>
                      <a:pt x="16" y="17"/>
                    </a:lnTo>
                    <a:lnTo>
                      <a:pt x="22" y="15"/>
                    </a:lnTo>
                    <a:lnTo>
                      <a:pt x="27" y="12"/>
                    </a:lnTo>
                    <a:lnTo>
                      <a:pt x="29" y="10"/>
                    </a:lnTo>
                    <a:lnTo>
                      <a:pt x="27" y="6"/>
                    </a:lnTo>
                    <a:lnTo>
                      <a:pt x="20" y="3"/>
                    </a:lnTo>
                    <a:lnTo>
                      <a:pt x="1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0" name="Freeform 306"/>
              <p:cNvSpPr>
                <a:spLocks/>
              </p:cNvSpPr>
              <p:nvPr/>
            </p:nvSpPr>
            <p:spPr bwMode="auto">
              <a:xfrm>
                <a:off x="1847" y="3004"/>
                <a:ext cx="11" cy="7"/>
              </a:xfrm>
              <a:custGeom>
                <a:avLst/>
                <a:gdLst/>
                <a:ahLst/>
                <a:cxnLst>
                  <a:cxn ang="0">
                    <a:pos x="22" y="14"/>
                  </a:cxn>
                  <a:cxn ang="0">
                    <a:pos x="17" y="13"/>
                  </a:cxn>
                  <a:cxn ang="0">
                    <a:pos x="11" y="10"/>
                  </a:cxn>
                  <a:cxn ang="0">
                    <a:pos x="6" y="8"/>
                  </a:cxn>
                  <a:cxn ang="0">
                    <a:pos x="0" y="7"/>
                  </a:cxn>
                  <a:cxn ang="0">
                    <a:pos x="3" y="5"/>
                  </a:cxn>
                  <a:cxn ang="0">
                    <a:pos x="4" y="2"/>
                  </a:cxn>
                  <a:cxn ang="0">
                    <a:pos x="6" y="1"/>
                  </a:cxn>
                  <a:cxn ang="0">
                    <a:pos x="7" y="0"/>
                  </a:cxn>
                  <a:cxn ang="0">
                    <a:pos x="12" y="0"/>
                  </a:cxn>
                  <a:cxn ang="0">
                    <a:pos x="17" y="4"/>
                  </a:cxn>
                  <a:cxn ang="0">
                    <a:pos x="21" y="8"/>
                  </a:cxn>
                  <a:cxn ang="0">
                    <a:pos x="22" y="14"/>
                  </a:cxn>
                </a:cxnLst>
                <a:rect l="0" t="0" r="r" b="b"/>
                <a:pathLst>
                  <a:path w="22" h="14">
                    <a:moveTo>
                      <a:pt x="22" y="14"/>
                    </a:moveTo>
                    <a:lnTo>
                      <a:pt x="17" y="13"/>
                    </a:lnTo>
                    <a:lnTo>
                      <a:pt x="11" y="10"/>
                    </a:lnTo>
                    <a:lnTo>
                      <a:pt x="6" y="8"/>
                    </a:lnTo>
                    <a:lnTo>
                      <a:pt x="0" y="7"/>
                    </a:lnTo>
                    <a:lnTo>
                      <a:pt x="3" y="5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12" y="0"/>
                    </a:lnTo>
                    <a:lnTo>
                      <a:pt x="17" y="4"/>
                    </a:lnTo>
                    <a:lnTo>
                      <a:pt x="21" y="8"/>
                    </a:lnTo>
                    <a:lnTo>
                      <a:pt x="22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1" name="Freeform 307"/>
              <p:cNvSpPr>
                <a:spLocks/>
              </p:cNvSpPr>
              <p:nvPr/>
            </p:nvSpPr>
            <p:spPr bwMode="auto">
              <a:xfrm>
                <a:off x="1864" y="3030"/>
                <a:ext cx="9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4" y="7"/>
                  </a:cxn>
                  <a:cxn ang="0">
                    <a:pos x="9" y="9"/>
                  </a:cxn>
                  <a:cxn ang="0">
                    <a:pos x="14" y="13"/>
                  </a:cxn>
                  <a:cxn ang="0">
                    <a:pos x="17" y="15"/>
                  </a:cxn>
                  <a:cxn ang="0">
                    <a:pos x="18" y="13"/>
                  </a:cxn>
                  <a:cxn ang="0">
                    <a:pos x="18" y="8"/>
                  </a:cxn>
                  <a:cxn ang="0">
                    <a:pos x="17" y="4"/>
                  </a:cxn>
                  <a:cxn ang="0">
                    <a:pos x="14" y="2"/>
                  </a:cxn>
                  <a:cxn ang="0">
                    <a:pos x="9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0" y="4"/>
                  </a:cxn>
                </a:cxnLst>
                <a:rect l="0" t="0" r="r" b="b"/>
                <a:pathLst>
                  <a:path w="18" h="15">
                    <a:moveTo>
                      <a:pt x="0" y="4"/>
                    </a:moveTo>
                    <a:lnTo>
                      <a:pt x="4" y="7"/>
                    </a:lnTo>
                    <a:lnTo>
                      <a:pt x="9" y="9"/>
                    </a:lnTo>
                    <a:lnTo>
                      <a:pt x="14" y="13"/>
                    </a:lnTo>
                    <a:lnTo>
                      <a:pt x="17" y="15"/>
                    </a:lnTo>
                    <a:lnTo>
                      <a:pt x="18" y="13"/>
                    </a:lnTo>
                    <a:lnTo>
                      <a:pt x="18" y="8"/>
                    </a:lnTo>
                    <a:lnTo>
                      <a:pt x="17" y="4"/>
                    </a:lnTo>
                    <a:lnTo>
                      <a:pt x="14" y="2"/>
                    </a:lnTo>
                    <a:lnTo>
                      <a:pt x="9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2" name="Freeform 308"/>
              <p:cNvSpPr>
                <a:spLocks/>
              </p:cNvSpPr>
              <p:nvPr/>
            </p:nvSpPr>
            <p:spPr bwMode="auto">
              <a:xfrm>
                <a:off x="1880" y="3013"/>
                <a:ext cx="16" cy="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2"/>
                  </a:cxn>
                  <a:cxn ang="0">
                    <a:pos x="2" y="26"/>
                  </a:cxn>
                  <a:cxn ang="0">
                    <a:pos x="1" y="39"/>
                  </a:cxn>
                  <a:cxn ang="0">
                    <a:pos x="0" y="49"/>
                  </a:cxn>
                  <a:cxn ang="0">
                    <a:pos x="5" y="48"/>
                  </a:cxn>
                  <a:cxn ang="0">
                    <a:pos x="8" y="46"/>
                  </a:cxn>
                  <a:cxn ang="0">
                    <a:pos x="12" y="45"/>
                  </a:cxn>
                  <a:cxn ang="0">
                    <a:pos x="14" y="44"/>
                  </a:cxn>
                  <a:cxn ang="0">
                    <a:pos x="19" y="43"/>
                  </a:cxn>
                  <a:cxn ang="0">
                    <a:pos x="23" y="41"/>
                  </a:cxn>
                  <a:cxn ang="0">
                    <a:pos x="28" y="41"/>
                  </a:cxn>
                  <a:cxn ang="0">
                    <a:pos x="31" y="41"/>
                  </a:cxn>
                  <a:cxn ang="0">
                    <a:pos x="32" y="38"/>
                  </a:cxn>
                  <a:cxn ang="0">
                    <a:pos x="30" y="34"/>
                  </a:cxn>
                  <a:cxn ang="0">
                    <a:pos x="24" y="31"/>
                  </a:cxn>
                  <a:cxn ang="0">
                    <a:pos x="13" y="34"/>
                  </a:cxn>
                  <a:cxn ang="0">
                    <a:pos x="15" y="28"/>
                  </a:cxn>
                  <a:cxn ang="0">
                    <a:pos x="16" y="22"/>
                  </a:cxn>
                  <a:cxn ang="0">
                    <a:pos x="16" y="18"/>
                  </a:cxn>
                  <a:cxn ang="0">
                    <a:pos x="14" y="14"/>
                  </a:cxn>
                  <a:cxn ang="0">
                    <a:pos x="12" y="11"/>
                  </a:cxn>
                  <a:cxn ang="0">
                    <a:pos x="7" y="7"/>
                  </a:cxn>
                  <a:cxn ang="0">
                    <a:pos x="4" y="4"/>
                  </a:cxn>
                  <a:cxn ang="0">
                    <a:pos x="0" y="0"/>
                  </a:cxn>
                </a:cxnLst>
                <a:rect l="0" t="0" r="r" b="b"/>
                <a:pathLst>
                  <a:path w="32" h="49">
                    <a:moveTo>
                      <a:pt x="0" y="0"/>
                    </a:moveTo>
                    <a:lnTo>
                      <a:pt x="1" y="12"/>
                    </a:lnTo>
                    <a:lnTo>
                      <a:pt x="2" y="26"/>
                    </a:lnTo>
                    <a:lnTo>
                      <a:pt x="1" y="39"/>
                    </a:lnTo>
                    <a:lnTo>
                      <a:pt x="0" y="49"/>
                    </a:lnTo>
                    <a:lnTo>
                      <a:pt x="5" y="48"/>
                    </a:lnTo>
                    <a:lnTo>
                      <a:pt x="8" y="46"/>
                    </a:lnTo>
                    <a:lnTo>
                      <a:pt x="12" y="45"/>
                    </a:lnTo>
                    <a:lnTo>
                      <a:pt x="14" y="44"/>
                    </a:lnTo>
                    <a:lnTo>
                      <a:pt x="19" y="43"/>
                    </a:lnTo>
                    <a:lnTo>
                      <a:pt x="23" y="41"/>
                    </a:lnTo>
                    <a:lnTo>
                      <a:pt x="28" y="41"/>
                    </a:lnTo>
                    <a:lnTo>
                      <a:pt x="31" y="41"/>
                    </a:lnTo>
                    <a:lnTo>
                      <a:pt x="32" y="38"/>
                    </a:lnTo>
                    <a:lnTo>
                      <a:pt x="30" y="34"/>
                    </a:lnTo>
                    <a:lnTo>
                      <a:pt x="24" y="31"/>
                    </a:lnTo>
                    <a:lnTo>
                      <a:pt x="13" y="34"/>
                    </a:lnTo>
                    <a:lnTo>
                      <a:pt x="15" y="28"/>
                    </a:lnTo>
                    <a:lnTo>
                      <a:pt x="16" y="22"/>
                    </a:lnTo>
                    <a:lnTo>
                      <a:pt x="16" y="18"/>
                    </a:lnTo>
                    <a:lnTo>
                      <a:pt x="14" y="14"/>
                    </a:lnTo>
                    <a:lnTo>
                      <a:pt x="12" y="11"/>
                    </a:lnTo>
                    <a:lnTo>
                      <a:pt x="7" y="7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3" name="Freeform 309"/>
              <p:cNvSpPr>
                <a:spLocks/>
              </p:cNvSpPr>
              <p:nvPr/>
            </p:nvSpPr>
            <p:spPr bwMode="auto">
              <a:xfrm>
                <a:off x="1843" y="3016"/>
                <a:ext cx="7" cy="13"/>
              </a:xfrm>
              <a:custGeom>
                <a:avLst/>
                <a:gdLst/>
                <a:ahLst/>
                <a:cxnLst>
                  <a:cxn ang="0">
                    <a:pos x="3" y="19"/>
                  </a:cxn>
                  <a:cxn ang="0">
                    <a:pos x="2" y="12"/>
                  </a:cxn>
                  <a:cxn ang="0">
                    <a:pos x="0" y="6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5" y="1"/>
                  </a:cxn>
                  <a:cxn ang="0">
                    <a:pos x="11" y="7"/>
                  </a:cxn>
                  <a:cxn ang="0">
                    <a:pos x="14" y="16"/>
                  </a:cxn>
                  <a:cxn ang="0">
                    <a:pos x="13" y="27"/>
                  </a:cxn>
                  <a:cxn ang="0">
                    <a:pos x="10" y="25"/>
                  </a:cxn>
                  <a:cxn ang="0">
                    <a:pos x="6" y="23"/>
                  </a:cxn>
                  <a:cxn ang="0">
                    <a:pos x="4" y="21"/>
                  </a:cxn>
                  <a:cxn ang="0">
                    <a:pos x="3" y="19"/>
                  </a:cxn>
                </a:cxnLst>
                <a:rect l="0" t="0" r="r" b="b"/>
                <a:pathLst>
                  <a:path w="14" h="27">
                    <a:moveTo>
                      <a:pt x="3" y="19"/>
                    </a:moveTo>
                    <a:lnTo>
                      <a:pt x="2" y="12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1"/>
                    </a:lnTo>
                    <a:lnTo>
                      <a:pt x="11" y="7"/>
                    </a:lnTo>
                    <a:lnTo>
                      <a:pt x="14" y="16"/>
                    </a:lnTo>
                    <a:lnTo>
                      <a:pt x="13" y="27"/>
                    </a:lnTo>
                    <a:lnTo>
                      <a:pt x="10" y="25"/>
                    </a:lnTo>
                    <a:lnTo>
                      <a:pt x="6" y="23"/>
                    </a:lnTo>
                    <a:lnTo>
                      <a:pt x="4" y="21"/>
                    </a:lnTo>
                    <a:lnTo>
                      <a:pt x="3" y="1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4" name="Freeform 310"/>
              <p:cNvSpPr>
                <a:spLocks/>
              </p:cNvSpPr>
              <p:nvPr/>
            </p:nvSpPr>
            <p:spPr bwMode="auto">
              <a:xfrm>
                <a:off x="1911" y="3009"/>
                <a:ext cx="10" cy="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11" y="0"/>
                  </a:cxn>
                  <a:cxn ang="0">
                    <a:pos x="16" y="3"/>
                  </a:cxn>
                  <a:cxn ang="0">
                    <a:pos x="21" y="5"/>
                  </a:cxn>
                  <a:cxn ang="0">
                    <a:pos x="20" y="11"/>
                  </a:cxn>
                  <a:cxn ang="0">
                    <a:pos x="16" y="19"/>
                  </a:cxn>
                  <a:cxn ang="0">
                    <a:pos x="12" y="26"/>
                  </a:cxn>
                  <a:cxn ang="0">
                    <a:pos x="4" y="30"/>
                  </a:cxn>
                  <a:cxn ang="0">
                    <a:pos x="2" y="23"/>
                  </a:cxn>
                  <a:cxn ang="0">
                    <a:pos x="0" y="15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21" h="30">
                    <a:moveTo>
                      <a:pt x="0" y="0"/>
                    </a:moveTo>
                    <a:lnTo>
                      <a:pt x="5" y="0"/>
                    </a:lnTo>
                    <a:lnTo>
                      <a:pt x="11" y="0"/>
                    </a:lnTo>
                    <a:lnTo>
                      <a:pt x="16" y="3"/>
                    </a:lnTo>
                    <a:lnTo>
                      <a:pt x="21" y="5"/>
                    </a:lnTo>
                    <a:lnTo>
                      <a:pt x="20" y="11"/>
                    </a:lnTo>
                    <a:lnTo>
                      <a:pt x="16" y="19"/>
                    </a:lnTo>
                    <a:lnTo>
                      <a:pt x="12" y="26"/>
                    </a:lnTo>
                    <a:lnTo>
                      <a:pt x="4" y="30"/>
                    </a:lnTo>
                    <a:lnTo>
                      <a:pt x="2" y="23"/>
                    </a:lnTo>
                    <a:lnTo>
                      <a:pt x="0" y="15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5" name="Freeform 311"/>
              <p:cNvSpPr>
                <a:spLocks/>
              </p:cNvSpPr>
              <p:nvPr/>
            </p:nvSpPr>
            <p:spPr bwMode="auto">
              <a:xfrm>
                <a:off x="1893" y="2918"/>
                <a:ext cx="49" cy="89"/>
              </a:xfrm>
              <a:custGeom>
                <a:avLst/>
                <a:gdLst/>
                <a:ahLst/>
                <a:cxnLst>
                  <a:cxn ang="0">
                    <a:pos x="76" y="161"/>
                  </a:cxn>
                  <a:cxn ang="0">
                    <a:pos x="67" y="173"/>
                  </a:cxn>
                  <a:cxn ang="0">
                    <a:pos x="58" y="177"/>
                  </a:cxn>
                  <a:cxn ang="0">
                    <a:pos x="43" y="172"/>
                  </a:cxn>
                  <a:cxn ang="0">
                    <a:pos x="35" y="171"/>
                  </a:cxn>
                  <a:cxn ang="0">
                    <a:pos x="38" y="169"/>
                  </a:cxn>
                  <a:cxn ang="0">
                    <a:pos x="36" y="164"/>
                  </a:cxn>
                  <a:cxn ang="0">
                    <a:pos x="25" y="162"/>
                  </a:cxn>
                  <a:cxn ang="0">
                    <a:pos x="27" y="156"/>
                  </a:cxn>
                  <a:cxn ang="0">
                    <a:pos x="38" y="157"/>
                  </a:cxn>
                  <a:cxn ang="0">
                    <a:pos x="43" y="156"/>
                  </a:cxn>
                  <a:cxn ang="0">
                    <a:pos x="44" y="136"/>
                  </a:cxn>
                  <a:cxn ang="0">
                    <a:pos x="43" y="125"/>
                  </a:cxn>
                  <a:cxn ang="0">
                    <a:pos x="36" y="116"/>
                  </a:cxn>
                  <a:cxn ang="0">
                    <a:pos x="32" y="111"/>
                  </a:cxn>
                  <a:cxn ang="0">
                    <a:pos x="33" y="102"/>
                  </a:cxn>
                  <a:cxn ang="0">
                    <a:pos x="35" y="89"/>
                  </a:cxn>
                  <a:cxn ang="0">
                    <a:pos x="34" y="67"/>
                  </a:cxn>
                  <a:cxn ang="0">
                    <a:pos x="35" y="59"/>
                  </a:cxn>
                  <a:cxn ang="0">
                    <a:pos x="41" y="56"/>
                  </a:cxn>
                  <a:cxn ang="0">
                    <a:pos x="47" y="52"/>
                  </a:cxn>
                  <a:cxn ang="0">
                    <a:pos x="44" y="45"/>
                  </a:cxn>
                  <a:cxn ang="0">
                    <a:pos x="38" y="41"/>
                  </a:cxn>
                  <a:cxn ang="0">
                    <a:pos x="28" y="34"/>
                  </a:cxn>
                  <a:cxn ang="0">
                    <a:pos x="17" y="27"/>
                  </a:cxn>
                  <a:cxn ang="0">
                    <a:pos x="5" y="20"/>
                  </a:cxn>
                  <a:cxn ang="0">
                    <a:pos x="5" y="18"/>
                  </a:cxn>
                  <a:cxn ang="0">
                    <a:pos x="12" y="17"/>
                  </a:cxn>
                  <a:cxn ang="0">
                    <a:pos x="18" y="15"/>
                  </a:cxn>
                  <a:cxn ang="0">
                    <a:pos x="26" y="15"/>
                  </a:cxn>
                  <a:cxn ang="0">
                    <a:pos x="35" y="23"/>
                  </a:cxn>
                  <a:cxn ang="0">
                    <a:pos x="51" y="42"/>
                  </a:cxn>
                  <a:cxn ang="0">
                    <a:pos x="55" y="44"/>
                  </a:cxn>
                  <a:cxn ang="0">
                    <a:pos x="56" y="36"/>
                  </a:cxn>
                  <a:cxn ang="0">
                    <a:pos x="60" y="25"/>
                  </a:cxn>
                  <a:cxn ang="0">
                    <a:pos x="61" y="6"/>
                  </a:cxn>
                  <a:cxn ang="0">
                    <a:pos x="61" y="2"/>
                  </a:cxn>
                  <a:cxn ang="0">
                    <a:pos x="66" y="7"/>
                  </a:cxn>
                  <a:cxn ang="0">
                    <a:pos x="72" y="17"/>
                  </a:cxn>
                  <a:cxn ang="0">
                    <a:pos x="74" y="29"/>
                  </a:cxn>
                  <a:cxn ang="0">
                    <a:pos x="73" y="36"/>
                  </a:cxn>
                  <a:cxn ang="0">
                    <a:pos x="68" y="44"/>
                  </a:cxn>
                  <a:cxn ang="0">
                    <a:pos x="71" y="51"/>
                  </a:cxn>
                  <a:cxn ang="0">
                    <a:pos x="73" y="61"/>
                  </a:cxn>
                  <a:cxn ang="0">
                    <a:pos x="71" y="71"/>
                  </a:cxn>
                  <a:cxn ang="0">
                    <a:pos x="64" y="70"/>
                  </a:cxn>
                  <a:cxn ang="0">
                    <a:pos x="60" y="73"/>
                  </a:cxn>
                  <a:cxn ang="0">
                    <a:pos x="60" y="95"/>
                  </a:cxn>
                  <a:cxn ang="0">
                    <a:pos x="63" y="112"/>
                  </a:cxn>
                  <a:cxn ang="0">
                    <a:pos x="64" y="135"/>
                  </a:cxn>
                  <a:cxn ang="0">
                    <a:pos x="67" y="147"/>
                  </a:cxn>
                  <a:cxn ang="0">
                    <a:pos x="74" y="150"/>
                  </a:cxn>
                  <a:cxn ang="0">
                    <a:pos x="79" y="146"/>
                  </a:cxn>
                  <a:cxn ang="0">
                    <a:pos x="93" y="133"/>
                  </a:cxn>
                  <a:cxn ang="0">
                    <a:pos x="100" y="133"/>
                  </a:cxn>
                  <a:cxn ang="0">
                    <a:pos x="100" y="136"/>
                  </a:cxn>
                  <a:cxn ang="0">
                    <a:pos x="91" y="140"/>
                  </a:cxn>
                  <a:cxn ang="0">
                    <a:pos x="82" y="151"/>
                  </a:cxn>
                </a:cxnLst>
                <a:rect l="0" t="0" r="r" b="b"/>
                <a:pathLst>
                  <a:path w="100" h="179">
                    <a:moveTo>
                      <a:pt x="80" y="156"/>
                    </a:moveTo>
                    <a:lnTo>
                      <a:pt x="76" y="161"/>
                    </a:lnTo>
                    <a:lnTo>
                      <a:pt x="72" y="166"/>
                    </a:lnTo>
                    <a:lnTo>
                      <a:pt x="67" y="173"/>
                    </a:lnTo>
                    <a:lnTo>
                      <a:pt x="63" y="179"/>
                    </a:lnTo>
                    <a:lnTo>
                      <a:pt x="58" y="177"/>
                    </a:lnTo>
                    <a:lnTo>
                      <a:pt x="51" y="173"/>
                    </a:lnTo>
                    <a:lnTo>
                      <a:pt x="43" y="172"/>
                    </a:lnTo>
                    <a:lnTo>
                      <a:pt x="33" y="172"/>
                    </a:lnTo>
                    <a:lnTo>
                      <a:pt x="35" y="171"/>
                    </a:lnTo>
                    <a:lnTo>
                      <a:pt x="36" y="170"/>
                    </a:lnTo>
                    <a:lnTo>
                      <a:pt x="38" y="169"/>
                    </a:lnTo>
                    <a:lnTo>
                      <a:pt x="40" y="167"/>
                    </a:lnTo>
                    <a:lnTo>
                      <a:pt x="36" y="164"/>
                    </a:lnTo>
                    <a:lnTo>
                      <a:pt x="30" y="163"/>
                    </a:lnTo>
                    <a:lnTo>
                      <a:pt x="25" y="162"/>
                    </a:lnTo>
                    <a:lnTo>
                      <a:pt x="20" y="162"/>
                    </a:lnTo>
                    <a:lnTo>
                      <a:pt x="27" y="156"/>
                    </a:lnTo>
                    <a:lnTo>
                      <a:pt x="33" y="155"/>
                    </a:lnTo>
                    <a:lnTo>
                      <a:pt x="38" y="157"/>
                    </a:lnTo>
                    <a:lnTo>
                      <a:pt x="44" y="163"/>
                    </a:lnTo>
                    <a:lnTo>
                      <a:pt x="43" y="156"/>
                    </a:lnTo>
                    <a:lnTo>
                      <a:pt x="43" y="147"/>
                    </a:lnTo>
                    <a:lnTo>
                      <a:pt x="44" y="136"/>
                    </a:lnTo>
                    <a:lnTo>
                      <a:pt x="44" y="129"/>
                    </a:lnTo>
                    <a:lnTo>
                      <a:pt x="43" y="125"/>
                    </a:lnTo>
                    <a:lnTo>
                      <a:pt x="40" y="119"/>
                    </a:lnTo>
                    <a:lnTo>
                      <a:pt x="36" y="116"/>
                    </a:lnTo>
                    <a:lnTo>
                      <a:pt x="33" y="113"/>
                    </a:lnTo>
                    <a:lnTo>
                      <a:pt x="32" y="111"/>
                    </a:lnTo>
                    <a:lnTo>
                      <a:pt x="32" y="106"/>
                    </a:lnTo>
                    <a:lnTo>
                      <a:pt x="33" y="102"/>
                    </a:lnTo>
                    <a:lnTo>
                      <a:pt x="34" y="97"/>
                    </a:lnTo>
                    <a:lnTo>
                      <a:pt x="35" y="89"/>
                    </a:lnTo>
                    <a:lnTo>
                      <a:pt x="35" y="78"/>
                    </a:lnTo>
                    <a:lnTo>
                      <a:pt x="34" y="67"/>
                    </a:lnTo>
                    <a:lnTo>
                      <a:pt x="34" y="61"/>
                    </a:lnTo>
                    <a:lnTo>
                      <a:pt x="35" y="59"/>
                    </a:lnTo>
                    <a:lnTo>
                      <a:pt x="38" y="57"/>
                    </a:lnTo>
                    <a:lnTo>
                      <a:pt x="41" y="56"/>
                    </a:lnTo>
                    <a:lnTo>
                      <a:pt x="44" y="55"/>
                    </a:lnTo>
                    <a:lnTo>
                      <a:pt x="47" y="52"/>
                    </a:lnTo>
                    <a:lnTo>
                      <a:pt x="47" y="49"/>
                    </a:lnTo>
                    <a:lnTo>
                      <a:pt x="44" y="45"/>
                    </a:lnTo>
                    <a:lnTo>
                      <a:pt x="42" y="43"/>
                    </a:lnTo>
                    <a:lnTo>
                      <a:pt x="38" y="41"/>
                    </a:lnTo>
                    <a:lnTo>
                      <a:pt x="34" y="37"/>
                    </a:lnTo>
                    <a:lnTo>
                      <a:pt x="28" y="34"/>
                    </a:lnTo>
                    <a:lnTo>
                      <a:pt x="22" y="30"/>
                    </a:lnTo>
                    <a:lnTo>
                      <a:pt x="17" y="27"/>
                    </a:lnTo>
                    <a:lnTo>
                      <a:pt x="11" y="23"/>
                    </a:lnTo>
                    <a:lnTo>
                      <a:pt x="5" y="20"/>
                    </a:lnTo>
                    <a:lnTo>
                      <a:pt x="0" y="18"/>
                    </a:lnTo>
                    <a:lnTo>
                      <a:pt x="5" y="18"/>
                    </a:lnTo>
                    <a:lnTo>
                      <a:pt x="8" y="17"/>
                    </a:lnTo>
                    <a:lnTo>
                      <a:pt x="12" y="17"/>
                    </a:lnTo>
                    <a:lnTo>
                      <a:pt x="14" y="15"/>
                    </a:lnTo>
                    <a:lnTo>
                      <a:pt x="18" y="15"/>
                    </a:lnTo>
                    <a:lnTo>
                      <a:pt x="21" y="15"/>
                    </a:lnTo>
                    <a:lnTo>
                      <a:pt x="26" y="15"/>
                    </a:lnTo>
                    <a:lnTo>
                      <a:pt x="29" y="18"/>
                    </a:lnTo>
                    <a:lnTo>
                      <a:pt x="35" y="23"/>
                    </a:lnTo>
                    <a:lnTo>
                      <a:pt x="43" y="33"/>
                    </a:lnTo>
                    <a:lnTo>
                      <a:pt x="51" y="42"/>
                    </a:lnTo>
                    <a:lnTo>
                      <a:pt x="56" y="49"/>
                    </a:lnTo>
                    <a:lnTo>
                      <a:pt x="55" y="44"/>
                    </a:lnTo>
                    <a:lnTo>
                      <a:pt x="55" y="40"/>
                    </a:lnTo>
                    <a:lnTo>
                      <a:pt x="56" y="36"/>
                    </a:lnTo>
                    <a:lnTo>
                      <a:pt x="59" y="34"/>
                    </a:lnTo>
                    <a:lnTo>
                      <a:pt x="60" y="25"/>
                    </a:lnTo>
                    <a:lnTo>
                      <a:pt x="61" y="15"/>
                    </a:lnTo>
                    <a:lnTo>
                      <a:pt x="61" y="6"/>
                    </a:lnTo>
                    <a:lnTo>
                      <a:pt x="59" y="0"/>
                    </a:lnTo>
                    <a:lnTo>
                      <a:pt x="61" y="2"/>
                    </a:lnTo>
                    <a:lnTo>
                      <a:pt x="64" y="4"/>
                    </a:lnTo>
                    <a:lnTo>
                      <a:pt x="66" y="7"/>
                    </a:lnTo>
                    <a:lnTo>
                      <a:pt x="70" y="11"/>
                    </a:lnTo>
                    <a:lnTo>
                      <a:pt x="72" y="17"/>
                    </a:lnTo>
                    <a:lnTo>
                      <a:pt x="74" y="23"/>
                    </a:lnTo>
                    <a:lnTo>
                      <a:pt x="74" y="29"/>
                    </a:lnTo>
                    <a:lnTo>
                      <a:pt x="74" y="33"/>
                    </a:lnTo>
                    <a:lnTo>
                      <a:pt x="73" y="36"/>
                    </a:lnTo>
                    <a:lnTo>
                      <a:pt x="70" y="40"/>
                    </a:lnTo>
                    <a:lnTo>
                      <a:pt x="68" y="44"/>
                    </a:lnTo>
                    <a:lnTo>
                      <a:pt x="68" y="48"/>
                    </a:lnTo>
                    <a:lnTo>
                      <a:pt x="71" y="51"/>
                    </a:lnTo>
                    <a:lnTo>
                      <a:pt x="72" y="56"/>
                    </a:lnTo>
                    <a:lnTo>
                      <a:pt x="73" y="61"/>
                    </a:lnTo>
                    <a:lnTo>
                      <a:pt x="72" y="68"/>
                    </a:lnTo>
                    <a:lnTo>
                      <a:pt x="71" y="71"/>
                    </a:lnTo>
                    <a:lnTo>
                      <a:pt x="67" y="72"/>
                    </a:lnTo>
                    <a:lnTo>
                      <a:pt x="64" y="70"/>
                    </a:lnTo>
                    <a:lnTo>
                      <a:pt x="60" y="66"/>
                    </a:lnTo>
                    <a:lnTo>
                      <a:pt x="60" y="73"/>
                    </a:lnTo>
                    <a:lnTo>
                      <a:pt x="60" y="83"/>
                    </a:lnTo>
                    <a:lnTo>
                      <a:pt x="60" y="95"/>
                    </a:lnTo>
                    <a:lnTo>
                      <a:pt x="61" y="104"/>
                    </a:lnTo>
                    <a:lnTo>
                      <a:pt x="63" y="112"/>
                    </a:lnTo>
                    <a:lnTo>
                      <a:pt x="63" y="124"/>
                    </a:lnTo>
                    <a:lnTo>
                      <a:pt x="64" y="135"/>
                    </a:lnTo>
                    <a:lnTo>
                      <a:pt x="64" y="146"/>
                    </a:lnTo>
                    <a:lnTo>
                      <a:pt x="67" y="147"/>
                    </a:lnTo>
                    <a:lnTo>
                      <a:pt x="72" y="148"/>
                    </a:lnTo>
                    <a:lnTo>
                      <a:pt x="74" y="150"/>
                    </a:lnTo>
                    <a:lnTo>
                      <a:pt x="75" y="152"/>
                    </a:lnTo>
                    <a:lnTo>
                      <a:pt x="79" y="146"/>
                    </a:lnTo>
                    <a:lnTo>
                      <a:pt x="86" y="139"/>
                    </a:lnTo>
                    <a:lnTo>
                      <a:pt x="93" y="133"/>
                    </a:lnTo>
                    <a:lnTo>
                      <a:pt x="100" y="131"/>
                    </a:lnTo>
                    <a:lnTo>
                      <a:pt x="100" y="133"/>
                    </a:lnTo>
                    <a:lnTo>
                      <a:pt x="100" y="134"/>
                    </a:lnTo>
                    <a:lnTo>
                      <a:pt x="100" y="136"/>
                    </a:lnTo>
                    <a:lnTo>
                      <a:pt x="100" y="139"/>
                    </a:lnTo>
                    <a:lnTo>
                      <a:pt x="91" y="140"/>
                    </a:lnTo>
                    <a:lnTo>
                      <a:pt x="87" y="146"/>
                    </a:lnTo>
                    <a:lnTo>
                      <a:pt x="82" y="151"/>
                    </a:lnTo>
                    <a:lnTo>
                      <a:pt x="80" y="15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6" name="Freeform 312"/>
              <p:cNvSpPr>
                <a:spLocks/>
              </p:cNvSpPr>
              <p:nvPr/>
            </p:nvSpPr>
            <p:spPr bwMode="auto">
              <a:xfrm>
                <a:off x="1834" y="3006"/>
                <a:ext cx="24" cy="71"/>
              </a:xfrm>
              <a:custGeom>
                <a:avLst/>
                <a:gdLst/>
                <a:ahLst/>
                <a:cxnLst>
                  <a:cxn ang="0">
                    <a:pos x="20" y="103"/>
                  </a:cxn>
                  <a:cxn ang="0">
                    <a:pos x="22" y="111"/>
                  </a:cxn>
                  <a:cxn ang="0">
                    <a:pos x="24" y="119"/>
                  </a:cxn>
                  <a:cxn ang="0">
                    <a:pos x="28" y="127"/>
                  </a:cxn>
                  <a:cxn ang="0">
                    <a:pos x="31" y="135"/>
                  </a:cxn>
                  <a:cxn ang="0">
                    <a:pos x="34" y="137"/>
                  </a:cxn>
                  <a:cxn ang="0">
                    <a:pos x="38" y="139"/>
                  </a:cxn>
                  <a:cxn ang="0">
                    <a:pos x="44" y="140"/>
                  </a:cxn>
                  <a:cxn ang="0">
                    <a:pos x="48" y="141"/>
                  </a:cxn>
                  <a:cxn ang="0">
                    <a:pos x="44" y="138"/>
                  </a:cxn>
                  <a:cxn ang="0">
                    <a:pos x="40" y="132"/>
                  </a:cxn>
                  <a:cxn ang="0">
                    <a:pos x="38" y="127"/>
                  </a:cxn>
                  <a:cxn ang="0">
                    <a:pos x="36" y="124"/>
                  </a:cxn>
                  <a:cxn ang="0">
                    <a:pos x="34" y="119"/>
                  </a:cxn>
                  <a:cxn ang="0">
                    <a:pos x="36" y="114"/>
                  </a:cxn>
                  <a:cxn ang="0">
                    <a:pos x="37" y="108"/>
                  </a:cxn>
                  <a:cxn ang="0">
                    <a:pos x="38" y="103"/>
                  </a:cxn>
                  <a:cxn ang="0">
                    <a:pos x="38" y="96"/>
                  </a:cxn>
                  <a:cxn ang="0">
                    <a:pos x="36" y="89"/>
                  </a:cxn>
                  <a:cxn ang="0">
                    <a:pos x="31" y="82"/>
                  </a:cxn>
                  <a:cxn ang="0">
                    <a:pos x="29" y="78"/>
                  </a:cxn>
                  <a:cxn ang="0">
                    <a:pos x="28" y="73"/>
                  </a:cxn>
                  <a:cxn ang="0">
                    <a:pos x="28" y="66"/>
                  </a:cxn>
                  <a:cxn ang="0">
                    <a:pos x="28" y="59"/>
                  </a:cxn>
                  <a:cxn ang="0">
                    <a:pos x="29" y="54"/>
                  </a:cxn>
                  <a:cxn ang="0">
                    <a:pos x="23" y="51"/>
                  </a:cxn>
                  <a:cxn ang="0">
                    <a:pos x="18" y="48"/>
                  </a:cxn>
                  <a:cxn ang="0">
                    <a:pos x="15" y="43"/>
                  </a:cxn>
                  <a:cxn ang="0">
                    <a:pos x="13" y="40"/>
                  </a:cxn>
                  <a:cxn ang="0">
                    <a:pos x="11" y="34"/>
                  </a:cxn>
                  <a:cxn ang="0">
                    <a:pos x="10" y="25"/>
                  </a:cxn>
                  <a:cxn ang="0">
                    <a:pos x="10" y="14"/>
                  </a:cxn>
                  <a:cxn ang="0">
                    <a:pos x="10" y="6"/>
                  </a:cxn>
                  <a:cxn ang="0">
                    <a:pos x="9" y="4"/>
                  </a:cxn>
                  <a:cxn ang="0">
                    <a:pos x="6" y="3"/>
                  </a:cxn>
                  <a:cxn ang="0">
                    <a:pos x="3" y="1"/>
                  </a:cxn>
                  <a:cxn ang="0">
                    <a:pos x="1" y="0"/>
                  </a:cxn>
                  <a:cxn ang="0">
                    <a:pos x="0" y="8"/>
                  </a:cxn>
                  <a:cxn ang="0">
                    <a:pos x="0" y="17"/>
                  </a:cxn>
                  <a:cxn ang="0">
                    <a:pos x="1" y="27"/>
                  </a:cxn>
                  <a:cxn ang="0">
                    <a:pos x="2" y="36"/>
                  </a:cxn>
                  <a:cxn ang="0">
                    <a:pos x="5" y="52"/>
                  </a:cxn>
                  <a:cxn ang="0">
                    <a:pos x="10" y="71"/>
                  </a:cxn>
                  <a:cxn ang="0">
                    <a:pos x="16" y="91"/>
                  </a:cxn>
                  <a:cxn ang="0">
                    <a:pos x="20" y="103"/>
                  </a:cxn>
                </a:cxnLst>
                <a:rect l="0" t="0" r="r" b="b"/>
                <a:pathLst>
                  <a:path w="48" h="141">
                    <a:moveTo>
                      <a:pt x="20" y="103"/>
                    </a:moveTo>
                    <a:lnTo>
                      <a:pt x="22" y="111"/>
                    </a:lnTo>
                    <a:lnTo>
                      <a:pt x="24" y="119"/>
                    </a:lnTo>
                    <a:lnTo>
                      <a:pt x="28" y="127"/>
                    </a:lnTo>
                    <a:lnTo>
                      <a:pt x="31" y="135"/>
                    </a:lnTo>
                    <a:lnTo>
                      <a:pt x="34" y="137"/>
                    </a:lnTo>
                    <a:lnTo>
                      <a:pt x="38" y="139"/>
                    </a:lnTo>
                    <a:lnTo>
                      <a:pt x="44" y="140"/>
                    </a:lnTo>
                    <a:lnTo>
                      <a:pt x="48" y="141"/>
                    </a:lnTo>
                    <a:lnTo>
                      <a:pt x="44" y="138"/>
                    </a:lnTo>
                    <a:lnTo>
                      <a:pt x="40" y="132"/>
                    </a:lnTo>
                    <a:lnTo>
                      <a:pt x="38" y="127"/>
                    </a:lnTo>
                    <a:lnTo>
                      <a:pt x="36" y="124"/>
                    </a:lnTo>
                    <a:lnTo>
                      <a:pt x="34" y="119"/>
                    </a:lnTo>
                    <a:lnTo>
                      <a:pt x="36" y="114"/>
                    </a:lnTo>
                    <a:lnTo>
                      <a:pt x="37" y="108"/>
                    </a:lnTo>
                    <a:lnTo>
                      <a:pt x="38" y="103"/>
                    </a:lnTo>
                    <a:lnTo>
                      <a:pt x="38" y="96"/>
                    </a:lnTo>
                    <a:lnTo>
                      <a:pt x="36" y="89"/>
                    </a:lnTo>
                    <a:lnTo>
                      <a:pt x="31" y="82"/>
                    </a:lnTo>
                    <a:lnTo>
                      <a:pt x="29" y="78"/>
                    </a:lnTo>
                    <a:lnTo>
                      <a:pt x="28" y="73"/>
                    </a:lnTo>
                    <a:lnTo>
                      <a:pt x="28" y="66"/>
                    </a:lnTo>
                    <a:lnTo>
                      <a:pt x="28" y="59"/>
                    </a:lnTo>
                    <a:lnTo>
                      <a:pt x="29" y="54"/>
                    </a:lnTo>
                    <a:lnTo>
                      <a:pt x="23" y="51"/>
                    </a:lnTo>
                    <a:lnTo>
                      <a:pt x="18" y="48"/>
                    </a:lnTo>
                    <a:lnTo>
                      <a:pt x="15" y="43"/>
                    </a:lnTo>
                    <a:lnTo>
                      <a:pt x="13" y="40"/>
                    </a:lnTo>
                    <a:lnTo>
                      <a:pt x="11" y="34"/>
                    </a:lnTo>
                    <a:lnTo>
                      <a:pt x="10" y="25"/>
                    </a:lnTo>
                    <a:lnTo>
                      <a:pt x="10" y="14"/>
                    </a:lnTo>
                    <a:lnTo>
                      <a:pt x="10" y="6"/>
                    </a:lnTo>
                    <a:lnTo>
                      <a:pt x="9" y="4"/>
                    </a:lnTo>
                    <a:lnTo>
                      <a:pt x="6" y="3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8"/>
                    </a:lnTo>
                    <a:lnTo>
                      <a:pt x="0" y="17"/>
                    </a:lnTo>
                    <a:lnTo>
                      <a:pt x="1" y="27"/>
                    </a:lnTo>
                    <a:lnTo>
                      <a:pt x="2" y="36"/>
                    </a:lnTo>
                    <a:lnTo>
                      <a:pt x="5" y="52"/>
                    </a:lnTo>
                    <a:lnTo>
                      <a:pt x="10" y="71"/>
                    </a:lnTo>
                    <a:lnTo>
                      <a:pt x="16" y="91"/>
                    </a:lnTo>
                    <a:lnTo>
                      <a:pt x="20" y="10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7" name="Freeform 313"/>
              <p:cNvSpPr>
                <a:spLocks/>
              </p:cNvSpPr>
              <p:nvPr/>
            </p:nvSpPr>
            <p:spPr bwMode="auto">
              <a:xfrm>
                <a:off x="1902" y="3009"/>
                <a:ext cx="27" cy="66"/>
              </a:xfrm>
              <a:custGeom>
                <a:avLst/>
                <a:gdLst/>
                <a:ahLst/>
                <a:cxnLst>
                  <a:cxn ang="0">
                    <a:pos x="49" y="33"/>
                  </a:cxn>
                  <a:cxn ang="0">
                    <a:pos x="48" y="41"/>
                  </a:cxn>
                  <a:cxn ang="0">
                    <a:pos x="47" y="50"/>
                  </a:cxn>
                  <a:cxn ang="0">
                    <a:pos x="45" y="58"/>
                  </a:cxn>
                  <a:cxn ang="0">
                    <a:pos x="44" y="64"/>
                  </a:cxn>
                  <a:cxn ang="0">
                    <a:pos x="44" y="86"/>
                  </a:cxn>
                  <a:cxn ang="0">
                    <a:pos x="39" y="105"/>
                  </a:cxn>
                  <a:cxn ang="0">
                    <a:pos x="31" y="121"/>
                  </a:cxn>
                  <a:cxn ang="0">
                    <a:pos x="21" y="133"/>
                  </a:cxn>
                  <a:cxn ang="0">
                    <a:pos x="15" y="132"/>
                  </a:cxn>
                  <a:cxn ang="0">
                    <a:pos x="9" y="129"/>
                  </a:cxn>
                  <a:cxn ang="0">
                    <a:pos x="4" y="126"/>
                  </a:cxn>
                  <a:cxn ang="0">
                    <a:pos x="0" y="121"/>
                  </a:cxn>
                  <a:cxn ang="0">
                    <a:pos x="3" y="118"/>
                  </a:cxn>
                  <a:cxn ang="0">
                    <a:pos x="8" y="114"/>
                  </a:cxn>
                  <a:cxn ang="0">
                    <a:pos x="14" y="109"/>
                  </a:cxn>
                  <a:cxn ang="0">
                    <a:pos x="19" y="103"/>
                  </a:cxn>
                  <a:cxn ang="0">
                    <a:pos x="25" y="96"/>
                  </a:cxn>
                  <a:cxn ang="0">
                    <a:pos x="30" y="90"/>
                  </a:cxn>
                  <a:cxn ang="0">
                    <a:pos x="33" y="84"/>
                  </a:cxn>
                  <a:cxn ang="0">
                    <a:pos x="34" y="80"/>
                  </a:cxn>
                  <a:cxn ang="0">
                    <a:pos x="31" y="83"/>
                  </a:cxn>
                  <a:cxn ang="0">
                    <a:pos x="29" y="87"/>
                  </a:cxn>
                  <a:cxn ang="0">
                    <a:pos x="25" y="90"/>
                  </a:cxn>
                  <a:cxn ang="0">
                    <a:pos x="22" y="92"/>
                  </a:cxn>
                  <a:cxn ang="0">
                    <a:pos x="24" y="79"/>
                  </a:cxn>
                  <a:cxn ang="0">
                    <a:pos x="25" y="61"/>
                  </a:cxn>
                  <a:cxn ang="0">
                    <a:pos x="25" y="47"/>
                  </a:cxn>
                  <a:cxn ang="0">
                    <a:pos x="24" y="38"/>
                  </a:cxn>
                  <a:cxn ang="0">
                    <a:pos x="33" y="34"/>
                  </a:cxn>
                  <a:cxn ang="0">
                    <a:pos x="40" y="26"/>
                  </a:cxn>
                  <a:cxn ang="0">
                    <a:pos x="44" y="16"/>
                  </a:cxn>
                  <a:cxn ang="0">
                    <a:pos x="46" y="8"/>
                  </a:cxn>
                  <a:cxn ang="0">
                    <a:pos x="48" y="7"/>
                  </a:cxn>
                  <a:cxn ang="0">
                    <a:pos x="51" y="5"/>
                  </a:cxn>
                  <a:cxn ang="0">
                    <a:pos x="52" y="3"/>
                  </a:cxn>
                  <a:cxn ang="0">
                    <a:pos x="54" y="0"/>
                  </a:cxn>
                  <a:cxn ang="0">
                    <a:pos x="54" y="8"/>
                  </a:cxn>
                  <a:cxn ang="0">
                    <a:pos x="53" y="18"/>
                  </a:cxn>
                  <a:cxn ang="0">
                    <a:pos x="51" y="27"/>
                  </a:cxn>
                  <a:cxn ang="0">
                    <a:pos x="49" y="33"/>
                  </a:cxn>
                </a:cxnLst>
                <a:rect l="0" t="0" r="r" b="b"/>
                <a:pathLst>
                  <a:path w="54" h="133">
                    <a:moveTo>
                      <a:pt x="49" y="33"/>
                    </a:moveTo>
                    <a:lnTo>
                      <a:pt x="48" y="41"/>
                    </a:lnTo>
                    <a:lnTo>
                      <a:pt x="47" y="50"/>
                    </a:lnTo>
                    <a:lnTo>
                      <a:pt x="45" y="58"/>
                    </a:lnTo>
                    <a:lnTo>
                      <a:pt x="44" y="64"/>
                    </a:lnTo>
                    <a:lnTo>
                      <a:pt x="44" y="86"/>
                    </a:lnTo>
                    <a:lnTo>
                      <a:pt x="39" y="105"/>
                    </a:lnTo>
                    <a:lnTo>
                      <a:pt x="31" y="121"/>
                    </a:lnTo>
                    <a:lnTo>
                      <a:pt x="21" y="133"/>
                    </a:lnTo>
                    <a:lnTo>
                      <a:pt x="15" y="132"/>
                    </a:lnTo>
                    <a:lnTo>
                      <a:pt x="9" y="129"/>
                    </a:lnTo>
                    <a:lnTo>
                      <a:pt x="4" y="126"/>
                    </a:lnTo>
                    <a:lnTo>
                      <a:pt x="0" y="121"/>
                    </a:lnTo>
                    <a:lnTo>
                      <a:pt x="3" y="118"/>
                    </a:lnTo>
                    <a:lnTo>
                      <a:pt x="8" y="114"/>
                    </a:lnTo>
                    <a:lnTo>
                      <a:pt x="14" y="109"/>
                    </a:lnTo>
                    <a:lnTo>
                      <a:pt x="19" y="103"/>
                    </a:lnTo>
                    <a:lnTo>
                      <a:pt x="25" y="96"/>
                    </a:lnTo>
                    <a:lnTo>
                      <a:pt x="30" y="90"/>
                    </a:lnTo>
                    <a:lnTo>
                      <a:pt x="33" y="84"/>
                    </a:lnTo>
                    <a:lnTo>
                      <a:pt x="34" y="80"/>
                    </a:lnTo>
                    <a:lnTo>
                      <a:pt x="31" y="83"/>
                    </a:lnTo>
                    <a:lnTo>
                      <a:pt x="29" y="87"/>
                    </a:lnTo>
                    <a:lnTo>
                      <a:pt x="25" y="90"/>
                    </a:lnTo>
                    <a:lnTo>
                      <a:pt x="22" y="92"/>
                    </a:lnTo>
                    <a:lnTo>
                      <a:pt x="24" y="79"/>
                    </a:lnTo>
                    <a:lnTo>
                      <a:pt x="25" y="61"/>
                    </a:lnTo>
                    <a:lnTo>
                      <a:pt x="25" y="47"/>
                    </a:lnTo>
                    <a:lnTo>
                      <a:pt x="24" y="38"/>
                    </a:lnTo>
                    <a:lnTo>
                      <a:pt x="33" y="34"/>
                    </a:lnTo>
                    <a:lnTo>
                      <a:pt x="40" y="26"/>
                    </a:lnTo>
                    <a:lnTo>
                      <a:pt x="44" y="16"/>
                    </a:lnTo>
                    <a:lnTo>
                      <a:pt x="46" y="8"/>
                    </a:lnTo>
                    <a:lnTo>
                      <a:pt x="48" y="7"/>
                    </a:lnTo>
                    <a:lnTo>
                      <a:pt x="51" y="5"/>
                    </a:lnTo>
                    <a:lnTo>
                      <a:pt x="52" y="3"/>
                    </a:lnTo>
                    <a:lnTo>
                      <a:pt x="54" y="0"/>
                    </a:lnTo>
                    <a:lnTo>
                      <a:pt x="54" y="8"/>
                    </a:lnTo>
                    <a:lnTo>
                      <a:pt x="53" y="18"/>
                    </a:lnTo>
                    <a:lnTo>
                      <a:pt x="51" y="27"/>
                    </a:lnTo>
                    <a:lnTo>
                      <a:pt x="49" y="3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8" name="Freeform 314"/>
              <p:cNvSpPr>
                <a:spLocks/>
              </p:cNvSpPr>
              <p:nvPr/>
            </p:nvSpPr>
            <p:spPr bwMode="auto">
              <a:xfrm>
                <a:off x="1211" y="3293"/>
                <a:ext cx="239" cy="251"/>
              </a:xfrm>
              <a:custGeom>
                <a:avLst/>
                <a:gdLst/>
                <a:ahLst/>
                <a:cxnLst>
                  <a:cxn ang="0">
                    <a:pos x="474" y="123"/>
                  </a:cxn>
                  <a:cxn ang="0">
                    <a:pos x="450" y="84"/>
                  </a:cxn>
                  <a:cxn ang="0">
                    <a:pos x="425" y="65"/>
                  </a:cxn>
                  <a:cxn ang="0">
                    <a:pos x="407" y="49"/>
                  </a:cxn>
                  <a:cxn ang="0">
                    <a:pos x="377" y="34"/>
                  </a:cxn>
                  <a:cxn ang="0">
                    <a:pos x="349" y="22"/>
                  </a:cxn>
                  <a:cxn ang="0">
                    <a:pos x="312" y="22"/>
                  </a:cxn>
                  <a:cxn ang="0">
                    <a:pos x="289" y="4"/>
                  </a:cxn>
                  <a:cxn ang="0">
                    <a:pos x="279" y="12"/>
                  </a:cxn>
                  <a:cxn ang="0">
                    <a:pos x="266" y="8"/>
                  </a:cxn>
                  <a:cxn ang="0">
                    <a:pos x="238" y="0"/>
                  </a:cxn>
                  <a:cxn ang="0">
                    <a:pos x="213" y="6"/>
                  </a:cxn>
                  <a:cxn ang="0">
                    <a:pos x="184" y="21"/>
                  </a:cxn>
                  <a:cxn ang="0">
                    <a:pos x="156" y="39"/>
                  </a:cxn>
                  <a:cxn ang="0">
                    <a:pos x="127" y="82"/>
                  </a:cxn>
                  <a:cxn ang="0">
                    <a:pos x="137" y="81"/>
                  </a:cxn>
                  <a:cxn ang="0">
                    <a:pos x="157" y="66"/>
                  </a:cxn>
                  <a:cxn ang="0">
                    <a:pos x="152" y="77"/>
                  </a:cxn>
                  <a:cxn ang="0">
                    <a:pos x="126" y="91"/>
                  </a:cxn>
                  <a:cxn ang="0">
                    <a:pos x="103" y="107"/>
                  </a:cxn>
                  <a:cxn ang="0">
                    <a:pos x="84" y="131"/>
                  </a:cxn>
                  <a:cxn ang="0">
                    <a:pos x="62" y="163"/>
                  </a:cxn>
                  <a:cxn ang="0">
                    <a:pos x="53" y="190"/>
                  </a:cxn>
                  <a:cxn ang="0">
                    <a:pos x="58" y="214"/>
                  </a:cxn>
                  <a:cxn ang="0">
                    <a:pos x="26" y="247"/>
                  </a:cxn>
                  <a:cxn ang="0">
                    <a:pos x="9" y="296"/>
                  </a:cxn>
                  <a:cxn ang="0">
                    <a:pos x="9" y="328"/>
                  </a:cxn>
                  <a:cxn ang="0">
                    <a:pos x="0" y="385"/>
                  </a:cxn>
                  <a:cxn ang="0">
                    <a:pos x="6" y="414"/>
                  </a:cxn>
                  <a:cxn ang="0">
                    <a:pos x="23" y="451"/>
                  </a:cxn>
                  <a:cxn ang="0">
                    <a:pos x="59" y="485"/>
                  </a:cxn>
                  <a:cxn ang="0">
                    <a:pos x="121" y="495"/>
                  </a:cxn>
                  <a:cxn ang="0">
                    <a:pos x="177" y="502"/>
                  </a:cxn>
                  <a:cxn ang="0">
                    <a:pos x="236" y="494"/>
                  </a:cxn>
                  <a:cxn ang="0">
                    <a:pos x="276" y="474"/>
                  </a:cxn>
                  <a:cxn ang="0">
                    <a:pos x="297" y="437"/>
                  </a:cxn>
                  <a:cxn ang="0">
                    <a:pos x="320" y="419"/>
                  </a:cxn>
                  <a:cxn ang="0">
                    <a:pos x="339" y="394"/>
                  </a:cxn>
                  <a:cxn ang="0">
                    <a:pos x="345" y="380"/>
                  </a:cxn>
                  <a:cxn ang="0">
                    <a:pos x="361" y="377"/>
                  </a:cxn>
                  <a:cxn ang="0">
                    <a:pos x="352" y="374"/>
                  </a:cxn>
                  <a:cxn ang="0">
                    <a:pos x="368" y="358"/>
                  </a:cxn>
                  <a:cxn ang="0">
                    <a:pos x="375" y="301"/>
                  </a:cxn>
                  <a:cxn ang="0">
                    <a:pos x="367" y="262"/>
                  </a:cxn>
                  <a:cxn ang="0">
                    <a:pos x="391" y="225"/>
                  </a:cxn>
                  <a:cxn ang="0">
                    <a:pos x="399" y="205"/>
                  </a:cxn>
                  <a:cxn ang="0">
                    <a:pos x="400" y="191"/>
                  </a:cxn>
                  <a:cxn ang="0">
                    <a:pos x="399" y="184"/>
                  </a:cxn>
                  <a:cxn ang="0">
                    <a:pos x="405" y="165"/>
                  </a:cxn>
                  <a:cxn ang="0">
                    <a:pos x="419" y="144"/>
                  </a:cxn>
                  <a:cxn ang="0">
                    <a:pos x="428" y="150"/>
                  </a:cxn>
                  <a:cxn ang="0">
                    <a:pos x="459" y="151"/>
                  </a:cxn>
                </a:cxnLst>
                <a:rect l="0" t="0" r="r" b="b"/>
                <a:pathLst>
                  <a:path w="478" h="502">
                    <a:moveTo>
                      <a:pt x="478" y="144"/>
                    </a:moveTo>
                    <a:lnTo>
                      <a:pt x="476" y="138"/>
                    </a:lnTo>
                    <a:lnTo>
                      <a:pt x="475" y="131"/>
                    </a:lnTo>
                    <a:lnTo>
                      <a:pt x="474" y="123"/>
                    </a:lnTo>
                    <a:lnTo>
                      <a:pt x="472" y="114"/>
                    </a:lnTo>
                    <a:lnTo>
                      <a:pt x="466" y="102"/>
                    </a:lnTo>
                    <a:lnTo>
                      <a:pt x="459" y="91"/>
                    </a:lnTo>
                    <a:lnTo>
                      <a:pt x="450" y="84"/>
                    </a:lnTo>
                    <a:lnTo>
                      <a:pt x="442" y="80"/>
                    </a:lnTo>
                    <a:lnTo>
                      <a:pt x="436" y="76"/>
                    </a:lnTo>
                    <a:lnTo>
                      <a:pt x="430" y="72"/>
                    </a:lnTo>
                    <a:lnTo>
                      <a:pt x="425" y="65"/>
                    </a:lnTo>
                    <a:lnTo>
                      <a:pt x="421" y="60"/>
                    </a:lnTo>
                    <a:lnTo>
                      <a:pt x="418" y="55"/>
                    </a:lnTo>
                    <a:lnTo>
                      <a:pt x="413" y="51"/>
                    </a:lnTo>
                    <a:lnTo>
                      <a:pt x="407" y="49"/>
                    </a:lnTo>
                    <a:lnTo>
                      <a:pt x="402" y="46"/>
                    </a:lnTo>
                    <a:lnTo>
                      <a:pt x="395" y="44"/>
                    </a:lnTo>
                    <a:lnTo>
                      <a:pt x="387" y="39"/>
                    </a:lnTo>
                    <a:lnTo>
                      <a:pt x="377" y="34"/>
                    </a:lnTo>
                    <a:lnTo>
                      <a:pt x="369" y="28"/>
                    </a:lnTo>
                    <a:lnTo>
                      <a:pt x="365" y="25"/>
                    </a:lnTo>
                    <a:lnTo>
                      <a:pt x="357" y="23"/>
                    </a:lnTo>
                    <a:lnTo>
                      <a:pt x="349" y="22"/>
                    </a:lnTo>
                    <a:lnTo>
                      <a:pt x="339" y="22"/>
                    </a:lnTo>
                    <a:lnTo>
                      <a:pt x="329" y="22"/>
                    </a:lnTo>
                    <a:lnTo>
                      <a:pt x="320" y="22"/>
                    </a:lnTo>
                    <a:lnTo>
                      <a:pt x="312" y="22"/>
                    </a:lnTo>
                    <a:lnTo>
                      <a:pt x="306" y="22"/>
                    </a:lnTo>
                    <a:lnTo>
                      <a:pt x="303" y="14"/>
                    </a:lnTo>
                    <a:lnTo>
                      <a:pt x="297" y="8"/>
                    </a:lnTo>
                    <a:lnTo>
                      <a:pt x="289" y="4"/>
                    </a:lnTo>
                    <a:lnTo>
                      <a:pt x="282" y="1"/>
                    </a:lnTo>
                    <a:lnTo>
                      <a:pt x="282" y="4"/>
                    </a:lnTo>
                    <a:lnTo>
                      <a:pt x="281" y="8"/>
                    </a:lnTo>
                    <a:lnTo>
                      <a:pt x="279" y="12"/>
                    </a:lnTo>
                    <a:lnTo>
                      <a:pt x="277" y="15"/>
                    </a:lnTo>
                    <a:lnTo>
                      <a:pt x="275" y="13"/>
                    </a:lnTo>
                    <a:lnTo>
                      <a:pt x="270" y="11"/>
                    </a:lnTo>
                    <a:lnTo>
                      <a:pt x="266" y="8"/>
                    </a:lnTo>
                    <a:lnTo>
                      <a:pt x="260" y="6"/>
                    </a:lnTo>
                    <a:lnTo>
                      <a:pt x="253" y="4"/>
                    </a:lnTo>
                    <a:lnTo>
                      <a:pt x="246" y="1"/>
                    </a:lnTo>
                    <a:lnTo>
                      <a:pt x="238" y="0"/>
                    </a:lnTo>
                    <a:lnTo>
                      <a:pt x="231" y="0"/>
                    </a:lnTo>
                    <a:lnTo>
                      <a:pt x="228" y="1"/>
                    </a:lnTo>
                    <a:lnTo>
                      <a:pt x="221" y="4"/>
                    </a:lnTo>
                    <a:lnTo>
                      <a:pt x="213" y="6"/>
                    </a:lnTo>
                    <a:lnTo>
                      <a:pt x="205" y="9"/>
                    </a:lnTo>
                    <a:lnTo>
                      <a:pt x="197" y="14"/>
                    </a:lnTo>
                    <a:lnTo>
                      <a:pt x="190" y="17"/>
                    </a:lnTo>
                    <a:lnTo>
                      <a:pt x="184" y="21"/>
                    </a:lnTo>
                    <a:lnTo>
                      <a:pt x="180" y="23"/>
                    </a:lnTo>
                    <a:lnTo>
                      <a:pt x="175" y="28"/>
                    </a:lnTo>
                    <a:lnTo>
                      <a:pt x="165" y="34"/>
                    </a:lnTo>
                    <a:lnTo>
                      <a:pt x="156" y="39"/>
                    </a:lnTo>
                    <a:lnTo>
                      <a:pt x="147" y="44"/>
                    </a:lnTo>
                    <a:lnTo>
                      <a:pt x="139" y="52"/>
                    </a:lnTo>
                    <a:lnTo>
                      <a:pt x="133" y="66"/>
                    </a:lnTo>
                    <a:lnTo>
                      <a:pt x="127" y="82"/>
                    </a:lnTo>
                    <a:lnTo>
                      <a:pt x="123" y="92"/>
                    </a:lnTo>
                    <a:lnTo>
                      <a:pt x="126" y="90"/>
                    </a:lnTo>
                    <a:lnTo>
                      <a:pt x="131" y="85"/>
                    </a:lnTo>
                    <a:lnTo>
                      <a:pt x="137" y="81"/>
                    </a:lnTo>
                    <a:lnTo>
                      <a:pt x="142" y="75"/>
                    </a:lnTo>
                    <a:lnTo>
                      <a:pt x="148" y="70"/>
                    </a:lnTo>
                    <a:lnTo>
                      <a:pt x="154" y="67"/>
                    </a:lnTo>
                    <a:lnTo>
                      <a:pt x="157" y="66"/>
                    </a:lnTo>
                    <a:lnTo>
                      <a:pt x="161" y="67"/>
                    </a:lnTo>
                    <a:lnTo>
                      <a:pt x="161" y="70"/>
                    </a:lnTo>
                    <a:lnTo>
                      <a:pt x="157" y="74"/>
                    </a:lnTo>
                    <a:lnTo>
                      <a:pt x="152" y="77"/>
                    </a:lnTo>
                    <a:lnTo>
                      <a:pt x="146" y="82"/>
                    </a:lnTo>
                    <a:lnTo>
                      <a:pt x="138" y="85"/>
                    </a:lnTo>
                    <a:lnTo>
                      <a:pt x="131" y="89"/>
                    </a:lnTo>
                    <a:lnTo>
                      <a:pt x="126" y="91"/>
                    </a:lnTo>
                    <a:lnTo>
                      <a:pt x="123" y="92"/>
                    </a:lnTo>
                    <a:lnTo>
                      <a:pt x="118" y="95"/>
                    </a:lnTo>
                    <a:lnTo>
                      <a:pt x="110" y="100"/>
                    </a:lnTo>
                    <a:lnTo>
                      <a:pt x="103" y="107"/>
                    </a:lnTo>
                    <a:lnTo>
                      <a:pt x="97" y="113"/>
                    </a:lnTo>
                    <a:lnTo>
                      <a:pt x="94" y="118"/>
                    </a:lnTo>
                    <a:lnTo>
                      <a:pt x="89" y="123"/>
                    </a:lnTo>
                    <a:lnTo>
                      <a:pt x="84" y="131"/>
                    </a:lnTo>
                    <a:lnTo>
                      <a:pt x="78" y="141"/>
                    </a:lnTo>
                    <a:lnTo>
                      <a:pt x="71" y="150"/>
                    </a:lnTo>
                    <a:lnTo>
                      <a:pt x="66" y="157"/>
                    </a:lnTo>
                    <a:lnTo>
                      <a:pt x="62" y="163"/>
                    </a:lnTo>
                    <a:lnTo>
                      <a:pt x="59" y="166"/>
                    </a:lnTo>
                    <a:lnTo>
                      <a:pt x="56" y="172"/>
                    </a:lnTo>
                    <a:lnTo>
                      <a:pt x="54" y="180"/>
                    </a:lnTo>
                    <a:lnTo>
                      <a:pt x="53" y="190"/>
                    </a:lnTo>
                    <a:lnTo>
                      <a:pt x="51" y="199"/>
                    </a:lnTo>
                    <a:lnTo>
                      <a:pt x="63" y="199"/>
                    </a:lnTo>
                    <a:lnTo>
                      <a:pt x="64" y="206"/>
                    </a:lnTo>
                    <a:lnTo>
                      <a:pt x="58" y="214"/>
                    </a:lnTo>
                    <a:lnTo>
                      <a:pt x="46" y="219"/>
                    </a:lnTo>
                    <a:lnTo>
                      <a:pt x="40" y="227"/>
                    </a:lnTo>
                    <a:lnTo>
                      <a:pt x="33" y="236"/>
                    </a:lnTo>
                    <a:lnTo>
                      <a:pt x="26" y="247"/>
                    </a:lnTo>
                    <a:lnTo>
                      <a:pt x="21" y="258"/>
                    </a:lnTo>
                    <a:lnTo>
                      <a:pt x="18" y="271"/>
                    </a:lnTo>
                    <a:lnTo>
                      <a:pt x="13" y="285"/>
                    </a:lnTo>
                    <a:lnTo>
                      <a:pt x="9" y="296"/>
                    </a:lnTo>
                    <a:lnTo>
                      <a:pt x="5" y="304"/>
                    </a:lnTo>
                    <a:lnTo>
                      <a:pt x="5" y="310"/>
                    </a:lnTo>
                    <a:lnTo>
                      <a:pt x="6" y="319"/>
                    </a:lnTo>
                    <a:lnTo>
                      <a:pt x="9" y="328"/>
                    </a:lnTo>
                    <a:lnTo>
                      <a:pt x="10" y="338"/>
                    </a:lnTo>
                    <a:lnTo>
                      <a:pt x="2" y="354"/>
                    </a:lnTo>
                    <a:lnTo>
                      <a:pt x="0" y="370"/>
                    </a:lnTo>
                    <a:lnTo>
                      <a:pt x="0" y="385"/>
                    </a:lnTo>
                    <a:lnTo>
                      <a:pt x="2" y="394"/>
                    </a:lnTo>
                    <a:lnTo>
                      <a:pt x="4" y="401"/>
                    </a:lnTo>
                    <a:lnTo>
                      <a:pt x="5" y="408"/>
                    </a:lnTo>
                    <a:lnTo>
                      <a:pt x="6" y="414"/>
                    </a:lnTo>
                    <a:lnTo>
                      <a:pt x="5" y="419"/>
                    </a:lnTo>
                    <a:lnTo>
                      <a:pt x="8" y="426"/>
                    </a:lnTo>
                    <a:lnTo>
                      <a:pt x="15" y="439"/>
                    </a:lnTo>
                    <a:lnTo>
                      <a:pt x="23" y="451"/>
                    </a:lnTo>
                    <a:lnTo>
                      <a:pt x="30" y="459"/>
                    </a:lnTo>
                    <a:lnTo>
                      <a:pt x="38" y="469"/>
                    </a:lnTo>
                    <a:lnTo>
                      <a:pt x="48" y="478"/>
                    </a:lnTo>
                    <a:lnTo>
                      <a:pt x="59" y="485"/>
                    </a:lnTo>
                    <a:lnTo>
                      <a:pt x="72" y="491"/>
                    </a:lnTo>
                    <a:lnTo>
                      <a:pt x="87" y="494"/>
                    </a:lnTo>
                    <a:lnTo>
                      <a:pt x="103" y="497"/>
                    </a:lnTo>
                    <a:lnTo>
                      <a:pt x="121" y="495"/>
                    </a:lnTo>
                    <a:lnTo>
                      <a:pt x="139" y="493"/>
                    </a:lnTo>
                    <a:lnTo>
                      <a:pt x="150" y="499"/>
                    </a:lnTo>
                    <a:lnTo>
                      <a:pt x="164" y="501"/>
                    </a:lnTo>
                    <a:lnTo>
                      <a:pt x="177" y="502"/>
                    </a:lnTo>
                    <a:lnTo>
                      <a:pt x="192" y="502"/>
                    </a:lnTo>
                    <a:lnTo>
                      <a:pt x="206" y="501"/>
                    </a:lnTo>
                    <a:lnTo>
                      <a:pt x="221" y="498"/>
                    </a:lnTo>
                    <a:lnTo>
                      <a:pt x="236" y="494"/>
                    </a:lnTo>
                    <a:lnTo>
                      <a:pt x="251" y="491"/>
                    </a:lnTo>
                    <a:lnTo>
                      <a:pt x="259" y="487"/>
                    </a:lnTo>
                    <a:lnTo>
                      <a:pt x="268" y="482"/>
                    </a:lnTo>
                    <a:lnTo>
                      <a:pt x="276" y="474"/>
                    </a:lnTo>
                    <a:lnTo>
                      <a:pt x="284" y="463"/>
                    </a:lnTo>
                    <a:lnTo>
                      <a:pt x="289" y="454"/>
                    </a:lnTo>
                    <a:lnTo>
                      <a:pt x="293" y="445"/>
                    </a:lnTo>
                    <a:lnTo>
                      <a:pt x="297" y="437"/>
                    </a:lnTo>
                    <a:lnTo>
                      <a:pt x="298" y="427"/>
                    </a:lnTo>
                    <a:lnTo>
                      <a:pt x="306" y="427"/>
                    </a:lnTo>
                    <a:lnTo>
                      <a:pt x="314" y="424"/>
                    </a:lnTo>
                    <a:lnTo>
                      <a:pt x="320" y="419"/>
                    </a:lnTo>
                    <a:lnTo>
                      <a:pt x="323" y="414"/>
                    </a:lnTo>
                    <a:lnTo>
                      <a:pt x="334" y="410"/>
                    </a:lnTo>
                    <a:lnTo>
                      <a:pt x="338" y="402"/>
                    </a:lnTo>
                    <a:lnTo>
                      <a:pt x="339" y="394"/>
                    </a:lnTo>
                    <a:lnTo>
                      <a:pt x="339" y="387"/>
                    </a:lnTo>
                    <a:lnTo>
                      <a:pt x="341" y="385"/>
                    </a:lnTo>
                    <a:lnTo>
                      <a:pt x="343" y="383"/>
                    </a:lnTo>
                    <a:lnTo>
                      <a:pt x="345" y="380"/>
                    </a:lnTo>
                    <a:lnTo>
                      <a:pt x="349" y="379"/>
                    </a:lnTo>
                    <a:lnTo>
                      <a:pt x="353" y="378"/>
                    </a:lnTo>
                    <a:lnTo>
                      <a:pt x="358" y="377"/>
                    </a:lnTo>
                    <a:lnTo>
                      <a:pt x="361" y="377"/>
                    </a:lnTo>
                    <a:lnTo>
                      <a:pt x="366" y="378"/>
                    </a:lnTo>
                    <a:lnTo>
                      <a:pt x="362" y="377"/>
                    </a:lnTo>
                    <a:lnTo>
                      <a:pt x="358" y="374"/>
                    </a:lnTo>
                    <a:lnTo>
                      <a:pt x="352" y="374"/>
                    </a:lnTo>
                    <a:lnTo>
                      <a:pt x="349" y="374"/>
                    </a:lnTo>
                    <a:lnTo>
                      <a:pt x="353" y="369"/>
                    </a:lnTo>
                    <a:lnTo>
                      <a:pt x="360" y="364"/>
                    </a:lnTo>
                    <a:lnTo>
                      <a:pt x="368" y="358"/>
                    </a:lnTo>
                    <a:lnTo>
                      <a:pt x="375" y="354"/>
                    </a:lnTo>
                    <a:lnTo>
                      <a:pt x="374" y="350"/>
                    </a:lnTo>
                    <a:lnTo>
                      <a:pt x="379" y="325"/>
                    </a:lnTo>
                    <a:lnTo>
                      <a:pt x="375" y="301"/>
                    </a:lnTo>
                    <a:lnTo>
                      <a:pt x="368" y="282"/>
                    </a:lnTo>
                    <a:lnTo>
                      <a:pt x="364" y="272"/>
                    </a:lnTo>
                    <a:lnTo>
                      <a:pt x="365" y="267"/>
                    </a:lnTo>
                    <a:lnTo>
                      <a:pt x="367" y="262"/>
                    </a:lnTo>
                    <a:lnTo>
                      <a:pt x="372" y="254"/>
                    </a:lnTo>
                    <a:lnTo>
                      <a:pt x="379" y="243"/>
                    </a:lnTo>
                    <a:lnTo>
                      <a:pt x="385" y="234"/>
                    </a:lnTo>
                    <a:lnTo>
                      <a:pt x="391" y="225"/>
                    </a:lnTo>
                    <a:lnTo>
                      <a:pt x="397" y="218"/>
                    </a:lnTo>
                    <a:lnTo>
                      <a:pt x="402" y="212"/>
                    </a:lnTo>
                    <a:lnTo>
                      <a:pt x="400" y="209"/>
                    </a:lnTo>
                    <a:lnTo>
                      <a:pt x="399" y="205"/>
                    </a:lnTo>
                    <a:lnTo>
                      <a:pt x="399" y="202"/>
                    </a:lnTo>
                    <a:lnTo>
                      <a:pt x="399" y="198"/>
                    </a:lnTo>
                    <a:lnTo>
                      <a:pt x="400" y="195"/>
                    </a:lnTo>
                    <a:lnTo>
                      <a:pt x="400" y="191"/>
                    </a:lnTo>
                    <a:lnTo>
                      <a:pt x="402" y="190"/>
                    </a:lnTo>
                    <a:lnTo>
                      <a:pt x="402" y="188"/>
                    </a:lnTo>
                    <a:lnTo>
                      <a:pt x="399" y="186"/>
                    </a:lnTo>
                    <a:lnTo>
                      <a:pt x="399" y="184"/>
                    </a:lnTo>
                    <a:lnTo>
                      <a:pt x="399" y="183"/>
                    </a:lnTo>
                    <a:lnTo>
                      <a:pt x="400" y="180"/>
                    </a:lnTo>
                    <a:lnTo>
                      <a:pt x="402" y="173"/>
                    </a:lnTo>
                    <a:lnTo>
                      <a:pt x="405" y="165"/>
                    </a:lnTo>
                    <a:lnTo>
                      <a:pt x="410" y="156"/>
                    </a:lnTo>
                    <a:lnTo>
                      <a:pt x="413" y="150"/>
                    </a:lnTo>
                    <a:lnTo>
                      <a:pt x="415" y="146"/>
                    </a:lnTo>
                    <a:lnTo>
                      <a:pt x="419" y="144"/>
                    </a:lnTo>
                    <a:lnTo>
                      <a:pt x="421" y="144"/>
                    </a:lnTo>
                    <a:lnTo>
                      <a:pt x="422" y="146"/>
                    </a:lnTo>
                    <a:lnTo>
                      <a:pt x="425" y="149"/>
                    </a:lnTo>
                    <a:lnTo>
                      <a:pt x="428" y="150"/>
                    </a:lnTo>
                    <a:lnTo>
                      <a:pt x="435" y="152"/>
                    </a:lnTo>
                    <a:lnTo>
                      <a:pt x="442" y="152"/>
                    </a:lnTo>
                    <a:lnTo>
                      <a:pt x="450" y="152"/>
                    </a:lnTo>
                    <a:lnTo>
                      <a:pt x="459" y="151"/>
                    </a:lnTo>
                    <a:lnTo>
                      <a:pt x="468" y="149"/>
                    </a:lnTo>
                    <a:lnTo>
                      <a:pt x="478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79" name="Freeform 315"/>
              <p:cNvSpPr>
                <a:spLocks/>
              </p:cNvSpPr>
              <p:nvPr/>
            </p:nvSpPr>
            <p:spPr bwMode="auto">
              <a:xfrm>
                <a:off x="1178" y="3522"/>
                <a:ext cx="276" cy="375"/>
              </a:xfrm>
              <a:custGeom>
                <a:avLst/>
                <a:gdLst/>
                <a:ahLst/>
                <a:cxnLst>
                  <a:cxn ang="0">
                    <a:pos x="460" y="506"/>
                  </a:cxn>
                  <a:cxn ang="0">
                    <a:pos x="451" y="505"/>
                  </a:cxn>
                  <a:cxn ang="0">
                    <a:pos x="438" y="518"/>
                  </a:cxn>
                  <a:cxn ang="0">
                    <a:pos x="425" y="499"/>
                  </a:cxn>
                  <a:cxn ang="0">
                    <a:pos x="411" y="483"/>
                  </a:cxn>
                  <a:cxn ang="0">
                    <a:pos x="383" y="464"/>
                  </a:cxn>
                  <a:cxn ang="0">
                    <a:pos x="358" y="450"/>
                  </a:cxn>
                  <a:cxn ang="0">
                    <a:pos x="343" y="396"/>
                  </a:cxn>
                  <a:cxn ang="0">
                    <a:pos x="329" y="320"/>
                  </a:cxn>
                  <a:cxn ang="0">
                    <a:pos x="322" y="250"/>
                  </a:cxn>
                  <a:cxn ang="0">
                    <a:pos x="326" y="182"/>
                  </a:cxn>
                  <a:cxn ang="0">
                    <a:pos x="314" y="165"/>
                  </a:cxn>
                  <a:cxn ang="0">
                    <a:pos x="309" y="136"/>
                  </a:cxn>
                  <a:cxn ang="0">
                    <a:pos x="303" y="87"/>
                  </a:cxn>
                  <a:cxn ang="0">
                    <a:pos x="317" y="32"/>
                  </a:cxn>
                  <a:cxn ang="0">
                    <a:pos x="272" y="42"/>
                  </a:cxn>
                  <a:cxn ang="0">
                    <a:pos x="230" y="42"/>
                  </a:cxn>
                  <a:cxn ang="0">
                    <a:pos x="187" y="36"/>
                  </a:cxn>
                  <a:cxn ang="0">
                    <a:pos x="138" y="32"/>
                  </a:cxn>
                  <a:cxn ang="0">
                    <a:pos x="104" y="10"/>
                  </a:cxn>
                  <a:cxn ang="0">
                    <a:pos x="84" y="21"/>
                  </a:cxn>
                  <a:cxn ang="0">
                    <a:pos x="70" y="48"/>
                  </a:cxn>
                  <a:cxn ang="0">
                    <a:pos x="60" y="65"/>
                  </a:cxn>
                  <a:cxn ang="0">
                    <a:pos x="43" y="101"/>
                  </a:cxn>
                  <a:cxn ang="0">
                    <a:pos x="33" y="134"/>
                  </a:cxn>
                  <a:cxn ang="0">
                    <a:pos x="18" y="168"/>
                  </a:cxn>
                  <a:cxn ang="0">
                    <a:pos x="13" y="200"/>
                  </a:cxn>
                  <a:cxn ang="0">
                    <a:pos x="5" y="245"/>
                  </a:cxn>
                  <a:cxn ang="0">
                    <a:pos x="5" y="300"/>
                  </a:cxn>
                  <a:cxn ang="0">
                    <a:pos x="0" y="370"/>
                  </a:cxn>
                  <a:cxn ang="0">
                    <a:pos x="5" y="490"/>
                  </a:cxn>
                  <a:cxn ang="0">
                    <a:pos x="23" y="611"/>
                  </a:cxn>
                  <a:cxn ang="0">
                    <a:pos x="29" y="665"/>
                  </a:cxn>
                  <a:cxn ang="0">
                    <a:pos x="37" y="691"/>
                  </a:cxn>
                  <a:cxn ang="0">
                    <a:pos x="49" y="713"/>
                  </a:cxn>
                  <a:cxn ang="0">
                    <a:pos x="52" y="736"/>
                  </a:cxn>
                  <a:cxn ang="0">
                    <a:pos x="97" y="748"/>
                  </a:cxn>
                  <a:cxn ang="0">
                    <a:pos x="193" y="749"/>
                  </a:cxn>
                  <a:cxn ang="0">
                    <a:pos x="310" y="749"/>
                  </a:cxn>
                  <a:cxn ang="0">
                    <a:pos x="425" y="749"/>
                  </a:cxn>
                  <a:cxn ang="0">
                    <a:pos x="516" y="748"/>
                  </a:cxn>
                  <a:cxn ang="0">
                    <a:pos x="552" y="744"/>
                  </a:cxn>
                  <a:cxn ang="0">
                    <a:pos x="540" y="728"/>
                  </a:cxn>
                  <a:cxn ang="0">
                    <a:pos x="538" y="709"/>
                  </a:cxn>
                  <a:cxn ang="0">
                    <a:pos x="526" y="687"/>
                  </a:cxn>
                  <a:cxn ang="0">
                    <a:pos x="509" y="653"/>
                  </a:cxn>
                  <a:cxn ang="0">
                    <a:pos x="494" y="627"/>
                  </a:cxn>
                  <a:cxn ang="0">
                    <a:pos x="478" y="611"/>
                  </a:cxn>
                  <a:cxn ang="0">
                    <a:pos x="457" y="585"/>
                  </a:cxn>
                  <a:cxn ang="0">
                    <a:pos x="447" y="547"/>
                  </a:cxn>
                  <a:cxn ang="0">
                    <a:pos x="463" y="510"/>
                  </a:cxn>
                </a:cxnLst>
                <a:rect l="0" t="0" r="r" b="b"/>
                <a:pathLst>
                  <a:path w="552" h="749">
                    <a:moveTo>
                      <a:pt x="463" y="510"/>
                    </a:moveTo>
                    <a:lnTo>
                      <a:pt x="461" y="508"/>
                    </a:lnTo>
                    <a:lnTo>
                      <a:pt x="460" y="506"/>
                    </a:lnTo>
                    <a:lnTo>
                      <a:pt x="457" y="504"/>
                    </a:lnTo>
                    <a:lnTo>
                      <a:pt x="455" y="503"/>
                    </a:lnTo>
                    <a:lnTo>
                      <a:pt x="451" y="505"/>
                    </a:lnTo>
                    <a:lnTo>
                      <a:pt x="447" y="510"/>
                    </a:lnTo>
                    <a:lnTo>
                      <a:pt x="442" y="514"/>
                    </a:lnTo>
                    <a:lnTo>
                      <a:pt x="438" y="518"/>
                    </a:lnTo>
                    <a:lnTo>
                      <a:pt x="434" y="513"/>
                    </a:lnTo>
                    <a:lnTo>
                      <a:pt x="430" y="506"/>
                    </a:lnTo>
                    <a:lnTo>
                      <a:pt x="425" y="499"/>
                    </a:lnTo>
                    <a:lnTo>
                      <a:pt x="422" y="493"/>
                    </a:lnTo>
                    <a:lnTo>
                      <a:pt x="418" y="488"/>
                    </a:lnTo>
                    <a:lnTo>
                      <a:pt x="411" y="483"/>
                    </a:lnTo>
                    <a:lnTo>
                      <a:pt x="403" y="476"/>
                    </a:lnTo>
                    <a:lnTo>
                      <a:pt x="394" y="471"/>
                    </a:lnTo>
                    <a:lnTo>
                      <a:pt x="383" y="464"/>
                    </a:lnTo>
                    <a:lnTo>
                      <a:pt x="373" y="458"/>
                    </a:lnTo>
                    <a:lnTo>
                      <a:pt x="365" y="453"/>
                    </a:lnTo>
                    <a:lnTo>
                      <a:pt x="358" y="450"/>
                    </a:lnTo>
                    <a:lnTo>
                      <a:pt x="354" y="437"/>
                    </a:lnTo>
                    <a:lnTo>
                      <a:pt x="348" y="418"/>
                    </a:lnTo>
                    <a:lnTo>
                      <a:pt x="343" y="396"/>
                    </a:lnTo>
                    <a:lnTo>
                      <a:pt x="337" y="370"/>
                    </a:lnTo>
                    <a:lnTo>
                      <a:pt x="333" y="345"/>
                    </a:lnTo>
                    <a:lnTo>
                      <a:pt x="329" y="320"/>
                    </a:lnTo>
                    <a:lnTo>
                      <a:pt x="326" y="298"/>
                    </a:lnTo>
                    <a:lnTo>
                      <a:pt x="324" y="281"/>
                    </a:lnTo>
                    <a:lnTo>
                      <a:pt x="322" y="250"/>
                    </a:lnTo>
                    <a:lnTo>
                      <a:pt x="325" y="221"/>
                    </a:lnTo>
                    <a:lnTo>
                      <a:pt x="326" y="198"/>
                    </a:lnTo>
                    <a:lnTo>
                      <a:pt x="326" y="182"/>
                    </a:lnTo>
                    <a:lnTo>
                      <a:pt x="320" y="178"/>
                    </a:lnTo>
                    <a:lnTo>
                      <a:pt x="317" y="174"/>
                    </a:lnTo>
                    <a:lnTo>
                      <a:pt x="314" y="165"/>
                    </a:lnTo>
                    <a:lnTo>
                      <a:pt x="316" y="155"/>
                    </a:lnTo>
                    <a:lnTo>
                      <a:pt x="313" y="146"/>
                    </a:lnTo>
                    <a:lnTo>
                      <a:pt x="309" y="136"/>
                    </a:lnTo>
                    <a:lnTo>
                      <a:pt x="303" y="123"/>
                    </a:lnTo>
                    <a:lnTo>
                      <a:pt x="301" y="109"/>
                    </a:lnTo>
                    <a:lnTo>
                      <a:pt x="303" y="87"/>
                    </a:lnTo>
                    <a:lnTo>
                      <a:pt x="307" y="65"/>
                    </a:lnTo>
                    <a:lnTo>
                      <a:pt x="313" y="46"/>
                    </a:lnTo>
                    <a:lnTo>
                      <a:pt x="317" y="32"/>
                    </a:lnTo>
                    <a:lnTo>
                      <a:pt x="302" y="35"/>
                    </a:lnTo>
                    <a:lnTo>
                      <a:pt x="287" y="39"/>
                    </a:lnTo>
                    <a:lnTo>
                      <a:pt x="272" y="42"/>
                    </a:lnTo>
                    <a:lnTo>
                      <a:pt x="258" y="43"/>
                    </a:lnTo>
                    <a:lnTo>
                      <a:pt x="243" y="43"/>
                    </a:lnTo>
                    <a:lnTo>
                      <a:pt x="230" y="42"/>
                    </a:lnTo>
                    <a:lnTo>
                      <a:pt x="216" y="40"/>
                    </a:lnTo>
                    <a:lnTo>
                      <a:pt x="205" y="34"/>
                    </a:lnTo>
                    <a:lnTo>
                      <a:pt x="187" y="36"/>
                    </a:lnTo>
                    <a:lnTo>
                      <a:pt x="169" y="38"/>
                    </a:lnTo>
                    <a:lnTo>
                      <a:pt x="153" y="35"/>
                    </a:lnTo>
                    <a:lnTo>
                      <a:pt x="138" y="32"/>
                    </a:lnTo>
                    <a:lnTo>
                      <a:pt x="125" y="26"/>
                    </a:lnTo>
                    <a:lnTo>
                      <a:pt x="114" y="19"/>
                    </a:lnTo>
                    <a:lnTo>
                      <a:pt x="104" y="10"/>
                    </a:lnTo>
                    <a:lnTo>
                      <a:pt x="96" y="0"/>
                    </a:lnTo>
                    <a:lnTo>
                      <a:pt x="89" y="11"/>
                    </a:lnTo>
                    <a:lnTo>
                      <a:pt x="84" y="21"/>
                    </a:lnTo>
                    <a:lnTo>
                      <a:pt x="78" y="31"/>
                    </a:lnTo>
                    <a:lnTo>
                      <a:pt x="75" y="39"/>
                    </a:lnTo>
                    <a:lnTo>
                      <a:pt x="70" y="48"/>
                    </a:lnTo>
                    <a:lnTo>
                      <a:pt x="67" y="55"/>
                    </a:lnTo>
                    <a:lnTo>
                      <a:pt x="63" y="61"/>
                    </a:lnTo>
                    <a:lnTo>
                      <a:pt x="60" y="65"/>
                    </a:lnTo>
                    <a:lnTo>
                      <a:pt x="53" y="76"/>
                    </a:lnTo>
                    <a:lnTo>
                      <a:pt x="47" y="88"/>
                    </a:lnTo>
                    <a:lnTo>
                      <a:pt x="43" y="101"/>
                    </a:lnTo>
                    <a:lnTo>
                      <a:pt x="39" y="112"/>
                    </a:lnTo>
                    <a:lnTo>
                      <a:pt x="37" y="123"/>
                    </a:lnTo>
                    <a:lnTo>
                      <a:pt x="33" y="134"/>
                    </a:lnTo>
                    <a:lnTo>
                      <a:pt x="29" y="146"/>
                    </a:lnTo>
                    <a:lnTo>
                      <a:pt x="23" y="157"/>
                    </a:lnTo>
                    <a:lnTo>
                      <a:pt x="18" y="168"/>
                    </a:lnTo>
                    <a:lnTo>
                      <a:pt x="16" y="179"/>
                    </a:lnTo>
                    <a:lnTo>
                      <a:pt x="14" y="191"/>
                    </a:lnTo>
                    <a:lnTo>
                      <a:pt x="13" y="200"/>
                    </a:lnTo>
                    <a:lnTo>
                      <a:pt x="10" y="212"/>
                    </a:lnTo>
                    <a:lnTo>
                      <a:pt x="7" y="228"/>
                    </a:lnTo>
                    <a:lnTo>
                      <a:pt x="5" y="245"/>
                    </a:lnTo>
                    <a:lnTo>
                      <a:pt x="5" y="260"/>
                    </a:lnTo>
                    <a:lnTo>
                      <a:pt x="5" y="277"/>
                    </a:lnTo>
                    <a:lnTo>
                      <a:pt x="5" y="300"/>
                    </a:lnTo>
                    <a:lnTo>
                      <a:pt x="5" y="326"/>
                    </a:lnTo>
                    <a:lnTo>
                      <a:pt x="2" y="345"/>
                    </a:lnTo>
                    <a:lnTo>
                      <a:pt x="0" y="370"/>
                    </a:lnTo>
                    <a:lnTo>
                      <a:pt x="0" y="408"/>
                    </a:lnTo>
                    <a:lnTo>
                      <a:pt x="2" y="451"/>
                    </a:lnTo>
                    <a:lnTo>
                      <a:pt x="5" y="490"/>
                    </a:lnTo>
                    <a:lnTo>
                      <a:pt x="10" y="529"/>
                    </a:lnTo>
                    <a:lnTo>
                      <a:pt x="17" y="572"/>
                    </a:lnTo>
                    <a:lnTo>
                      <a:pt x="23" y="611"/>
                    </a:lnTo>
                    <a:lnTo>
                      <a:pt x="26" y="637"/>
                    </a:lnTo>
                    <a:lnTo>
                      <a:pt x="28" y="652"/>
                    </a:lnTo>
                    <a:lnTo>
                      <a:pt x="29" y="665"/>
                    </a:lnTo>
                    <a:lnTo>
                      <a:pt x="31" y="676"/>
                    </a:lnTo>
                    <a:lnTo>
                      <a:pt x="33" y="684"/>
                    </a:lnTo>
                    <a:lnTo>
                      <a:pt x="37" y="691"/>
                    </a:lnTo>
                    <a:lnTo>
                      <a:pt x="43" y="699"/>
                    </a:lnTo>
                    <a:lnTo>
                      <a:pt x="47" y="707"/>
                    </a:lnTo>
                    <a:lnTo>
                      <a:pt x="49" y="713"/>
                    </a:lnTo>
                    <a:lnTo>
                      <a:pt x="49" y="718"/>
                    </a:lnTo>
                    <a:lnTo>
                      <a:pt x="51" y="726"/>
                    </a:lnTo>
                    <a:lnTo>
                      <a:pt x="52" y="736"/>
                    </a:lnTo>
                    <a:lnTo>
                      <a:pt x="54" y="748"/>
                    </a:lnTo>
                    <a:lnTo>
                      <a:pt x="72" y="748"/>
                    </a:lnTo>
                    <a:lnTo>
                      <a:pt x="97" y="748"/>
                    </a:lnTo>
                    <a:lnTo>
                      <a:pt x="125" y="748"/>
                    </a:lnTo>
                    <a:lnTo>
                      <a:pt x="158" y="749"/>
                    </a:lnTo>
                    <a:lnTo>
                      <a:pt x="193" y="749"/>
                    </a:lnTo>
                    <a:lnTo>
                      <a:pt x="231" y="749"/>
                    </a:lnTo>
                    <a:lnTo>
                      <a:pt x="271" y="749"/>
                    </a:lnTo>
                    <a:lnTo>
                      <a:pt x="310" y="749"/>
                    </a:lnTo>
                    <a:lnTo>
                      <a:pt x="350" y="749"/>
                    </a:lnTo>
                    <a:lnTo>
                      <a:pt x="388" y="749"/>
                    </a:lnTo>
                    <a:lnTo>
                      <a:pt x="425" y="749"/>
                    </a:lnTo>
                    <a:lnTo>
                      <a:pt x="460" y="749"/>
                    </a:lnTo>
                    <a:lnTo>
                      <a:pt x="489" y="748"/>
                    </a:lnTo>
                    <a:lnTo>
                      <a:pt x="516" y="748"/>
                    </a:lnTo>
                    <a:lnTo>
                      <a:pt x="537" y="748"/>
                    </a:lnTo>
                    <a:lnTo>
                      <a:pt x="552" y="748"/>
                    </a:lnTo>
                    <a:lnTo>
                      <a:pt x="552" y="744"/>
                    </a:lnTo>
                    <a:lnTo>
                      <a:pt x="549" y="737"/>
                    </a:lnTo>
                    <a:lnTo>
                      <a:pt x="546" y="731"/>
                    </a:lnTo>
                    <a:lnTo>
                      <a:pt x="540" y="728"/>
                    </a:lnTo>
                    <a:lnTo>
                      <a:pt x="540" y="722"/>
                    </a:lnTo>
                    <a:lnTo>
                      <a:pt x="539" y="716"/>
                    </a:lnTo>
                    <a:lnTo>
                      <a:pt x="538" y="709"/>
                    </a:lnTo>
                    <a:lnTo>
                      <a:pt x="534" y="702"/>
                    </a:lnTo>
                    <a:lnTo>
                      <a:pt x="531" y="696"/>
                    </a:lnTo>
                    <a:lnTo>
                      <a:pt x="526" y="687"/>
                    </a:lnTo>
                    <a:lnTo>
                      <a:pt x="522" y="677"/>
                    </a:lnTo>
                    <a:lnTo>
                      <a:pt x="515" y="664"/>
                    </a:lnTo>
                    <a:lnTo>
                      <a:pt x="509" y="653"/>
                    </a:lnTo>
                    <a:lnTo>
                      <a:pt x="503" y="641"/>
                    </a:lnTo>
                    <a:lnTo>
                      <a:pt x="498" y="632"/>
                    </a:lnTo>
                    <a:lnTo>
                      <a:pt x="494" y="627"/>
                    </a:lnTo>
                    <a:lnTo>
                      <a:pt x="491" y="624"/>
                    </a:lnTo>
                    <a:lnTo>
                      <a:pt x="485" y="618"/>
                    </a:lnTo>
                    <a:lnTo>
                      <a:pt x="478" y="611"/>
                    </a:lnTo>
                    <a:lnTo>
                      <a:pt x="471" y="603"/>
                    </a:lnTo>
                    <a:lnTo>
                      <a:pt x="463" y="594"/>
                    </a:lnTo>
                    <a:lnTo>
                      <a:pt x="457" y="585"/>
                    </a:lnTo>
                    <a:lnTo>
                      <a:pt x="451" y="576"/>
                    </a:lnTo>
                    <a:lnTo>
                      <a:pt x="448" y="565"/>
                    </a:lnTo>
                    <a:lnTo>
                      <a:pt x="447" y="547"/>
                    </a:lnTo>
                    <a:lnTo>
                      <a:pt x="450" y="531"/>
                    </a:lnTo>
                    <a:lnTo>
                      <a:pt x="457" y="519"/>
                    </a:lnTo>
                    <a:lnTo>
                      <a:pt x="463" y="5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0" name="Freeform 316"/>
              <p:cNvSpPr>
                <a:spLocks/>
              </p:cNvSpPr>
              <p:nvPr/>
            </p:nvSpPr>
            <p:spPr bwMode="auto">
              <a:xfrm>
                <a:off x="1339" y="3747"/>
                <a:ext cx="70" cy="67"/>
              </a:xfrm>
              <a:custGeom>
                <a:avLst/>
                <a:gdLst/>
                <a:ahLst/>
                <a:cxnLst>
                  <a:cxn ang="0">
                    <a:pos x="136" y="69"/>
                  </a:cxn>
                  <a:cxn ang="0">
                    <a:pos x="126" y="97"/>
                  </a:cxn>
                  <a:cxn ang="0">
                    <a:pos x="126" y="121"/>
                  </a:cxn>
                  <a:cxn ang="0">
                    <a:pos x="122" y="132"/>
                  </a:cxn>
                  <a:cxn ang="0">
                    <a:pos x="113" y="130"/>
                  </a:cxn>
                  <a:cxn ang="0">
                    <a:pos x="109" y="107"/>
                  </a:cxn>
                  <a:cxn ang="0">
                    <a:pos x="101" y="101"/>
                  </a:cxn>
                  <a:cxn ang="0">
                    <a:pos x="91" y="102"/>
                  </a:cxn>
                  <a:cxn ang="0">
                    <a:pos x="81" y="104"/>
                  </a:cxn>
                  <a:cxn ang="0">
                    <a:pos x="72" y="105"/>
                  </a:cxn>
                  <a:cxn ang="0">
                    <a:pos x="65" y="97"/>
                  </a:cxn>
                  <a:cxn ang="0">
                    <a:pos x="72" y="76"/>
                  </a:cxn>
                  <a:cxn ang="0">
                    <a:pos x="83" y="64"/>
                  </a:cxn>
                  <a:cxn ang="0">
                    <a:pos x="77" y="49"/>
                  </a:cxn>
                  <a:cxn ang="0">
                    <a:pos x="66" y="46"/>
                  </a:cxn>
                  <a:cxn ang="0">
                    <a:pos x="51" y="48"/>
                  </a:cxn>
                  <a:cxn ang="0">
                    <a:pos x="33" y="52"/>
                  </a:cxn>
                  <a:cxn ang="0">
                    <a:pos x="14" y="59"/>
                  </a:cxn>
                  <a:cxn ang="0">
                    <a:pos x="4" y="62"/>
                  </a:cxn>
                  <a:cxn ang="0">
                    <a:pos x="0" y="55"/>
                  </a:cxn>
                  <a:cxn ang="0">
                    <a:pos x="6" y="47"/>
                  </a:cxn>
                  <a:cxn ang="0">
                    <a:pos x="19" y="38"/>
                  </a:cxn>
                  <a:cxn ang="0">
                    <a:pos x="31" y="28"/>
                  </a:cxn>
                  <a:cxn ang="0">
                    <a:pos x="41" y="20"/>
                  </a:cxn>
                  <a:cxn ang="0">
                    <a:pos x="42" y="14"/>
                  </a:cxn>
                  <a:cxn ang="0">
                    <a:pos x="39" y="5"/>
                  </a:cxn>
                  <a:cxn ang="0">
                    <a:pos x="44" y="3"/>
                  </a:cxn>
                  <a:cxn ang="0">
                    <a:pos x="62" y="14"/>
                  </a:cxn>
                  <a:cxn ang="0">
                    <a:pos x="82" y="26"/>
                  </a:cxn>
                  <a:cxn ang="0">
                    <a:pos x="97" y="38"/>
                  </a:cxn>
                  <a:cxn ang="0">
                    <a:pos x="104" y="49"/>
                  </a:cxn>
                  <a:cxn ang="0">
                    <a:pos x="113" y="63"/>
                  </a:cxn>
                  <a:cxn ang="0">
                    <a:pos x="121" y="64"/>
                  </a:cxn>
                  <a:cxn ang="0">
                    <a:pos x="130" y="55"/>
                  </a:cxn>
                  <a:cxn ang="0">
                    <a:pos x="136" y="54"/>
                  </a:cxn>
                  <a:cxn ang="0">
                    <a:pos x="140" y="58"/>
                  </a:cxn>
                </a:cxnLst>
                <a:rect l="0" t="0" r="r" b="b"/>
                <a:pathLst>
                  <a:path w="142" h="135">
                    <a:moveTo>
                      <a:pt x="142" y="60"/>
                    </a:moveTo>
                    <a:lnTo>
                      <a:pt x="136" y="69"/>
                    </a:lnTo>
                    <a:lnTo>
                      <a:pt x="129" y="81"/>
                    </a:lnTo>
                    <a:lnTo>
                      <a:pt x="126" y="97"/>
                    </a:lnTo>
                    <a:lnTo>
                      <a:pt x="127" y="115"/>
                    </a:lnTo>
                    <a:lnTo>
                      <a:pt x="126" y="121"/>
                    </a:lnTo>
                    <a:lnTo>
                      <a:pt x="125" y="128"/>
                    </a:lnTo>
                    <a:lnTo>
                      <a:pt x="122" y="132"/>
                    </a:lnTo>
                    <a:lnTo>
                      <a:pt x="119" y="135"/>
                    </a:lnTo>
                    <a:lnTo>
                      <a:pt x="113" y="130"/>
                    </a:lnTo>
                    <a:lnTo>
                      <a:pt x="111" y="119"/>
                    </a:lnTo>
                    <a:lnTo>
                      <a:pt x="109" y="107"/>
                    </a:lnTo>
                    <a:lnTo>
                      <a:pt x="104" y="101"/>
                    </a:lnTo>
                    <a:lnTo>
                      <a:pt x="101" y="101"/>
                    </a:lnTo>
                    <a:lnTo>
                      <a:pt x="96" y="102"/>
                    </a:lnTo>
                    <a:lnTo>
                      <a:pt x="91" y="102"/>
                    </a:lnTo>
                    <a:lnTo>
                      <a:pt x="86" y="104"/>
                    </a:lnTo>
                    <a:lnTo>
                      <a:pt x="81" y="104"/>
                    </a:lnTo>
                    <a:lnTo>
                      <a:pt x="76" y="105"/>
                    </a:lnTo>
                    <a:lnTo>
                      <a:pt x="72" y="105"/>
                    </a:lnTo>
                    <a:lnTo>
                      <a:pt x="68" y="105"/>
                    </a:lnTo>
                    <a:lnTo>
                      <a:pt x="65" y="97"/>
                    </a:lnTo>
                    <a:lnTo>
                      <a:pt x="66" y="85"/>
                    </a:lnTo>
                    <a:lnTo>
                      <a:pt x="72" y="76"/>
                    </a:lnTo>
                    <a:lnTo>
                      <a:pt x="80" y="69"/>
                    </a:lnTo>
                    <a:lnTo>
                      <a:pt x="83" y="64"/>
                    </a:lnTo>
                    <a:lnTo>
                      <a:pt x="82" y="56"/>
                    </a:lnTo>
                    <a:lnTo>
                      <a:pt x="77" y="49"/>
                    </a:lnTo>
                    <a:lnTo>
                      <a:pt x="71" y="46"/>
                    </a:lnTo>
                    <a:lnTo>
                      <a:pt x="66" y="46"/>
                    </a:lnTo>
                    <a:lnTo>
                      <a:pt x="59" y="47"/>
                    </a:lnTo>
                    <a:lnTo>
                      <a:pt x="51" y="48"/>
                    </a:lnTo>
                    <a:lnTo>
                      <a:pt x="42" y="49"/>
                    </a:lnTo>
                    <a:lnTo>
                      <a:pt x="33" y="52"/>
                    </a:lnTo>
                    <a:lnTo>
                      <a:pt x="23" y="55"/>
                    </a:lnTo>
                    <a:lnTo>
                      <a:pt x="14" y="59"/>
                    </a:lnTo>
                    <a:lnTo>
                      <a:pt x="7" y="63"/>
                    </a:lnTo>
                    <a:lnTo>
                      <a:pt x="4" y="62"/>
                    </a:lnTo>
                    <a:lnTo>
                      <a:pt x="1" y="59"/>
                    </a:lnTo>
                    <a:lnTo>
                      <a:pt x="0" y="55"/>
                    </a:lnTo>
                    <a:lnTo>
                      <a:pt x="0" y="52"/>
                    </a:lnTo>
                    <a:lnTo>
                      <a:pt x="6" y="47"/>
                    </a:lnTo>
                    <a:lnTo>
                      <a:pt x="13" y="43"/>
                    </a:lnTo>
                    <a:lnTo>
                      <a:pt x="19" y="38"/>
                    </a:lnTo>
                    <a:lnTo>
                      <a:pt x="26" y="32"/>
                    </a:lnTo>
                    <a:lnTo>
                      <a:pt x="31" y="28"/>
                    </a:lnTo>
                    <a:lnTo>
                      <a:pt x="37" y="23"/>
                    </a:lnTo>
                    <a:lnTo>
                      <a:pt x="41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9"/>
                    </a:lnTo>
                    <a:lnTo>
                      <a:pt x="39" y="5"/>
                    </a:lnTo>
                    <a:lnTo>
                      <a:pt x="37" y="0"/>
                    </a:lnTo>
                    <a:lnTo>
                      <a:pt x="44" y="3"/>
                    </a:lnTo>
                    <a:lnTo>
                      <a:pt x="52" y="8"/>
                    </a:lnTo>
                    <a:lnTo>
                      <a:pt x="62" y="14"/>
                    </a:lnTo>
                    <a:lnTo>
                      <a:pt x="73" y="21"/>
                    </a:lnTo>
                    <a:lnTo>
                      <a:pt x="82" y="26"/>
                    </a:lnTo>
                    <a:lnTo>
                      <a:pt x="90" y="33"/>
                    </a:lnTo>
                    <a:lnTo>
                      <a:pt x="97" y="38"/>
                    </a:lnTo>
                    <a:lnTo>
                      <a:pt x="101" y="43"/>
                    </a:lnTo>
                    <a:lnTo>
                      <a:pt x="104" y="49"/>
                    </a:lnTo>
                    <a:lnTo>
                      <a:pt x="109" y="56"/>
                    </a:lnTo>
                    <a:lnTo>
                      <a:pt x="113" y="63"/>
                    </a:lnTo>
                    <a:lnTo>
                      <a:pt x="117" y="68"/>
                    </a:lnTo>
                    <a:lnTo>
                      <a:pt x="121" y="64"/>
                    </a:lnTo>
                    <a:lnTo>
                      <a:pt x="126" y="60"/>
                    </a:lnTo>
                    <a:lnTo>
                      <a:pt x="130" y="55"/>
                    </a:lnTo>
                    <a:lnTo>
                      <a:pt x="134" y="53"/>
                    </a:lnTo>
                    <a:lnTo>
                      <a:pt x="136" y="54"/>
                    </a:lnTo>
                    <a:lnTo>
                      <a:pt x="139" y="56"/>
                    </a:lnTo>
                    <a:lnTo>
                      <a:pt x="140" y="58"/>
                    </a:lnTo>
                    <a:lnTo>
                      <a:pt x="142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1" name="Freeform 317"/>
              <p:cNvSpPr>
                <a:spLocks/>
              </p:cNvSpPr>
              <p:nvPr/>
            </p:nvSpPr>
            <p:spPr bwMode="auto">
              <a:xfrm>
                <a:off x="1180" y="3541"/>
                <a:ext cx="37" cy="114"/>
              </a:xfrm>
              <a:custGeom>
                <a:avLst/>
                <a:gdLst/>
                <a:ahLst/>
                <a:cxnLst>
                  <a:cxn ang="0">
                    <a:pos x="55" y="26"/>
                  </a:cxn>
                  <a:cxn ang="0">
                    <a:pos x="58" y="22"/>
                  </a:cxn>
                  <a:cxn ang="0">
                    <a:pos x="62" y="16"/>
                  </a:cxn>
                  <a:cxn ang="0">
                    <a:pos x="65" y="9"/>
                  </a:cxn>
                  <a:cxn ang="0">
                    <a:pos x="70" y="0"/>
                  </a:cxn>
                  <a:cxn ang="0">
                    <a:pos x="71" y="11"/>
                  </a:cxn>
                  <a:cxn ang="0">
                    <a:pos x="72" y="26"/>
                  </a:cxn>
                  <a:cxn ang="0">
                    <a:pos x="73" y="40"/>
                  </a:cxn>
                  <a:cxn ang="0">
                    <a:pos x="72" y="48"/>
                  </a:cxn>
                  <a:cxn ang="0">
                    <a:pos x="67" y="53"/>
                  </a:cxn>
                  <a:cxn ang="0">
                    <a:pos x="63" y="58"/>
                  </a:cxn>
                  <a:cxn ang="0">
                    <a:pos x="59" y="65"/>
                  </a:cxn>
                  <a:cxn ang="0">
                    <a:pos x="58" y="75"/>
                  </a:cxn>
                  <a:cxn ang="0">
                    <a:pos x="58" y="84"/>
                  </a:cxn>
                  <a:cxn ang="0">
                    <a:pos x="59" y="93"/>
                  </a:cxn>
                  <a:cxn ang="0">
                    <a:pos x="61" y="101"/>
                  </a:cxn>
                  <a:cxn ang="0">
                    <a:pos x="62" y="109"/>
                  </a:cxn>
                  <a:cxn ang="0">
                    <a:pos x="63" y="116"/>
                  </a:cxn>
                  <a:cxn ang="0">
                    <a:pos x="64" y="124"/>
                  </a:cxn>
                  <a:cxn ang="0">
                    <a:pos x="63" y="133"/>
                  </a:cxn>
                  <a:cxn ang="0">
                    <a:pos x="61" y="140"/>
                  </a:cxn>
                  <a:cxn ang="0">
                    <a:pos x="56" y="152"/>
                  </a:cxn>
                  <a:cxn ang="0">
                    <a:pos x="51" y="170"/>
                  </a:cxn>
                  <a:cxn ang="0">
                    <a:pos x="47" y="189"/>
                  </a:cxn>
                  <a:cxn ang="0">
                    <a:pos x="43" y="201"/>
                  </a:cxn>
                  <a:cxn ang="0">
                    <a:pos x="40" y="208"/>
                  </a:cxn>
                  <a:cxn ang="0">
                    <a:pos x="35" y="216"/>
                  </a:cxn>
                  <a:cxn ang="0">
                    <a:pos x="28" y="222"/>
                  </a:cxn>
                  <a:cxn ang="0">
                    <a:pos x="23" y="227"/>
                  </a:cxn>
                  <a:cxn ang="0">
                    <a:pos x="20" y="219"/>
                  </a:cxn>
                  <a:cxn ang="0">
                    <a:pos x="20" y="212"/>
                  </a:cxn>
                  <a:cxn ang="0">
                    <a:pos x="23" y="204"/>
                  </a:cxn>
                  <a:cxn ang="0">
                    <a:pos x="25" y="197"/>
                  </a:cxn>
                  <a:cxn ang="0">
                    <a:pos x="27" y="188"/>
                  </a:cxn>
                  <a:cxn ang="0">
                    <a:pos x="28" y="175"/>
                  </a:cxn>
                  <a:cxn ang="0">
                    <a:pos x="28" y="166"/>
                  </a:cxn>
                  <a:cxn ang="0">
                    <a:pos x="24" y="161"/>
                  </a:cxn>
                  <a:cxn ang="0">
                    <a:pos x="17" y="168"/>
                  </a:cxn>
                  <a:cxn ang="0">
                    <a:pos x="10" y="184"/>
                  </a:cxn>
                  <a:cxn ang="0">
                    <a:pos x="3" y="204"/>
                  </a:cxn>
                  <a:cxn ang="0">
                    <a:pos x="0" y="221"/>
                  </a:cxn>
                  <a:cxn ang="0">
                    <a:pos x="0" y="206"/>
                  </a:cxn>
                  <a:cxn ang="0">
                    <a:pos x="2" y="189"/>
                  </a:cxn>
                  <a:cxn ang="0">
                    <a:pos x="5" y="173"/>
                  </a:cxn>
                  <a:cxn ang="0">
                    <a:pos x="8" y="161"/>
                  </a:cxn>
                  <a:cxn ang="0">
                    <a:pos x="11" y="152"/>
                  </a:cxn>
                  <a:cxn ang="0">
                    <a:pos x="17" y="139"/>
                  </a:cxn>
                  <a:cxn ang="0">
                    <a:pos x="24" y="128"/>
                  </a:cxn>
                  <a:cxn ang="0">
                    <a:pos x="28" y="121"/>
                  </a:cxn>
                  <a:cxn ang="0">
                    <a:pos x="34" y="114"/>
                  </a:cxn>
                  <a:cxn ang="0">
                    <a:pos x="40" y="102"/>
                  </a:cxn>
                  <a:cxn ang="0">
                    <a:pos x="46" y="88"/>
                  </a:cxn>
                  <a:cxn ang="0">
                    <a:pos x="48" y="76"/>
                  </a:cxn>
                  <a:cxn ang="0">
                    <a:pos x="48" y="63"/>
                  </a:cxn>
                  <a:cxn ang="0">
                    <a:pos x="48" y="50"/>
                  </a:cxn>
                  <a:cxn ang="0">
                    <a:pos x="50" y="38"/>
                  </a:cxn>
                  <a:cxn ang="0">
                    <a:pos x="55" y="26"/>
                  </a:cxn>
                </a:cxnLst>
                <a:rect l="0" t="0" r="r" b="b"/>
                <a:pathLst>
                  <a:path w="73" h="227">
                    <a:moveTo>
                      <a:pt x="55" y="26"/>
                    </a:moveTo>
                    <a:lnTo>
                      <a:pt x="58" y="22"/>
                    </a:lnTo>
                    <a:lnTo>
                      <a:pt x="62" y="16"/>
                    </a:lnTo>
                    <a:lnTo>
                      <a:pt x="65" y="9"/>
                    </a:lnTo>
                    <a:lnTo>
                      <a:pt x="70" y="0"/>
                    </a:lnTo>
                    <a:lnTo>
                      <a:pt x="71" y="11"/>
                    </a:lnTo>
                    <a:lnTo>
                      <a:pt x="72" y="26"/>
                    </a:lnTo>
                    <a:lnTo>
                      <a:pt x="73" y="40"/>
                    </a:lnTo>
                    <a:lnTo>
                      <a:pt x="72" y="48"/>
                    </a:lnTo>
                    <a:lnTo>
                      <a:pt x="67" y="53"/>
                    </a:lnTo>
                    <a:lnTo>
                      <a:pt x="63" y="58"/>
                    </a:lnTo>
                    <a:lnTo>
                      <a:pt x="59" y="65"/>
                    </a:lnTo>
                    <a:lnTo>
                      <a:pt x="58" y="75"/>
                    </a:lnTo>
                    <a:lnTo>
                      <a:pt x="58" y="84"/>
                    </a:lnTo>
                    <a:lnTo>
                      <a:pt x="59" y="93"/>
                    </a:lnTo>
                    <a:lnTo>
                      <a:pt x="61" y="101"/>
                    </a:lnTo>
                    <a:lnTo>
                      <a:pt x="62" y="109"/>
                    </a:lnTo>
                    <a:lnTo>
                      <a:pt x="63" y="116"/>
                    </a:lnTo>
                    <a:lnTo>
                      <a:pt x="64" y="124"/>
                    </a:lnTo>
                    <a:lnTo>
                      <a:pt x="63" y="133"/>
                    </a:lnTo>
                    <a:lnTo>
                      <a:pt x="61" y="140"/>
                    </a:lnTo>
                    <a:lnTo>
                      <a:pt x="56" y="152"/>
                    </a:lnTo>
                    <a:lnTo>
                      <a:pt x="51" y="170"/>
                    </a:lnTo>
                    <a:lnTo>
                      <a:pt x="47" y="189"/>
                    </a:lnTo>
                    <a:lnTo>
                      <a:pt x="43" y="201"/>
                    </a:lnTo>
                    <a:lnTo>
                      <a:pt x="40" y="208"/>
                    </a:lnTo>
                    <a:lnTo>
                      <a:pt x="35" y="216"/>
                    </a:lnTo>
                    <a:lnTo>
                      <a:pt x="28" y="222"/>
                    </a:lnTo>
                    <a:lnTo>
                      <a:pt x="23" y="227"/>
                    </a:lnTo>
                    <a:lnTo>
                      <a:pt x="20" y="219"/>
                    </a:lnTo>
                    <a:lnTo>
                      <a:pt x="20" y="212"/>
                    </a:lnTo>
                    <a:lnTo>
                      <a:pt x="23" y="204"/>
                    </a:lnTo>
                    <a:lnTo>
                      <a:pt x="25" y="197"/>
                    </a:lnTo>
                    <a:lnTo>
                      <a:pt x="27" y="188"/>
                    </a:lnTo>
                    <a:lnTo>
                      <a:pt x="28" y="175"/>
                    </a:lnTo>
                    <a:lnTo>
                      <a:pt x="28" y="166"/>
                    </a:lnTo>
                    <a:lnTo>
                      <a:pt x="24" y="161"/>
                    </a:lnTo>
                    <a:lnTo>
                      <a:pt x="17" y="168"/>
                    </a:lnTo>
                    <a:lnTo>
                      <a:pt x="10" y="184"/>
                    </a:lnTo>
                    <a:lnTo>
                      <a:pt x="3" y="204"/>
                    </a:lnTo>
                    <a:lnTo>
                      <a:pt x="0" y="221"/>
                    </a:lnTo>
                    <a:lnTo>
                      <a:pt x="0" y="206"/>
                    </a:lnTo>
                    <a:lnTo>
                      <a:pt x="2" y="189"/>
                    </a:lnTo>
                    <a:lnTo>
                      <a:pt x="5" y="173"/>
                    </a:lnTo>
                    <a:lnTo>
                      <a:pt x="8" y="161"/>
                    </a:lnTo>
                    <a:lnTo>
                      <a:pt x="11" y="152"/>
                    </a:lnTo>
                    <a:lnTo>
                      <a:pt x="17" y="139"/>
                    </a:lnTo>
                    <a:lnTo>
                      <a:pt x="24" y="128"/>
                    </a:lnTo>
                    <a:lnTo>
                      <a:pt x="28" y="121"/>
                    </a:lnTo>
                    <a:lnTo>
                      <a:pt x="34" y="114"/>
                    </a:lnTo>
                    <a:lnTo>
                      <a:pt x="40" y="102"/>
                    </a:lnTo>
                    <a:lnTo>
                      <a:pt x="46" y="88"/>
                    </a:lnTo>
                    <a:lnTo>
                      <a:pt x="48" y="76"/>
                    </a:lnTo>
                    <a:lnTo>
                      <a:pt x="48" y="63"/>
                    </a:lnTo>
                    <a:lnTo>
                      <a:pt x="48" y="50"/>
                    </a:lnTo>
                    <a:lnTo>
                      <a:pt x="50" y="38"/>
                    </a:lnTo>
                    <a:lnTo>
                      <a:pt x="55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2" name="Freeform 318"/>
              <p:cNvSpPr>
                <a:spLocks/>
              </p:cNvSpPr>
              <p:nvPr/>
            </p:nvSpPr>
            <p:spPr bwMode="auto">
              <a:xfrm>
                <a:off x="1376" y="3320"/>
                <a:ext cx="40" cy="16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6" y="2"/>
                  </a:cxn>
                  <a:cxn ang="0">
                    <a:pos x="10" y="0"/>
                  </a:cxn>
                  <a:cxn ang="0">
                    <a:pos x="16" y="0"/>
                  </a:cxn>
                  <a:cxn ang="0">
                    <a:pos x="22" y="0"/>
                  </a:cxn>
                  <a:cxn ang="0">
                    <a:pos x="28" y="0"/>
                  </a:cxn>
                  <a:cxn ang="0">
                    <a:pos x="33" y="0"/>
                  </a:cxn>
                  <a:cxn ang="0">
                    <a:pos x="37" y="0"/>
                  </a:cxn>
                  <a:cxn ang="0">
                    <a:pos x="40" y="0"/>
                  </a:cxn>
                  <a:cxn ang="0">
                    <a:pos x="44" y="0"/>
                  </a:cxn>
                  <a:cxn ang="0">
                    <a:pos x="48" y="2"/>
                  </a:cxn>
                  <a:cxn ang="0">
                    <a:pos x="53" y="3"/>
                  </a:cxn>
                  <a:cxn ang="0">
                    <a:pos x="56" y="5"/>
                  </a:cxn>
                  <a:cxn ang="0">
                    <a:pos x="60" y="7"/>
                  </a:cxn>
                  <a:cxn ang="0">
                    <a:pos x="65" y="10"/>
                  </a:cxn>
                  <a:cxn ang="0">
                    <a:pos x="69" y="13"/>
                  </a:cxn>
                  <a:cxn ang="0">
                    <a:pos x="74" y="15"/>
                  </a:cxn>
                  <a:cxn ang="0">
                    <a:pos x="77" y="18"/>
                  </a:cxn>
                  <a:cxn ang="0">
                    <a:pos x="82" y="22"/>
                  </a:cxn>
                  <a:cxn ang="0">
                    <a:pos x="82" y="27"/>
                  </a:cxn>
                  <a:cxn ang="0">
                    <a:pos x="78" y="33"/>
                  </a:cxn>
                  <a:cxn ang="0">
                    <a:pos x="71" y="30"/>
                  </a:cxn>
                  <a:cxn ang="0">
                    <a:pos x="62" y="28"/>
                  </a:cxn>
                  <a:cxn ang="0">
                    <a:pos x="53" y="29"/>
                  </a:cxn>
                  <a:cxn ang="0">
                    <a:pos x="47" y="32"/>
                  </a:cxn>
                  <a:cxn ang="0">
                    <a:pos x="45" y="23"/>
                  </a:cxn>
                  <a:cxn ang="0">
                    <a:pos x="41" y="19"/>
                  </a:cxn>
                  <a:cxn ang="0">
                    <a:pos x="37" y="17"/>
                  </a:cxn>
                  <a:cxn ang="0">
                    <a:pos x="33" y="15"/>
                  </a:cxn>
                  <a:cxn ang="0">
                    <a:pos x="27" y="17"/>
                  </a:cxn>
                  <a:cxn ang="0">
                    <a:pos x="17" y="17"/>
                  </a:cxn>
                  <a:cxn ang="0">
                    <a:pos x="9" y="17"/>
                  </a:cxn>
                  <a:cxn ang="0">
                    <a:pos x="3" y="15"/>
                  </a:cxn>
                  <a:cxn ang="0">
                    <a:pos x="2" y="13"/>
                  </a:cxn>
                  <a:cxn ang="0">
                    <a:pos x="1" y="10"/>
                  </a:cxn>
                  <a:cxn ang="0">
                    <a:pos x="0" y="6"/>
                  </a:cxn>
                  <a:cxn ang="0">
                    <a:pos x="1" y="3"/>
                  </a:cxn>
                </a:cxnLst>
                <a:rect l="0" t="0" r="r" b="b"/>
                <a:pathLst>
                  <a:path w="82" h="33">
                    <a:moveTo>
                      <a:pt x="1" y="3"/>
                    </a:moveTo>
                    <a:lnTo>
                      <a:pt x="6" y="2"/>
                    </a:lnTo>
                    <a:lnTo>
                      <a:pt x="10" y="0"/>
                    </a:lnTo>
                    <a:lnTo>
                      <a:pt x="16" y="0"/>
                    </a:lnTo>
                    <a:lnTo>
                      <a:pt x="22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8" y="2"/>
                    </a:lnTo>
                    <a:lnTo>
                      <a:pt x="53" y="3"/>
                    </a:lnTo>
                    <a:lnTo>
                      <a:pt x="56" y="5"/>
                    </a:lnTo>
                    <a:lnTo>
                      <a:pt x="60" y="7"/>
                    </a:lnTo>
                    <a:lnTo>
                      <a:pt x="65" y="10"/>
                    </a:lnTo>
                    <a:lnTo>
                      <a:pt x="69" y="13"/>
                    </a:lnTo>
                    <a:lnTo>
                      <a:pt x="74" y="15"/>
                    </a:lnTo>
                    <a:lnTo>
                      <a:pt x="77" y="18"/>
                    </a:lnTo>
                    <a:lnTo>
                      <a:pt x="82" y="22"/>
                    </a:lnTo>
                    <a:lnTo>
                      <a:pt x="82" y="27"/>
                    </a:lnTo>
                    <a:lnTo>
                      <a:pt x="78" y="33"/>
                    </a:lnTo>
                    <a:lnTo>
                      <a:pt x="71" y="30"/>
                    </a:lnTo>
                    <a:lnTo>
                      <a:pt x="62" y="28"/>
                    </a:lnTo>
                    <a:lnTo>
                      <a:pt x="53" y="29"/>
                    </a:lnTo>
                    <a:lnTo>
                      <a:pt x="47" y="32"/>
                    </a:lnTo>
                    <a:lnTo>
                      <a:pt x="45" y="23"/>
                    </a:lnTo>
                    <a:lnTo>
                      <a:pt x="41" y="19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7" y="17"/>
                    </a:lnTo>
                    <a:lnTo>
                      <a:pt x="17" y="17"/>
                    </a:lnTo>
                    <a:lnTo>
                      <a:pt x="9" y="17"/>
                    </a:lnTo>
                    <a:lnTo>
                      <a:pt x="3" y="15"/>
                    </a:lnTo>
                    <a:lnTo>
                      <a:pt x="2" y="13"/>
                    </a:lnTo>
                    <a:lnTo>
                      <a:pt x="1" y="10"/>
                    </a:lnTo>
                    <a:lnTo>
                      <a:pt x="0" y="6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3" name="Freeform 319"/>
              <p:cNvSpPr>
                <a:spLocks/>
              </p:cNvSpPr>
              <p:nvPr/>
            </p:nvSpPr>
            <p:spPr bwMode="auto">
              <a:xfrm>
                <a:off x="1312" y="3507"/>
                <a:ext cx="20" cy="24"/>
              </a:xfrm>
              <a:custGeom>
                <a:avLst/>
                <a:gdLst/>
                <a:ahLst/>
                <a:cxnLst>
                  <a:cxn ang="0">
                    <a:pos x="6" y="9"/>
                  </a:cxn>
                  <a:cxn ang="0">
                    <a:pos x="7" y="11"/>
                  </a:cxn>
                  <a:cxn ang="0">
                    <a:pos x="8" y="13"/>
                  </a:cxn>
                  <a:cxn ang="0">
                    <a:pos x="10" y="16"/>
                  </a:cxn>
                  <a:cxn ang="0">
                    <a:pos x="11" y="18"/>
                  </a:cxn>
                  <a:cxn ang="0">
                    <a:pos x="7" y="23"/>
                  </a:cxn>
                  <a:cxn ang="0">
                    <a:pos x="3" y="30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6" y="46"/>
                  </a:cxn>
                  <a:cxn ang="0">
                    <a:pos x="14" y="48"/>
                  </a:cxn>
                  <a:cxn ang="0">
                    <a:pos x="24" y="48"/>
                  </a:cxn>
                  <a:cxn ang="0">
                    <a:pos x="33" y="45"/>
                  </a:cxn>
                  <a:cxn ang="0">
                    <a:pos x="37" y="38"/>
                  </a:cxn>
                  <a:cxn ang="0">
                    <a:pos x="41" y="28"/>
                  </a:cxn>
                  <a:cxn ang="0">
                    <a:pos x="41" y="20"/>
                  </a:cxn>
                  <a:cxn ang="0">
                    <a:pos x="39" y="15"/>
                  </a:cxn>
                  <a:cxn ang="0">
                    <a:pos x="37" y="15"/>
                  </a:cxn>
                  <a:cxn ang="0">
                    <a:pos x="36" y="15"/>
                  </a:cxn>
                  <a:cxn ang="0">
                    <a:pos x="34" y="15"/>
                  </a:cxn>
                  <a:cxn ang="0">
                    <a:pos x="31" y="16"/>
                  </a:cxn>
                  <a:cxn ang="0">
                    <a:pos x="28" y="10"/>
                  </a:cxn>
                  <a:cxn ang="0">
                    <a:pos x="24" y="5"/>
                  </a:cxn>
                  <a:cxn ang="0">
                    <a:pos x="20" y="2"/>
                  </a:cxn>
                  <a:cxn ang="0">
                    <a:pos x="16" y="0"/>
                  </a:cxn>
                  <a:cxn ang="0">
                    <a:pos x="13" y="1"/>
                  </a:cxn>
                  <a:cxn ang="0">
                    <a:pos x="11" y="2"/>
                  </a:cxn>
                  <a:cxn ang="0">
                    <a:pos x="7" y="5"/>
                  </a:cxn>
                  <a:cxn ang="0">
                    <a:pos x="6" y="9"/>
                  </a:cxn>
                </a:cxnLst>
                <a:rect l="0" t="0" r="r" b="b"/>
                <a:pathLst>
                  <a:path w="41" h="48">
                    <a:moveTo>
                      <a:pt x="6" y="9"/>
                    </a:moveTo>
                    <a:lnTo>
                      <a:pt x="7" y="11"/>
                    </a:lnTo>
                    <a:lnTo>
                      <a:pt x="8" y="13"/>
                    </a:lnTo>
                    <a:lnTo>
                      <a:pt x="10" y="16"/>
                    </a:lnTo>
                    <a:lnTo>
                      <a:pt x="11" y="18"/>
                    </a:lnTo>
                    <a:lnTo>
                      <a:pt x="7" y="23"/>
                    </a:lnTo>
                    <a:lnTo>
                      <a:pt x="3" y="30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6" y="46"/>
                    </a:lnTo>
                    <a:lnTo>
                      <a:pt x="14" y="48"/>
                    </a:lnTo>
                    <a:lnTo>
                      <a:pt x="24" y="48"/>
                    </a:lnTo>
                    <a:lnTo>
                      <a:pt x="33" y="45"/>
                    </a:lnTo>
                    <a:lnTo>
                      <a:pt x="37" y="38"/>
                    </a:lnTo>
                    <a:lnTo>
                      <a:pt x="41" y="28"/>
                    </a:lnTo>
                    <a:lnTo>
                      <a:pt x="41" y="20"/>
                    </a:lnTo>
                    <a:lnTo>
                      <a:pt x="39" y="15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4" y="15"/>
                    </a:lnTo>
                    <a:lnTo>
                      <a:pt x="31" y="16"/>
                    </a:lnTo>
                    <a:lnTo>
                      <a:pt x="28" y="10"/>
                    </a:lnTo>
                    <a:lnTo>
                      <a:pt x="24" y="5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13" y="1"/>
                    </a:lnTo>
                    <a:lnTo>
                      <a:pt x="11" y="2"/>
                    </a:lnTo>
                    <a:lnTo>
                      <a:pt x="7" y="5"/>
                    </a:lnTo>
                    <a:lnTo>
                      <a:pt x="6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4" name="Freeform 320"/>
              <p:cNvSpPr>
                <a:spLocks/>
              </p:cNvSpPr>
              <p:nvPr/>
            </p:nvSpPr>
            <p:spPr bwMode="auto">
              <a:xfrm>
                <a:off x="1369" y="3345"/>
                <a:ext cx="81" cy="141"/>
              </a:xfrm>
              <a:custGeom>
                <a:avLst/>
                <a:gdLst/>
                <a:ahLst/>
                <a:cxnLst>
                  <a:cxn ang="0">
                    <a:pos x="153" y="44"/>
                  </a:cxn>
                  <a:cxn ang="0">
                    <a:pos x="135" y="47"/>
                  </a:cxn>
                  <a:cxn ang="0">
                    <a:pos x="120" y="47"/>
                  </a:cxn>
                  <a:cxn ang="0">
                    <a:pos x="110" y="44"/>
                  </a:cxn>
                  <a:cxn ang="0">
                    <a:pos x="106" y="39"/>
                  </a:cxn>
                  <a:cxn ang="0">
                    <a:pos x="100" y="41"/>
                  </a:cxn>
                  <a:cxn ang="0">
                    <a:pos x="95" y="51"/>
                  </a:cxn>
                  <a:cxn ang="0">
                    <a:pos x="87" y="68"/>
                  </a:cxn>
                  <a:cxn ang="0">
                    <a:pos x="84" y="78"/>
                  </a:cxn>
                  <a:cxn ang="0">
                    <a:pos x="84" y="81"/>
                  </a:cxn>
                  <a:cxn ang="0">
                    <a:pos x="87" y="85"/>
                  </a:cxn>
                  <a:cxn ang="0">
                    <a:pos x="85" y="90"/>
                  </a:cxn>
                  <a:cxn ang="0">
                    <a:pos x="84" y="97"/>
                  </a:cxn>
                  <a:cxn ang="0">
                    <a:pos x="85" y="104"/>
                  </a:cxn>
                  <a:cxn ang="0">
                    <a:pos x="82" y="113"/>
                  </a:cxn>
                  <a:cxn ang="0">
                    <a:pos x="70" y="129"/>
                  </a:cxn>
                  <a:cxn ang="0">
                    <a:pos x="57" y="149"/>
                  </a:cxn>
                  <a:cxn ang="0">
                    <a:pos x="50" y="162"/>
                  </a:cxn>
                  <a:cxn ang="0">
                    <a:pos x="53" y="177"/>
                  </a:cxn>
                  <a:cxn ang="0">
                    <a:pos x="64" y="220"/>
                  </a:cxn>
                  <a:cxn ang="0">
                    <a:pos x="60" y="249"/>
                  </a:cxn>
                  <a:cxn ang="0">
                    <a:pos x="45" y="259"/>
                  </a:cxn>
                  <a:cxn ang="0">
                    <a:pos x="34" y="269"/>
                  </a:cxn>
                  <a:cxn ang="0">
                    <a:pos x="43" y="269"/>
                  </a:cxn>
                  <a:cxn ang="0">
                    <a:pos x="51" y="273"/>
                  </a:cxn>
                  <a:cxn ang="0">
                    <a:pos x="43" y="272"/>
                  </a:cxn>
                  <a:cxn ang="0">
                    <a:pos x="34" y="274"/>
                  </a:cxn>
                  <a:cxn ang="0">
                    <a:pos x="28" y="278"/>
                  </a:cxn>
                  <a:cxn ang="0">
                    <a:pos x="24" y="282"/>
                  </a:cxn>
                  <a:cxn ang="0">
                    <a:pos x="24" y="238"/>
                  </a:cxn>
                  <a:cxn ang="0">
                    <a:pos x="39" y="220"/>
                  </a:cxn>
                  <a:cxn ang="0">
                    <a:pos x="35" y="205"/>
                  </a:cxn>
                  <a:cxn ang="0">
                    <a:pos x="24" y="195"/>
                  </a:cxn>
                  <a:cxn ang="0">
                    <a:pos x="13" y="188"/>
                  </a:cxn>
                  <a:cxn ang="0">
                    <a:pos x="5" y="185"/>
                  </a:cxn>
                  <a:cxn ang="0">
                    <a:pos x="1" y="182"/>
                  </a:cxn>
                  <a:cxn ang="0">
                    <a:pos x="1" y="175"/>
                  </a:cxn>
                  <a:cxn ang="0">
                    <a:pos x="12" y="166"/>
                  </a:cxn>
                  <a:cxn ang="0">
                    <a:pos x="34" y="153"/>
                  </a:cxn>
                  <a:cxn ang="0">
                    <a:pos x="43" y="130"/>
                  </a:cxn>
                  <a:cxn ang="0">
                    <a:pos x="38" y="108"/>
                  </a:cxn>
                  <a:cxn ang="0">
                    <a:pos x="35" y="93"/>
                  </a:cxn>
                  <a:cxn ang="0">
                    <a:pos x="36" y="77"/>
                  </a:cxn>
                  <a:cxn ang="0">
                    <a:pos x="58" y="68"/>
                  </a:cxn>
                  <a:cxn ang="0">
                    <a:pos x="72" y="49"/>
                  </a:cxn>
                  <a:cxn ang="0">
                    <a:pos x="79" y="30"/>
                  </a:cxn>
                  <a:cxn ang="0">
                    <a:pos x="82" y="17"/>
                  </a:cxn>
                  <a:cxn ang="0">
                    <a:pos x="84" y="7"/>
                  </a:cxn>
                  <a:cxn ang="0">
                    <a:pos x="92" y="0"/>
                  </a:cxn>
                  <a:cxn ang="0">
                    <a:pos x="103" y="1"/>
                  </a:cxn>
                  <a:cxn ang="0">
                    <a:pos x="108" y="10"/>
                  </a:cxn>
                  <a:cxn ang="0">
                    <a:pos x="117" y="22"/>
                  </a:cxn>
                  <a:cxn ang="0">
                    <a:pos x="126" y="32"/>
                  </a:cxn>
                  <a:cxn ang="0">
                    <a:pos x="140" y="28"/>
                  </a:cxn>
                  <a:cxn ang="0">
                    <a:pos x="157" y="9"/>
                  </a:cxn>
                  <a:cxn ang="0">
                    <a:pos x="160" y="26"/>
                  </a:cxn>
                  <a:cxn ang="0">
                    <a:pos x="163" y="39"/>
                  </a:cxn>
                </a:cxnLst>
                <a:rect l="0" t="0" r="r" b="b"/>
                <a:pathLst>
                  <a:path w="163" h="282">
                    <a:moveTo>
                      <a:pt x="163" y="39"/>
                    </a:moveTo>
                    <a:lnTo>
                      <a:pt x="153" y="44"/>
                    </a:lnTo>
                    <a:lnTo>
                      <a:pt x="144" y="46"/>
                    </a:lnTo>
                    <a:lnTo>
                      <a:pt x="135" y="47"/>
                    </a:lnTo>
                    <a:lnTo>
                      <a:pt x="127" y="47"/>
                    </a:lnTo>
                    <a:lnTo>
                      <a:pt x="120" y="47"/>
                    </a:lnTo>
                    <a:lnTo>
                      <a:pt x="113" y="45"/>
                    </a:lnTo>
                    <a:lnTo>
                      <a:pt x="110" y="44"/>
                    </a:lnTo>
                    <a:lnTo>
                      <a:pt x="107" y="41"/>
                    </a:lnTo>
                    <a:lnTo>
                      <a:pt x="106" y="39"/>
                    </a:lnTo>
                    <a:lnTo>
                      <a:pt x="104" y="39"/>
                    </a:lnTo>
                    <a:lnTo>
                      <a:pt x="100" y="41"/>
                    </a:lnTo>
                    <a:lnTo>
                      <a:pt x="98" y="45"/>
                    </a:lnTo>
                    <a:lnTo>
                      <a:pt x="95" y="51"/>
                    </a:lnTo>
                    <a:lnTo>
                      <a:pt x="90" y="60"/>
                    </a:lnTo>
                    <a:lnTo>
                      <a:pt x="87" y="68"/>
                    </a:lnTo>
                    <a:lnTo>
                      <a:pt x="85" y="75"/>
                    </a:lnTo>
                    <a:lnTo>
                      <a:pt x="84" y="78"/>
                    </a:lnTo>
                    <a:lnTo>
                      <a:pt x="84" y="79"/>
                    </a:lnTo>
                    <a:lnTo>
                      <a:pt x="84" y="81"/>
                    </a:lnTo>
                    <a:lnTo>
                      <a:pt x="87" y="83"/>
                    </a:lnTo>
                    <a:lnTo>
                      <a:pt x="87" y="85"/>
                    </a:lnTo>
                    <a:lnTo>
                      <a:pt x="85" y="86"/>
                    </a:lnTo>
                    <a:lnTo>
                      <a:pt x="85" y="90"/>
                    </a:lnTo>
                    <a:lnTo>
                      <a:pt x="84" y="93"/>
                    </a:lnTo>
                    <a:lnTo>
                      <a:pt x="84" y="97"/>
                    </a:lnTo>
                    <a:lnTo>
                      <a:pt x="84" y="100"/>
                    </a:lnTo>
                    <a:lnTo>
                      <a:pt x="85" y="104"/>
                    </a:lnTo>
                    <a:lnTo>
                      <a:pt x="87" y="107"/>
                    </a:lnTo>
                    <a:lnTo>
                      <a:pt x="82" y="113"/>
                    </a:lnTo>
                    <a:lnTo>
                      <a:pt x="76" y="120"/>
                    </a:lnTo>
                    <a:lnTo>
                      <a:pt x="70" y="129"/>
                    </a:lnTo>
                    <a:lnTo>
                      <a:pt x="64" y="138"/>
                    </a:lnTo>
                    <a:lnTo>
                      <a:pt x="57" y="149"/>
                    </a:lnTo>
                    <a:lnTo>
                      <a:pt x="52" y="157"/>
                    </a:lnTo>
                    <a:lnTo>
                      <a:pt x="50" y="162"/>
                    </a:lnTo>
                    <a:lnTo>
                      <a:pt x="49" y="167"/>
                    </a:lnTo>
                    <a:lnTo>
                      <a:pt x="53" y="177"/>
                    </a:lnTo>
                    <a:lnTo>
                      <a:pt x="60" y="196"/>
                    </a:lnTo>
                    <a:lnTo>
                      <a:pt x="64" y="220"/>
                    </a:lnTo>
                    <a:lnTo>
                      <a:pt x="59" y="245"/>
                    </a:lnTo>
                    <a:lnTo>
                      <a:pt x="60" y="249"/>
                    </a:lnTo>
                    <a:lnTo>
                      <a:pt x="53" y="253"/>
                    </a:lnTo>
                    <a:lnTo>
                      <a:pt x="45" y="259"/>
                    </a:lnTo>
                    <a:lnTo>
                      <a:pt x="38" y="264"/>
                    </a:lnTo>
                    <a:lnTo>
                      <a:pt x="34" y="269"/>
                    </a:lnTo>
                    <a:lnTo>
                      <a:pt x="37" y="269"/>
                    </a:lnTo>
                    <a:lnTo>
                      <a:pt x="43" y="269"/>
                    </a:lnTo>
                    <a:lnTo>
                      <a:pt x="47" y="272"/>
                    </a:lnTo>
                    <a:lnTo>
                      <a:pt x="51" y="273"/>
                    </a:lnTo>
                    <a:lnTo>
                      <a:pt x="46" y="272"/>
                    </a:lnTo>
                    <a:lnTo>
                      <a:pt x="43" y="272"/>
                    </a:lnTo>
                    <a:lnTo>
                      <a:pt x="38" y="273"/>
                    </a:lnTo>
                    <a:lnTo>
                      <a:pt x="34" y="274"/>
                    </a:lnTo>
                    <a:lnTo>
                      <a:pt x="30" y="275"/>
                    </a:lnTo>
                    <a:lnTo>
                      <a:pt x="28" y="278"/>
                    </a:lnTo>
                    <a:lnTo>
                      <a:pt x="26" y="280"/>
                    </a:lnTo>
                    <a:lnTo>
                      <a:pt x="24" y="282"/>
                    </a:lnTo>
                    <a:lnTo>
                      <a:pt x="21" y="256"/>
                    </a:lnTo>
                    <a:lnTo>
                      <a:pt x="24" y="238"/>
                    </a:lnTo>
                    <a:lnTo>
                      <a:pt x="31" y="227"/>
                    </a:lnTo>
                    <a:lnTo>
                      <a:pt x="39" y="220"/>
                    </a:lnTo>
                    <a:lnTo>
                      <a:pt x="38" y="212"/>
                    </a:lnTo>
                    <a:lnTo>
                      <a:pt x="35" y="205"/>
                    </a:lnTo>
                    <a:lnTo>
                      <a:pt x="30" y="199"/>
                    </a:lnTo>
                    <a:lnTo>
                      <a:pt x="24" y="195"/>
                    </a:lnTo>
                    <a:lnTo>
                      <a:pt x="19" y="190"/>
                    </a:lnTo>
                    <a:lnTo>
                      <a:pt x="13" y="188"/>
                    </a:lnTo>
                    <a:lnTo>
                      <a:pt x="7" y="187"/>
                    </a:lnTo>
                    <a:lnTo>
                      <a:pt x="5" y="185"/>
                    </a:lnTo>
                    <a:lnTo>
                      <a:pt x="2" y="185"/>
                    </a:lnTo>
                    <a:lnTo>
                      <a:pt x="1" y="182"/>
                    </a:lnTo>
                    <a:lnTo>
                      <a:pt x="0" y="178"/>
                    </a:lnTo>
                    <a:lnTo>
                      <a:pt x="1" y="175"/>
                    </a:lnTo>
                    <a:lnTo>
                      <a:pt x="5" y="172"/>
                    </a:lnTo>
                    <a:lnTo>
                      <a:pt x="12" y="166"/>
                    </a:lnTo>
                    <a:lnTo>
                      <a:pt x="22" y="160"/>
                    </a:lnTo>
                    <a:lnTo>
                      <a:pt x="34" y="153"/>
                    </a:lnTo>
                    <a:lnTo>
                      <a:pt x="41" y="143"/>
                    </a:lnTo>
                    <a:lnTo>
                      <a:pt x="43" y="130"/>
                    </a:lnTo>
                    <a:lnTo>
                      <a:pt x="42" y="117"/>
                    </a:lnTo>
                    <a:lnTo>
                      <a:pt x="38" y="108"/>
                    </a:lnTo>
                    <a:lnTo>
                      <a:pt x="36" y="101"/>
                    </a:lnTo>
                    <a:lnTo>
                      <a:pt x="35" y="93"/>
                    </a:lnTo>
                    <a:lnTo>
                      <a:pt x="35" y="84"/>
                    </a:lnTo>
                    <a:lnTo>
                      <a:pt x="36" y="77"/>
                    </a:lnTo>
                    <a:lnTo>
                      <a:pt x="49" y="74"/>
                    </a:lnTo>
                    <a:lnTo>
                      <a:pt x="58" y="68"/>
                    </a:lnTo>
                    <a:lnTo>
                      <a:pt x="66" y="60"/>
                    </a:lnTo>
                    <a:lnTo>
                      <a:pt x="72" y="49"/>
                    </a:lnTo>
                    <a:lnTo>
                      <a:pt x="76" y="39"/>
                    </a:lnTo>
                    <a:lnTo>
                      <a:pt x="79" y="30"/>
                    </a:lnTo>
                    <a:lnTo>
                      <a:pt x="81" y="22"/>
                    </a:lnTo>
                    <a:lnTo>
                      <a:pt x="82" y="17"/>
                    </a:lnTo>
                    <a:lnTo>
                      <a:pt x="83" y="13"/>
                    </a:lnTo>
                    <a:lnTo>
                      <a:pt x="84" y="7"/>
                    </a:lnTo>
                    <a:lnTo>
                      <a:pt x="88" y="2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103" y="1"/>
                    </a:lnTo>
                    <a:lnTo>
                      <a:pt x="106" y="5"/>
                    </a:lnTo>
                    <a:lnTo>
                      <a:pt x="108" y="10"/>
                    </a:lnTo>
                    <a:lnTo>
                      <a:pt x="112" y="16"/>
                    </a:lnTo>
                    <a:lnTo>
                      <a:pt x="117" y="22"/>
                    </a:lnTo>
                    <a:lnTo>
                      <a:pt x="122" y="28"/>
                    </a:lnTo>
                    <a:lnTo>
                      <a:pt x="126" y="32"/>
                    </a:lnTo>
                    <a:lnTo>
                      <a:pt x="132" y="33"/>
                    </a:lnTo>
                    <a:lnTo>
                      <a:pt x="140" y="28"/>
                    </a:lnTo>
                    <a:lnTo>
                      <a:pt x="149" y="18"/>
                    </a:lnTo>
                    <a:lnTo>
                      <a:pt x="157" y="9"/>
                    </a:lnTo>
                    <a:lnTo>
                      <a:pt x="159" y="18"/>
                    </a:lnTo>
                    <a:lnTo>
                      <a:pt x="160" y="26"/>
                    </a:lnTo>
                    <a:lnTo>
                      <a:pt x="161" y="33"/>
                    </a:lnTo>
                    <a:lnTo>
                      <a:pt x="163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5" name="Freeform 321"/>
              <p:cNvSpPr>
                <a:spLocks/>
              </p:cNvSpPr>
              <p:nvPr/>
            </p:nvSpPr>
            <p:spPr bwMode="auto">
              <a:xfrm>
                <a:off x="1385" y="3365"/>
                <a:ext cx="65" cy="120"/>
              </a:xfrm>
              <a:custGeom>
                <a:avLst/>
                <a:gdLst/>
                <a:ahLst/>
                <a:cxnLst>
                  <a:cxn ang="0">
                    <a:pos x="119" y="5"/>
                  </a:cxn>
                  <a:cxn ang="0">
                    <a:pos x="101" y="8"/>
                  </a:cxn>
                  <a:cxn ang="0">
                    <a:pos x="86" y="8"/>
                  </a:cxn>
                  <a:cxn ang="0">
                    <a:pos x="76" y="5"/>
                  </a:cxn>
                  <a:cxn ang="0">
                    <a:pos x="72" y="0"/>
                  </a:cxn>
                  <a:cxn ang="0">
                    <a:pos x="66" y="2"/>
                  </a:cxn>
                  <a:cxn ang="0">
                    <a:pos x="61" y="12"/>
                  </a:cxn>
                  <a:cxn ang="0">
                    <a:pos x="53" y="29"/>
                  </a:cxn>
                  <a:cxn ang="0">
                    <a:pos x="50" y="39"/>
                  </a:cxn>
                  <a:cxn ang="0">
                    <a:pos x="50" y="42"/>
                  </a:cxn>
                  <a:cxn ang="0">
                    <a:pos x="53" y="46"/>
                  </a:cxn>
                  <a:cxn ang="0">
                    <a:pos x="51" y="51"/>
                  </a:cxn>
                  <a:cxn ang="0">
                    <a:pos x="50" y="58"/>
                  </a:cxn>
                  <a:cxn ang="0">
                    <a:pos x="51" y="65"/>
                  </a:cxn>
                  <a:cxn ang="0">
                    <a:pos x="48" y="74"/>
                  </a:cxn>
                  <a:cxn ang="0">
                    <a:pos x="36" y="90"/>
                  </a:cxn>
                  <a:cxn ang="0">
                    <a:pos x="23" y="110"/>
                  </a:cxn>
                  <a:cxn ang="0">
                    <a:pos x="16" y="123"/>
                  </a:cxn>
                  <a:cxn ang="0">
                    <a:pos x="19" y="138"/>
                  </a:cxn>
                  <a:cxn ang="0">
                    <a:pos x="30" y="181"/>
                  </a:cxn>
                  <a:cxn ang="0">
                    <a:pos x="26" y="210"/>
                  </a:cxn>
                  <a:cxn ang="0">
                    <a:pos x="11" y="220"/>
                  </a:cxn>
                  <a:cxn ang="0">
                    <a:pos x="0" y="230"/>
                  </a:cxn>
                  <a:cxn ang="0">
                    <a:pos x="9" y="230"/>
                  </a:cxn>
                  <a:cxn ang="0">
                    <a:pos x="17" y="234"/>
                  </a:cxn>
                  <a:cxn ang="0">
                    <a:pos x="30" y="239"/>
                  </a:cxn>
                  <a:cxn ang="0">
                    <a:pos x="47" y="241"/>
                  </a:cxn>
                  <a:cxn ang="0">
                    <a:pos x="64" y="235"/>
                  </a:cxn>
                  <a:cxn ang="0">
                    <a:pos x="69" y="222"/>
                  </a:cxn>
                  <a:cxn ang="0">
                    <a:pos x="71" y="202"/>
                  </a:cxn>
                  <a:cxn ang="0">
                    <a:pos x="77" y="189"/>
                  </a:cxn>
                  <a:cxn ang="0">
                    <a:pos x="81" y="184"/>
                  </a:cxn>
                  <a:cxn ang="0">
                    <a:pos x="79" y="176"/>
                  </a:cxn>
                  <a:cxn ang="0">
                    <a:pos x="84" y="173"/>
                  </a:cxn>
                  <a:cxn ang="0">
                    <a:pos x="84" y="167"/>
                  </a:cxn>
                  <a:cxn ang="0">
                    <a:pos x="84" y="158"/>
                  </a:cxn>
                  <a:cxn ang="0">
                    <a:pos x="87" y="143"/>
                  </a:cxn>
                  <a:cxn ang="0">
                    <a:pos x="95" y="141"/>
                  </a:cxn>
                  <a:cxn ang="0">
                    <a:pos x="102" y="142"/>
                  </a:cxn>
                  <a:cxn ang="0">
                    <a:pos x="109" y="134"/>
                  </a:cxn>
                  <a:cxn ang="0">
                    <a:pos x="102" y="119"/>
                  </a:cxn>
                  <a:cxn ang="0">
                    <a:pos x="94" y="101"/>
                  </a:cxn>
                  <a:cxn ang="0">
                    <a:pos x="85" y="82"/>
                  </a:cxn>
                  <a:cxn ang="0">
                    <a:pos x="83" y="77"/>
                  </a:cxn>
                  <a:cxn ang="0">
                    <a:pos x="81" y="74"/>
                  </a:cxn>
                  <a:cxn ang="0">
                    <a:pos x="84" y="63"/>
                  </a:cxn>
                  <a:cxn ang="0">
                    <a:pos x="89" y="54"/>
                  </a:cxn>
                  <a:cxn ang="0">
                    <a:pos x="92" y="51"/>
                  </a:cxn>
                  <a:cxn ang="0">
                    <a:pos x="93" y="49"/>
                  </a:cxn>
                  <a:cxn ang="0">
                    <a:pos x="95" y="37"/>
                  </a:cxn>
                  <a:cxn ang="0">
                    <a:pos x="94" y="30"/>
                  </a:cxn>
                  <a:cxn ang="0">
                    <a:pos x="108" y="23"/>
                  </a:cxn>
                  <a:cxn ang="0">
                    <a:pos x="115" y="10"/>
                  </a:cxn>
                  <a:cxn ang="0">
                    <a:pos x="122" y="7"/>
                  </a:cxn>
                  <a:cxn ang="0">
                    <a:pos x="129" y="0"/>
                  </a:cxn>
                </a:cxnLst>
                <a:rect l="0" t="0" r="r" b="b"/>
                <a:pathLst>
                  <a:path w="129" h="241">
                    <a:moveTo>
                      <a:pt x="129" y="0"/>
                    </a:moveTo>
                    <a:lnTo>
                      <a:pt x="119" y="5"/>
                    </a:lnTo>
                    <a:lnTo>
                      <a:pt x="110" y="7"/>
                    </a:lnTo>
                    <a:lnTo>
                      <a:pt x="101" y="8"/>
                    </a:lnTo>
                    <a:lnTo>
                      <a:pt x="93" y="8"/>
                    </a:lnTo>
                    <a:lnTo>
                      <a:pt x="86" y="8"/>
                    </a:lnTo>
                    <a:lnTo>
                      <a:pt x="79" y="6"/>
                    </a:lnTo>
                    <a:lnTo>
                      <a:pt x="76" y="5"/>
                    </a:lnTo>
                    <a:lnTo>
                      <a:pt x="73" y="2"/>
                    </a:lnTo>
                    <a:lnTo>
                      <a:pt x="72" y="0"/>
                    </a:lnTo>
                    <a:lnTo>
                      <a:pt x="70" y="0"/>
                    </a:lnTo>
                    <a:lnTo>
                      <a:pt x="66" y="2"/>
                    </a:lnTo>
                    <a:lnTo>
                      <a:pt x="64" y="6"/>
                    </a:lnTo>
                    <a:lnTo>
                      <a:pt x="61" y="12"/>
                    </a:lnTo>
                    <a:lnTo>
                      <a:pt x="56" y="21"/>
                    </a:lnTo>
                    <a:lnTo>
                      <a:pt x="53" y="29"/>
                    </a:lnTo>
                    <a:lnTo>
                      <a:pt x="51" y="36"/>
                    </a:lnTo>
                    <a:lnTo>
                      <a:pt x="50" y="39"/>
                    </a:lnTo>
                    <a:lnTo>
                      <a:pt x="50" y="40"/>
                    </a:lnTo>
                    <a:lnTo>
                      <a:pt x="50" y="42"/>
                    </a:lnTo>
                    <a:lnTo>
                      <a:pt x="53" y="44"/>
                    </a:lnTo>
                    <a:lnTo>
                      <a:pt x="53" y="46"/>
                    </a:lnTo>
                    <a:lnTo>
                      <a:pt x="51" y="47"/>
                    </a:lnTo>
                    <a:lnTo>
                      <a:pt x="51" y="51"/>
                    </a:lnTo>
                    <a:lnTo>
                      <a:pt x="50" y="54"/>
                    </a:lnTo>
                    <a:lnTo>
                      <a:pt x="50" y="58"/>
                    </a:lnTo>
                    <a:lnTo>
                      <a:pt x="50" y="61"/>
                    </a:lnTo>
                    <a:lnTo>
                      <a:pt x="51" y="65"/>
                    </a:lnTo>
                    <a:lnTo>
                      <a:pt x="53" y="68"/>
                    </a:lnTo>
                    <a:lnTo>
                      <a:pt x="48" y="74"/>
                    </a:lnTo>
                    <a:lnTo>
                      <a:pt x="42" y="81"/>
                    </a:lnTo>
                    <a:lnTo>
                      <a:pt x="36" y="90"/>
                    </a:lnTo>
                    <a:lnTo>
                      <a:pt x="30" y="99"/>
                    </a:lnTo>
                    <a:lnTo>
                      <a:pt x="23" y="110"/>
                    </a:lnTo>
                    <a:lnTo>
                      <a:pt x="18" y="118"/>
                    </a:lnTo>
                    <a:lnTo>
                      <a:pt x="16" y="123"/>
                    </a:lnTo>
                    <a:lnTo>
                      <a:pt x="15" y="128"/>
                    </a:lnTo>
                    <a:lnTo>
                      <a:pt x="19" y="138"/>
                    </a:lnTo>
                    <a:lnTo>
                      <a:pt x="26" y="157"/>
                    </a:lnTo>
                    <a:lnTo>
                      <a:pt x="30" y="181"/>
                    </a:lnTo>
                    <a:lnTo>
                      <a:pt x="25" y="206"/>
                    </a:lnTo>
                    <a:lnTo>
                      <a:pt x="26" y="210"/>
                    </a:lnTo>
                    <a:lnTo>
                      <a:pt x="19" y="214"/>
                    </a:lnTo>
                    <a:lnTo>
                      <a:pt x="11" y="220"/>
                    </a:lnTo>
                    <a:lnTo>
                      <a:pt x="4" y="225"/>
                    </a:lnTo>
                    <a:lnTo>
                      <a:pt x="0" y="230"/>
                    </a:lnTo>
                    <a:lnTo>
                      <a:pt x="3" y="230"/>
                    </a:lnTo>
                    <a:lnTo>
                      <a:pt x="9" y="230"/>
                    </a:lnTo>
                    <a:lnTo>
                      <a:pt x="13" y="233"/>
                    </a:lnTo>
                    <a:lnTo>
                      <a:pt x="17" y="234"/>
                    </a:lnTo>
                    <a:lnTo>
                      <a:pt x="23" y="236"/>
                    </a:lnTo>
                    <a:lnTo>
                      <a:pt x="30" y="239"/>
                    </a:lnTo>
                    <a:lnTo>
                      <a:pt x="38" y="240"/>
                    </a:lnTo>
                    <a:lnTo>
                      <a:pt x="47" y="241"/>
                    </a:lnTo>
                    <a:lnTo>
                      <a:pt x="57" y="239"/>
                    </a:lnTo>
                    <a:lnTo>
                      <a:pt x="64" y="235"/>
                    </a:lnTo>
                    <a:lnTo>
                      <a:pt x="68" y="228"/>
                    </a:lnTo>
                    <a:lnTo>
                      <a:pt x="69" y="222"/>
                    </a:lnTo>
                    <a:lnTo>
                      <a:pt x="69" y="212"/>
                    </a:lnTo>
                    <a:lnTo>
                      <a:pt x="71" y="202"/>
                    </a:lnTo>
                    <a:lnTo>
                      <a:pt x="74" y="194"/>
                    </a:lnTo>
                    <a:lnTo>
                      <a:pt x="77" y="189"/>
                    </a:lnTo>
                    <a:lnTo>
                      <a:pt x="80" y="188"/>
                    </a:lnTo>
                    <a:lnTo>
                      <a:pt x="81" y="184"/>
                    </a:lnTo>
                    <a:lnTo>
                      <a:pt x="81" y="181"/>
                    </a:lnTo>
                    <a:lnTo>
                      <a:pt x="79" y="176"/>
                    </a:lnTo>
                    <a:lnTo>
                      <a:pt x="80" y="174"/>
                    </a:lnTo>
                    <a:lnTo>
                      <a:pt x="84" y="173"/>
                    </a:lnTo>
                    <a:lnTo>
                      <a:pt x="85" y="172"/>
                    </a:lnTo>
                    <a:lnTo>
                      <a:pt x="84" y="167"/>
                    </a:lnTo>
                    <a:lnTo>
                      <a:pt x="83" y="164"/>
                    </a:lnTo>
                    <a:lnTo>
                      <a:pt x="84" y="158"/>
                    </a:lnTo>
                    <a:lnTo>
                      <a:pt x="85" y="151"/>
                    </a:lnTo>
                    <a:lnTo>
                      <a:pt x="87" y="143"/>
                    </a:lnTo>
                    <a:lnTo>
                      <a:pt x="92" y="142"/>
                    </a:lnTo>
                    <a:lnTo>
                      <a:pt x="95" y="141"/>
                    </a:lnTo>
                    <a:lnTo>
                      <a:pt x="99" y="142"/>
                    </a:lnTo>
                    <a:lnTo>
                      <a:pt x="102" y="142"/>
                    </a:lnTo>
                    <a:lnTo>
                      <a:pt x="108" y="139"/>
                    </a:lnTo>
                    <a:lnTo>
                      <a:pt x="109" y="134"/>
                    </a:lnTo>
                    <a:lnTo>
                      <a:pt x="106" y="126"/>
                    </a:lnTo>
                    <a:lnTo>
                      <a:pt x="102" y="119"/>
                    </a:lnTo>
                    <a:lnTo>
                      <a:pt x="99" y="112"/>
                    </a:lnTo>
                    <a:lnTo>
                      <a:pt x="94" y="101"/>
                    </a:lnTo>
                    <a:lnTo>
                      <a:pt x="89" y="91"/>
                    </a:lnTo>
                    <a:lnTo>
                      <a:pt x="85" y="82"/>
                    </a:lnTo>
                    <a:lnTo>
                      <a:pt x="84" y="80"/>
                    </a:lnTo>
                    <a:lnTo>
                      <a:pt x="83" y="77"/>
                    </a:lnTo>
                    <a:lnTo>
                      <a:pt x="83" y="76"/>
                    </a:lnTo>
                    <a:lnTo>
                      <a:pt x="81" y="74"/>
                    </a:lnTo>
                    <a:lnTo>
                      <a:pt x="83" y="69"/>
                    </a:lnTo>
                    <a:lnTo>
                      <a:pt x="84" y="63"/>
                    </a:lnTo>
                    <a:lnTo>
                      <a:pt x="86" y="59"/>
                    </a:lnTo>
                    <a:lnTo>
                      <a:pt x="89" y="54"/>
                    </a:lnTo>
                    <a:lnTo>
                      <a:pt x="91" y="53"/>
                    </a:lnTo>
                    <a:lnTo>
                      <a:pt x="92" y="51"/>
                    </a:lnTo>
                    <a:lnTo>
                      <a:pt x="92" y="50"/>
                    </a:lnTo>
                    <a:lnTo>
                      <a:pt x="93" y="49"/>
                    </a:lnTo>
                    <a:lnTo>
                      <a:pt x="95" y="43"/>
                    </a:lnTo>
                    <a:lnTo>
                      <a:pt x="95" y="37"/>
                    </a:lnTo>
                    <a:lnTo>
                      <a:pt x="95" y="34"/>
                    </a:lnTo>
                    <a:lnTo>
                      <a:pt x="94" y="30"/>
                    </a:lnTo>
                    <a:lnTo>
                      <a:pt x="101" y="28"/>
                    </a:lnTo>
                    <a:lnTo>
                      <a:pt x="108" y="23"/>
                    </a:lnTo>
                    <a:lnTo>
                      <a:pt x="112" y="17"/>
                    </a:lnTo>
                    <a:lnTo>
                      <a:pt x="115" y="10"/>
                    </a:lnTo>
                    <a:lnTo>
                      <a:pt x="118" y="9"/>
                    </a:lnTo>
                    <a:lnTo>
                      <a:pt x="122" y="7"/>
                    </a:lnTo>
                    <a:lnTo>
                      <a:pt x="125" y="5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6" name="Freeform 322"/>
              <p:cNvSpPr>
                <a:spLocks/>
              </p:cNvSpPr>
              <p:nvPr/>
            </p:nvSpPr>
            <p:spPr bwMode="auto">
              <a:xfrm>
                <a:off x="1411" y="3365"/>
                <a:ext cx="39" cy="27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75" y="5"/>
                  </a:cxn>
                  <a:cxn ang="0">
                    <a:pos x="72" y="7"/>
                  </a:cxn>
                  <a:cxn ang="0">
                    <a:pos x="68" y="9"/>
                  </a:cxn>
                  <a:cxn ang="0">
                    <a:pos x="65" y="10"/>
                  </a:cxn>
                  <a:cxn ang="0">
                    <a:pos x="62" y="17"/>
                  </a:cxn>
                  <a:cxn ang="0">
                    <a:pos x="58" y="23"/>
                  </a:cxn>
                  <a:cxn ang="0">
                    <a:pos x="51" y="28"/>
                  </a:cxn>
                  <a:cxn ang="0">
                    <a:pos x="44" y="30"/>
                  </a:cxn>
                  <a:cxn ang="0">
                    <a:pos x="39" y="28"/>
                  </a:cxn>
                  <a:cxn ang="0">
                    <a:pos x="33" y="25"/>
                  </a:cxn>
                  <a:cxn ang="0">
                    <a:pos x="27" y="23"/>
                  </a:cxn>
                  <a:cxn ang="0">
                    <a:pos x="23" y="24"/>
                  </a:cxn>
                  <a:cxn ang="0">
                    <a:pos x="19" y="29"/>
                  </a:cxn>
                  <a:cxn ang="0">
                    <a:pos x="12" y="37"/>
                  </a:cxn>
                  <a:cxn ang="0">
                    <a:pos x="5" y="47"/>
                  </a:cxn>
                  <a:cxn ang="0">
                    <a:pos x="0" y="54"/>
                  </a:cxn>
                  <a:cxn ang="0">
                    <a:pos x="1" y="51"/>
                  </a:cxn>
                  <a:cxn ang="0">
                    <a:pos x="1" y="47"/>
                  </a:cxn>
                  <a:cxn ang="0">
                    <a:pos x="3" y="46"/>
                  </a:cxn>
                  <a:cxn ang="0">
                    <a:pos x="3" y="44"/>
                  </a:cxn>
                  <a:cxn ang="0">
                    <a:pos x="0" y="42"/>
                  </a:cxn>
                  <a:cxn ang="0">
                    <a:pos x="0" y="40"/>
                  </a:cxn>
                  <a:cxn ang="0">
                    <a:pos x="0" y="39"/>
                  </a:cxn>
                  <a:cxn ang="0">
                    <a:pos x="1" y="36"/>
                  </a:cxn>
                  <a:cxn ang="0">
                    <a:pos x="3" y="29"/>
                  </a:cxn>
                  <a:cxn ang="0">
                    <a:pos x="6" y="21"/>
                  </a:cxn>
                  <a:cxn ang="0">
                    <a:pos x="11" y="12"/>
                  </a:cxn>
                  <a:cxn ang="0">
                    <a:pos x="14" y="6"/>
                  </a:cxn>
                  <a:cxn ang="0">
                    <a:pos x="16" y="2"/>
                  </a:cxn>
                  <a:cxn ang="0">
                    <a:pos x="20" y="0"/>
                  </a:cxn>
                  <a:cxn ang="0">
                    <a:pos x="22" y="0"/>
                  </a:cxn>
                  <a:cxn ang="0">
                    <a:pos x="23" y="2"/>
                  </a:cxn>
                  <a:cxn ang="0">
                    <a:pos x="26" y="5"/>
                  </a:cxn>
                  <a:cxn ang="0">
                    <a:pos x="29" y="6"/>
                  </a:cxn>
                  <a:cxn ang="0">
                    <a:pos x="36" y="8"/>
                  </a:cxn>
                  <a:cxn ang="0">
                    <a:pos x="43" y="8"/>
                  </a:cxn>
                  <a:cxn ang="0">
                    <a:pos x="51" y="8"/>
                  </a:cxn>
                  <a:cxn ang="0">
                    <a:pos x="60" y="7"/>
                  </a:cxn>
                  <a:cxn ang="0">
                    <a:pos x="69" y="5"/>
                  </a:cxn>
                  <a:cxn ang="0">
                    <a:pos x="79" y="0"/>
                  </a:cxn>
                </a:cxnLst>
                <a:rect l="0" t="0" r="r" b="b"/>
                <a:pathLst>
                  <a:path w="79" h="54">
                    <a:moveTo>
                      <a:pt x="79" y="0"/>
                    </a:moveTo>
                    <a:lnTo>
                      <a:pt x="75" y="5"/>
                    </a:lnTo>
                    <a:lnTo>
                      <a:pt x="72" y="7"/>
                    </a:lnTo>
                    <a:lnTo>
                      <a:pt x="68" y="9"/>
                    </a:lnTo>
                    <a:lnTo>
                      <a:pt x="65" y="10"/>
                    </a:lnTo>
                    <a:lnTo>
                      <a:pt x="62" y="17"/>
                    </a:lnTo>
                    <a:lnTo>
                      <a:pt x="58" y="23"/>
                    </a:lnTo>
                    <a:lnTo>
                      <a:pt x="51" y="28"/>
                    </a:lnTo>
                    <a:lnTo>
                      <a:pt x="44" y="30"/>
                    </a:lnTo>
                    <a:lnTo>
                      <a:pt x="39" y="28"/>
                    </a:lnTo>
                    <a:lnTo>
                      <a:pt x="33" y="25"/>
                    </a:lnTo>
                    <a:lnTo>
                      <a:pt x="27" y="23"/>
                    </a:lnTo>
                    <a:lnTo>
                      <a:pt x="23" y="24"/>
                    </a:lnTo>
                    <a:lnTo>
                      <a:pt x="19" y="29"/>
                    </a:lnTo>
                    <a:lnTo>
                      <a:pt x="12" y="37"/>
                    </a:lnTo>
                    <a:lnTo>
                      <a:pt x="5" y="47"/>
                    </a:lnTo>
                    <a:lnTo>
                      <a:pt x="0" y="54"/>
                    </a:lnTo>
                    <a:lnTo>
                      <a:pt x="1" y="51"/>
                    </a:lnTo>
                    <a:lnTo>
                      <a:pt x="1" y="47"/>
                    </a:lnTo>
                    <a:lnTo>
                      <a:pt x="3" y="46"/>
                    </a:lnTo>
                    <a:lnTo>
                      <a:pt x="3" y="44"/>
                    </a:lnTo>
                    <a:lnTo>
                      <a:pt x="0" y="42"/>
                    </a:lnTo>
                    <a:lnTo>
                      <a:pt x="0" y="40"/>
                    </a:lnTo>
                    <a:lnTo>
                      <a:pt x="0" y="39"/>
                    </a:lnTo>
                    <a:lnTo>
                      <a:pt x="1" y="36"/>
                    </a:lnTo>
                    <a:lnTo>
                      <a:pt x="3" y="29"/>
                    </a:lnTo>
                    <a:lnTo>
                      <a:pt x="6" y="21"/>
                    </a:lnTo>
                    <a:lnTo>
                      <a:pt x="11" y="12"/>
                    </a:lnTo>
                    <a:lnTo>
                      <a:pt x="14" y="6"/>
                    </a:lnTo>
                    <a:lnTo>
                      <a:pt x="16" y="2"/>
                    </a:lnTo>
                    <a:lnTo>
                      <a:pt x="20" y="0"/>
                    </a:lnTo>
                    <a:lnTo>
                      <a:pt x="22" y="0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9" y="6"/>
                    </a:lnTo>
                    <a:lnTo>
                      <a:pt x="36" y="8"/>
                    </a:lnTo>
                    <a:lnTo>
                      <a:pt x="43" y="8"/>
                    </a:lnTo>
                    <a:lnTo>
                      <a:pt x="51" y="8"/>
                    </a:lnTo>
                    <a:lnTo>
                      <a:pt x="60" y="7"/>
                    </a:lnTo>
                    <a:lnTo>
                      <a:pt x="69" y="5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7" name="Freeform 323"/>
              <p:cNvSpPr>
                <a:spLocks/>
              </p:cNvSpPr>
              <p:nvPr/>
            </p:nvSpPr>
            <p:spPr bwMode="auto">
              <a:xfrm>
                <a:off x="1418" y="3448"/>
                <a:ext cx="10" cy="11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5"/>
                  </a:cxn>
                  <a:cxn ang="0">
                    <a:pos x="19" y="6"/>
                  </a:cxn>
                  <a:cxn ang="0">
                    <a:pos x="15" y="7"/>
                  </a:cxn>
                  <a:cxn ang="0">
                    <a:pos x="14" y="9"/>
                  </a:cxn>
                  <a:cxn ang="0">
                    <a:pos x="16" y="14"/>
                  </a:cxn>
                  <a:cxn ang="0">
                    <a:pos x="16" y="17"/>
                  </a:cxn>
                  <a:cxn ang="0">
                    <a:pos x="15" y="21"/>
                  </a:cxn>
                  <a:cxn ang="0">
                    <a:pos x="12" y="22"/>
                  </a:cxn>
                  <a:cxn ang="0">
                    <a:pos x="8" y="17"/>
                  </a:cxn>
                  <a:cxn ang="0">
                    <a:pos x="5" y="13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9" y="0"/>
                  </a:cxn>
                  <a:cxn ang="0">
                    <a:pos x="14" y="0"/>
                  </a:cxn>
                  <a:cxn ang="0">
                    <a:pos x="19" y="0"/>
                  </a:cxn>
                </a:cxnLst>
                <a:rect l="0" t="0" r="r" b="b"/>
                <a:pathLst>
                  <a:path w="20" h="22">
                    <a:moveTo>
                      <a:pt x="19" y="0"/>
                    </a:moveTo>
                    <a:lnTo>
                      <a:pt x="20" y="5"/>
                    </a:lnTo>
                    <a:lnTo>
                      <a:pt x="19" y="6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6" y="14"/>
                    </a:lnTo>
                    <a:lnTo>
                      <a:pt x="16" y="17"/>
                    </a:lnTo>
                    <a:lnTo>
                      <a:pt x="15" y="21"/>
                    </a:lnTo>
                    <a:lnTo>
                      <a:pt x="12" y="22"/>
                    </a:lnTo>
                    <a:lnTo>
                      <a:pt x="8" y="17"/>
                    </a:lnTo>
                    <a:lnTo>
                      <a:pt x="5" y="13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8" name="Freeform 324"/>
              <p:cNvSpPr>
                <a:spLocks/>
              </p:cNvSpPr>
              <p:nvPr/>
            </p:nvSpPr>
            <p:spPr bwMode="auto">
              <a:xfrm>
                <a:off x="1385" y="3469"/>
                <a:ext cx="35" cy="16"/>
              </a:xfrm>
              <a:custGeom>
                <a:avLst/>
                <a:gdLst/>
                <a:ahLst/>
                <a:cxnLst>
                  <a:cxn ang="0">
                    <a:pos x="17" y="24"/>
                  </a:cxn>
                  <a:cxn ang="0">
                    <a:pos x="23" y="26"/>
                  </a:cxn>
                  <a:cxn ang="0">
                    <a:pos x="30" y="29"/>
                  </a:cxn>
                  <a:cxn ang="0">
                    <a:pos x="38" y="30"/>
                  </a:cxn>
                  <a:cxn ang="0">
                    <a:pos x="47" y="31"/>
                  </a:cxn>
                  <a:cxn ang="0">
                    <a:pos x="57" y="29"/>
                  </a:cxn>
                  <a:cxn ang="0">
                    <a:pos x="64" y="25"/>
                  </a:cxn>
                  <a:cxn ang="0">
                    <a:pos x="68" y="18"/>
                  </a:cxn>
                  <a:cxn ang="0">
                    <a:pos x="69" y="12"/>
                  </a:cxn>
                  <a:cxn ang="0">
                    <a:pos x="63" y="12"/>
                  </a:cxn>
                  <a:cxn ang="0">
                    <a:pos x="57" y="12"/>
                  </a:cxn>
                  <a:cxn ang="0">
                    <a:pos x="51" y="11"/>
                  </a:cxn>
                  <a:cxn ang="0">
                    <a:pos x="46" y="9"/>
                  </a:cxn>
                  <a:cxn ang="0">
                    <a:pos x="39" y="8"/>
                  </a:cxn>
                  <a:cxn ang="0">
                    <a:pos x="34" y="6"/>
                  </a:cxn>
                  <a:cxn ang="0">
                    <a:pos x="30" y="2"/>
                  </a:cxn>
                  <a:cxn ang="0">
                    <a:pos x="26" y="0"/>
                  </a:cxn>
                  <a:cxn ang="0">
                    <a:pos x="19" y="4"/>
                  </a:cxn>
                  <a:cxn ang="0">
                    <a:pos x="11" y="10"/>
                  </a:cxn>
                  <a:cxn ang="0">
                    <a:pos x="4" y="15"/>
                  </a:cxn>
                  <a:cxn ang="0">
                    <a:pos x="0" y="20"/>
                  </a:cxn>
                  <a:cxn ang="0">
                    <a:pos x="3" y="20"/>
                  </a:cxn>
                  <a:cxn ang="0">
                    <a:pos x="9" y="20"/>
                  </a:cxn>
                  <a:cxn ang="0">
                    <a:pos x="13" y="23"/>
                  </a:cxn>
                  <a:cxn ang="0">
                    <a:pos x="17" y="24"/>
                  </a:cxn>
                </a:cxnLst>
                <a:rect l="0" t="0" r="r" b="b"/>
                <a:pathLst>
                  <a:path w="69" h="31">
                    <a:moveTo>
                      <a:pt x="17" y="24"/>
                    </a:moveTo>
                    <a:lnTo>
                      <a:pt x="23" y="26"/>
                    </a:lnTo>
                    <a:lnTo>
                      <a:pt x="30" y="29"/>
                    </a:lnTo>
                    <a:lnTo>
                      <a:pt x="38" y="30"/>
                    </a:lnTo>
                    <a:lnTo>
                      <a:pt x="47" y="31"/>
                    </a:lnTo>
                    <a:lnTo>
                      <a:pt x="57" y="29"/>
                    </a:lnTo>
                    <a:lnTo>
                      <a:pt x="64" y="25"/>
                    </a:lnTo>
                    <a:lnTo>
                      <a:pt x="68" y="18"/>
                    </a:lnTo>
                    <a:lnTo>
                      <a:pt x="69" y="12"/>
                    </a:lnTo>
                    <a:lnTo>
                      <a:pt x="63" y="12"/>
                    </a:lnTo>
                    <a:lnTo>
                      <a:pt x="57" y="12"/>
                    </a:lnTo>
                    <a:lnTo>
                      <a:pt x="51" y="11"/>
                    </a:lnTo>
                    <a:lnTo>
                      <a:pt x="46" y="9"/>
                    </a:lnTo>
                    <a:lnTo>
                      <a:pt x="39" y="8"/>
                    </a:lnTo>
                    <a:lnTo>
                      <a:pt x="34" y="6"/>
                    </a:lnTo>
                    <a:lnTo>
                      <a:pt x="30" y="2"/>
                    </a:lnTo>
                    <a:lnTo>
                      <a:pt x="26" y="0"/>
                    </a:lnTo>
                    <a:lnTo>
                      <a:pt x="19" y="4"/>
                    </a:lnTo>
                    <a:lnTo>
                      <a:pt x="11" y="10"/>
                    </a:lnTo>
                    <a:lnTo>
                      <a:pt x="4" y="15"/>
                    </a:lnTo>
                    <a:lnTo>
                      <a:pt x="0" y="20"/>
                    </a:lnTo>
                    <a:lnTo>
                      <a:pt x="3" y="20"/>
                    </a:lnTo>
                    <a:lnTo>
                      <a:pt x="9" y="20"/>
                    </a:lnTo>
                    <a:lnTo>
                      <a:pt x="13" y="23"/>
                    </a:lnTo>
                    <a:lnTo>
                      <a:pt x="17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89" name="Freeform 325"/>
              <p:cNvSpPr>
                <a:spLocks/>
              </p:cNvSpPr>
              <p:nvPr/>
            </p:nvSpPr>
            <p:spPr bwMode="auto">
              <a:xfrm>
                <a:off x="1428" y="3433"/>
                <a:ext cx="9" cy="3"/>
              </a:xfrm>
              <a:custGeom>
                <a:avLst/>
                <a:gdLst/>
                <a:ahLst/>
                <a:cxnLst>
                  <a:cxn ang="0">
                    <a:pos x="17" y="5"/>
                  </a:cxn>
                  <a:cxn ang="0">
                    <a:pos x="14" y="5"/>
                  </a:cxn>
                  <a:cxn ang="0">
                    <a:pos x="10" y="4"/>
                  </a:cxn>
                  <a:cxn ang="0">
                    <a:pos x="7" y="5"/>
                  </a:cxn>
                  <a:cxn ang="0">
                    <a:pos x="2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8" y="0"/>
                  </a:cxn>
                  <a:cxn ang="0">
                    <a:pos x="14" y="1"/>
                  </a:cxn>
                  <a:cxn ang="0">
                    <a:pos x="18" y="2"/>
                  </a:cxn>
                  <a:cxn ang="0">
                    <a:pos x="17" y="5"/>
                  </a:cxn>
                </a:cxnLst>
                <a:rect l="0" t="0" r="r" b="b"/>
                <a:pathLst>
                  <a:path w="18" h="6">
                    <a:moveTo>
                      <a:pt x="17" y="5"/>
                    </a:moveTo>
                    <a:lnTo>
                      <a:pt x="14" y="5"/>
                    </a:lnTo>
                    <a:lnTo>
                      <a:pt x="10" y="4"/>
                    </a:lnTo>
                    <a:lnTo>
                      <a:pt x="7" y="5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8" y="0"/>
                    </a:lnTo>
                    <a:lnTo>
                      <a:pt x="14" y="1"/>
                    </a:lnTo>
                    <a:lnTo>
                      <a:pt x="18" y="2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0" name="Freeform 326"/>
              <p:cNvSpPr>
                <a:spLocks/>
              </p:cNvSpPr>
              <p:nvPr/>
            </p:nvSpPr>
            <p:spPr bwMode="auto">
              <a:xfrm>
                <a:off x="1417" y="3392"/>
                <a:ext cx="13" cy="9"/>
              </a:xfrm>
              <a:custGeom>
                <a:avLst/>
                <a:gdLst/>
                <a:ahLst/>
                <a:cxnLst>
                  <a:cxn ang="0">
                    <a:pos x="18" y="20"/>
                  </a:cxn>
                  <a:cxn ang="0">
                    <a:pos x="20" y="15"/>
                  </a:cxn>
                  <a:cxn ang="0">
                    <a:pos x="21" y="9"/>
                  </a:cxn>
                  <a:cxn ang="0">
                    <a:pos x="23" y="5"/>
                  </a:cxn>
                  <a:cxn ang="0">
                    <a:pos x="26" y="0"/>
                  </a:cxn>
                  <a:cxn ang="0">
                    <a:pos x="20" y="5"/>
                  </a:cxn>
                  <a:cxn ang="0">
                    <a:pos x="13" y="11"/>
                  </a:cxn>
                  <a:cxn ang="0">
                    <a:pos x="6" y="15"/>
                  </a:cxn>
                  <a:cxn ang="0">
                    <a:pos x="0" y="18"/>
                  </a:cxn>
                  <a:cxn ang="0">
                    <a:pos x="5" y="18"/>
                  </a:cxn>
                  <a:cxn ang="0">
                    <a:pos x="10" y="19"/>
                  </a:cxn>
                  <a:cxn ang="0">
                    <a:pos x="15" y="19"/>
                  </a:cxn>
                  <a:cxn ang="0">
                    <a:pos x="18" y="20"/>
                  </a:cxn>
                </a:cxnLst>
                <a:rect l="0" t="0" r="r" b="b"/>
                <a:pathLst>
                  <a:path w="26" h="20">
                    <a:moveTo>
                      <a:pt x="18" y="20"/>
                    </a:moveTo>
                    <a:lnTo>
                      <a:pt x="20" y="15"/>
                    </a:lnTo>
                    <a:lnTo>
                      <a:pt x="21" y="9"/>
                    </a:lnTo>
                    <a:lnTo>
                      <a:pt x="23" y="5"/>
                    </a:lnTo>
                    <a:lnTo>
                      <a:pt x="26" y="0"/>
                    </a:lnTo>
                    <a:lnTo>
                      <a:pt x="20" y="5"/>
                    </a:lnTo>
                    <a:lnTo>
                      <a:pt x="13" y="11"/>
                    </a:lnTo>
                    <a:lnTo>
                      <a:pt x="6" y="15"/>
                    </a:lnTo>
                    <a:lnTo>
                      <a:pt x="0" y="18"/>
                    </a:lnTo>
                    <a:lnTo>
                      <a:pt x="5" y="18"/>
                    </a:lnTo>
                    <a:lnTo>
                      <a:pt x="10" y="19"/>
                    </a:lnTo>
                    <a:lnTo>
                      <a:pt x="15" y="19"/>
                    </a:lnTo>
                    <a:lnTo>
                      <a:pt x="18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1" name="Freeform 327"/>
              <p:cNvSpPr>
                <a:spLocks/>
              </p:cNvSpPr>
              <p:nvPr/>
            </p:nvSpPr>
            <p:spPr bwMode="auto">
              <a:xfrm>
                <a:off x="1412" y="3380"/>
                <a:ext cx="21" cy="19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2" y="4"/>
                  </a:cxn>
                  <a:cxn ang="0">
                    <a:pos x="42" y="7"/>
                  </a:cxn>
                  <a:cxn ang="0">
                    <a:pos x="42" y="13"/>
                  </a:cxn>
                  <a:cxn ang="0">
                    <a:pos x="40" y="19"/>
                  </a:cxn>
                  <a:cxn ang="0">
                    <a:pos x="36" y="17"/>
                  </a:cxn>
                  <a:cxn ang="0">
                    <a:pos x="32" y="17"/>
                  </a:cxn>
                  <a:cxn ang="0">
                    <a:pos x="27" y="19"/>
                  </a:cxn>
                  <a:cxn ang="0">
                    <a:pos x="21" y="21"/>
                  </a:cxn>
                  <a:cxn ang="0">
                    <a:pos x="15" y="24"/>
                  </a:cxn>
                  <a:cxn ang="0">
                    <a:pos x="9" y="29"/>
                  </a:cxn>
                  <a:cxn ang="0">
                    <a:pos x="4" y="33"/>
                  </a:cxn>
                  <a:cxn ang="0">
                    <a:pos x="0" y="38"/>
                  </a:cxn>
                  <a:cxn ang="0">
                    <a:pos x="2" y="33"/>
                  </a:cxn>
                  <a:cxn ang="0">
                    <a:pos x="5" y="29"/>
                  </a:cxn>
                  <a:cxn ang="0">
                    <a:pos x="10" y="23"/>
                  </a:cxn>
                  <a:cxn ang="0">
                    <a:pos x="16" y="17"/>
                  </a:cxn>
                  <a:cxn ang="0">
                    <a:pos x="21" y="12"/>
                  </a:cxn>
                  <a:cxn ang="0">
                    <a:pos x="28" y="7"/>
                  </a:cxn>
                  <a:cxn ang="0">
                    <a:pos x="34" y="2"/>
                  </a:cxn>
                  <a:cxn ang="0">
                    <a:pos x="41" y="0"/>
                  </a:cxn>
                </a:cxnLst>
                <a:rect l="0" t="0" r="r" b="b"/>
                <a:pathLst>
                  <a:path w="42" h="38">
                    <a:moveTo>
                      <a:pt x="41" y="0"/>
                    </a:moveTo>
                    <a:lnTo>
                      <a:pt x="42" y="4"/>
                    </a:lnTo>
                    <a:lnTo>
                      <a:pt x="42" y="7"/>
                    </a:lnTo>
                    <a:lnTo>
                      <a:pt x="42" y="13"/>
                    </a:lnTo>
                    <a:lnTo>
                      <a:pt x="40" y="19"/>
                    </a:lnTo>
                    <a:lnTo>
                      <a:pt x="36" y="17"/>
                    </a:lnTo>
                    <a:lnTo>
                      <a:pt x="32" y="17"/>
                    </a:lnTo>
                    <a:lnTo>
                      <a:pt x="27" y="19"/>
                    </a:lnTo>
                    <a:lnTo>
                      <a:pt x="21" y="21"/>
                    </a:lnTo>
                    <a:lnTo>
                      <a:pt x="15" y="24"/>
                    </a:lnTo>
                    <a:lnTo>
                      <a:pt x="9" y="29"/>
                    </a:lnTo>
                    <a:lnTo>
                      <a:pt x="4" y="33"/>
                    </a:lnTo>
                    <a:lnTo>
                      <a:pt x="0" y="38"/>
                    </a:lnTo>
                    <a:lnTo>
                      <a:pt x="2" y="33"/>
                    </a:lnTo>
                    <a:lnTo>
                      <a:pt x="5" y="29"/>
                    </a:lnTo>
                    <a:lnTo>
                      <a:pt x="10" y="23"/>
                    </a:lnTo>
                    <a:lnTo>
                      <a:pt x="16" y="17"/>
                    </a:lnTo>
                    <a:lnTo>
                      <a:pt x="21" y="12"/>
                    </a:lnTo>
                    <a:lnTo>
                      <a:pt x="28" y="7"/>
                    </a:lnTo>
                    <a:lnTo>
                      <a:pt x="34" y="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2" name="Freeform 328"/>
              <p:cNvSpPr>
                <a:spLocks/>
              </p:cNvSpPr>
              <p:nvPr/>
            </p:nvSpPr>
            <p:spPr bwMode="auto">
              <a:xfrm>
                <a:off x="1427" y="3405"/>
                <a:ext cx="10" cy="21"/>
              </a:xfrm>
              <a:custGeom>
                <a:avLst/>
                <a:gdLst/>
                <a:ahLst/>
                <a:cxnLst>
                  <a:cxn ang="0">
                    <a:pos x="19" y="37"/>
                  </a:cxn>
                  <a:cxn ang="0">
                    <a:pos x="16" y="30"/>
                  </a:cxn>
                  <a:cxn ang="0">
                    <a:pos x="11" y="19"/>
                  </a:cxn>
                  <a:cxn ang="0">
                    <a:pos x="6" y="9"/>
                  </a:cxn>
                  <a:cxn ang="0">
                    <a:pos x="2" y="0"/>
                  </a:cxn>
                  <a:cxn ang="0">
                    <a:pos x="0" y="6"/>
                  </a:cxn>
                  <a:cxn ang="0">
                    <a:pos x="2" y="17"/>
                  </a:cxn>
                  <a:cxn ang="0">
                    <a:pos x="4" y="31"/>
                  </a:cxn>
                  <a:cxn ang="0">
                    <a:pos x="4" y="41"/>
                  </a:cxn>
                  <a:cxn ang="0">
                    <a:pos x="9" y="39"/>
                  </a:cxn>
                  <a:cxn ang="0">
                    <a:pos x="13" y="38"/>
                  </a:cxn>
                  <a:cxn ang="0">
                    <a:pos x="17" y="38"/>
                  </a:cxn>
                  <a:cxn ang="0">
                    <a:pos x="19" y="37"/>
                  </a:cxn>
                </a:cxnLst>
                <a:rect l="0" t="0" r="r" b="b"/>
                <a:pathLst>
                  <a:path w="19" h="41">
                    <a:moveTo>
                      <a:pt x="19" y="37"/>
                    </a:moveTo>
                    <a:lnTo>
                      <a:pt x="16" y="30"/>
                    </a:lnTo>
                    <a:lnTo>
                      <a:pt x="11" y="19"/>
                    </a:lnTo>
                    <a:lnTo>
                      <a:pt x="6" y="9"/>
                    </a:lnTo>
                    <a:lnTo>
                      <a:pt x="2" y="0"/>
                    </a:lnTo>
                    <a:lnTo>
                      <a:pt x="0" y="6"/>
                    </a:lnTo>
                    <a:lnTo>
                      <a:pt x="2" y="17"/>
                    </a:lnTo>
                    <a:lnTo>
                      <a:pt x="4" y="31"/>
                    </a:lnTo>
                    <a:lnTo>
                      <a:pt x="4" y="41"/>
                    </a:lnTo>
                    <a:lnTo>
                      <a:pt x="9" y="39"/>
                    </a:lnTo>
                    <a:lnTo>
                      <a:pt x="13" y="38"/>
                    </a:lnTo>
                    <a:lnTo>
                      <a:pt x="17" y="38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3" name="Freeform 329"/>
              <p:cNvSpPr>
                <a:spLocks/>
              </p:cNvSpPr>
              <p:nvPr/>
            </p:nvSpPr>
            <p:spPr bwMode="auto">
              <a:xfrm>
                <a:off x="1393" y="3399"/>
                <a:ext cx="21" cy="69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33" y="6"/>
                  </a:cxn>
                  <a:cxn ang="0">
                    <a:pos x="27" y="13"/>
                  </a:cxn>
                  <a:cxn ang="0">
                    <a:pos x="21" y="22"/>
                  </a:cxn>
                  <a:cxn ang="0">
                    <a:pos x="15" y="31"/>
                  </a:cxn>
                  <a:cxn ang="0">
                    <a:pos x="8" y="42"/>
                  </a:cxn>
                  <a:cxn ang="0">
                    <a:pos x="3" y="50"/>
                  </a:cxn>
                  <a:cxn ang="0">
                    <a:pos x="1" y="55"/>
                  </a:cxn>
                  <a:cxn ang="0">
                    <a:pos x="0" y="60"/>
                  </a:cxn>
                  <a:cxn ang="0">
                    <a:pos x="4" y="70"/>
                  </a:cxn>
                  <a:cxn ang="0">
                    <a:pos x="11" y="89"/>
                  </a:cxn>
                  <a:cxn ang="0">
                    <a:pos x="15" y="113"/>
                  </a:cxn>
                  <a:cxn ang="0">
                    <a:pos x="10" y="138"/>
                  </a:cxn>
                  <a:cxn ang="0">
                    <a:pos x="16" y="121"/>
                  </a:cxn>
                  <a:cxn ang="0">
                    <a:pos x="24" y="101"/>
                  </a:cxn>
                  <a:cxn ang="0">
                    <a:pos x="32" y="84"/>
                  </a:cxn>
                  <a:cxn ang="0">
                    <a:pos x="41" y="73"/>
                  </a:cxn>
                  <a:cxn ang="0">
                    <a:pos x="42" y="67"/>
                  </a:cxn>
                  <a:cxn ang="0">
                    <a:pos x="42" y="59"/>
                  </a:cxn>
                  <a:cxn ang="0">
                    <a:pos x="39" y="52"/>
                  </a:cxn>
                  <a:cxn ang="0">
                    <a:pos x="35" y="46"/>
                  </a:cxn>
                  <a:cxn ang="0">
                    <a:pos x="31" y="38"/>
                  </a:cxn>
                  <a:cxn ang="0">
                    <a:pos x="28" y="27"/>
                  </a:cxn>
                  <a:cxn ang="0">
                    <a:pos x="31" y="13"/>
                  </a:cxn>
                  <a:cxn ang="0">
                    <a:pos x="38" y="0"/>
                  </a:cxn>
                </a:cxnLst>
                <a:rect l="0" t="0" r="r" b="b"/>
                <a:pathLst>
                  <a:path w="42" h="138">
                    <a:moveTo>
                      <a:pt x="38" y="0"/>
                    </a:moveTo>
                    <a:lnTo>
                      <a:pt x="33" y="6"/>
                    </a:lnTo>
                    <a:lnTo>
                      <a:pt x="27" y="13"/>
                    </a:lnTo>
                    <a:lnTo>
                      <a:pt x="21" y="22"/>
                    </a:lnTo>
                    <a:lnTo>
                      <a:pt x="15" y="31"/>
                    </a:lnTo>
                    <a:lnTo>
                      <a:pt x="8" y="42"/>
                    </a:lnTo>
                    <a:lnTo>
                      <a:pt x="3" y="50"/>
                    </a:lnTo>
                    <a:lnTo>
                      <a:pt x="1" y="55"/>
                    </a:lnTo>
                    <a:lnTo>
                      <a:pt x="0" y="60"/>
                    </a:lnTo>
                    <a:lnTo>
                      <a:pt x="4" y="70"/>
                    </a:lnTo>
                    <a:lnTo>
                      <a:pt x="11" y="89"/>
                    </a:lnTo>
                    <a:lnTo>
                      <a:pt x="15" y="113"/>
                    </a:lnTo>
                    <a:lnTo>
                      <a:pt x="10" y="138"/>
                    </a:lnTo>
                    <a:lnTo>
                      <a:pt x="16" y="121"/>
                    </a:lnTo>
                    <a:lnTo>
                      <a:pt x="24" y="101"/>
                    </a:lnTo>
                    <a:lnTo>
                      <a:pt x="32" y="84"/>
                    </a:lnTo>
                    <a:lnTo>
                      <a:pt x="41" y="73"/>
                    </a:lnTo>
                    <a:lnTo>
                      <a:pt x="42" y="67"/>
                    </a:lnTo>
                    <a:lnTo>
                      <a:pt x="42" y="59"/>
                    </a:lnTo>
                    <a:lnTo>
                      <a:pt x="39" y="52"/>
                    </a:lnTo>
                    <a:lnTo>
                      <a:pt x="35" y="46"/>
                    </a:lnTo>
                    <a:lnTo>
                      <a:pt x="31" y="38"/>
                    </a:lnTo>
                    <a:lnTo>
                      <a:pt x="28" y="27"/>
                    </a:lnTo>
                    <a:lnTo>
                      <a:pt x="31" y="13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4" name="Freeform 330"/>
              <p:cNvSpPr>
                <a:spLocks/>
              </p:cNvSpPr>
              <p:nvPr/>
            </p:nvSpPr>
            <p:spPr bwMode="auto">
              <a:xfrm>
                <a:off x="896" y="3536"/>
                <a:ext cx="340" cy="468"/>
              </a:xfrm>
              <a:custGeom>
                <a:avLst/>
                <a:gdLst/>
                <a:ahLst/>
                <a:cxnLst>
                  <a:cxn ang="0">
                    <a:pos x="658" y="436"/>
                  </a:cxn>
                  <a:cxn ang="0">
                    <a:pos x="637" y="450"/>
                  </a:cxn>
                  <a:cxn ang="0">
                    <a:pos x="596" y="443"/>
                  </a:cxn>
                  <a:cxn ang="0">
                    <a:pos x="550" y="402"/>
                  </a:cxn>
                  <a:cxn ang="0">
                    <a:pos x="526" y="404"/>
                  </a:cxn>
                  <a:cxn ang="0">
                    <a:pos x="485" y="405"/>
                  </a:cxn>
                  <a:cxn ang="0">
                    <a:pos x="447" y="397"/>
                  </a:cxn>
                  <a:cxn ang="0">
                    <a:pos x="408" y="370"/>
                  </a:cxn>
                  <a:cxn ang="0">
                    <a:pos x="351" y="347"/>
                  </a:cxn>
                  <a:cxn ang="0">
                    <a:pos x="339" y="390"/>
                  </a:cxn>
                  <a:cxn ang="0">
                    <a:pos x="381" y="483"/>
                  </a:cxn>
                  <a:cxn ang="0">
                    <a:pos x="440" y="588"/>
                  </a:cxn>
                  <a:cxn ang="0">
                    <a:pos x="491" y="663"/>
                  </a:cxn>
                  <a:cxn ang="0">
                    <a:pos x="528" y="677"/>
                  </a:cxn>
                  <a:cxn ang="0">
                    <a:pos x="588" y="694"/>
                  </a:cxn>
                  <a:cxn ang="0">
                    <a:pos x="631" y="694"/>
                  </a:cxn>
                  <a:cxn ang="0">
                    <a:pos x="670" y="678"/>
                  </a:cxn>
                  <a:cxn ang="0">
                    <a:pos x="673" y="771"/>
                  </a:cxn>
                  <a:cxn ang="0">
                    <a:pos x="651" y="846"/>
                  </a:cxn>
                  <a:cxn ang="0">
                    <a:pos x="651" y="922"/>
                  </a:cxn>
                  <a:cxn ang="0">
                    <a:pos x="579" y="937"/>
                  </a:cxn>
                  <a:cxn ang="0">
                    <a:pos x="415" y="937"/>
                  </a:cxn>
                  <a:cxn ang="0">
                    <a:pos x="230" y="937"/>
                  </a:cxn>
                  <a:cxn ang="0">
                    <a:pos x="85" y="937"/>
                  </a:cxn>
                  <a:cxn ang="0">
                    <a:pos x="63" y="888"/>
                  </a:cxn>
                  <a:cxn ang="0">
                    <a:pos x="40" y="847"/>
                  </a:cxn>
                  <a:cxn ang="0">
                    <a:pos x="6" y="802"/>
                  </a:cxn>
                  <a:cxn ang="0">
                    <a:pos x="7" y="718"/>
                  </a:cxn>
                  <a:cxn ang="0">
                    <a:pos x="32" y="591"/>
                  </a:cxn>
                  <a:cxn ang="0">
                    <a:pos x="49" y="463"/>
                  </a:cxn>
                  <a:cxn ang="0">
                    <a:pos x="71" y="404"/>
                  </a:cxn>
                  <a:cxn ang="0">
                    <a:pos x="103" y="348"/>
                  </a:cxn>
                  <a:cxn ang="0">
                    <a:pos x="119" y="309"/>
                  </a:cxn>
                  <a:cxn ang="0">
                    <a:pos x="141" y="268"/>
                  </a:cxn>
                  <a:cxn ang="0">
                    <a:pos x="151" y="233"/>
                  </a:cxn>
                  <a:cxn ang="0">
                    <a:pos x="177" y="162"/>
                  </a:cxn>
                  <a:cxn ang="0">
                    <a:pos x="226" y="95"/>
                  </a:cxn>
                  <a:cxn ang="0">
                    <a:pos x="252" y="83"/>
                  </a:cxn>
                  <a:cxn ang="0">
                    <a:pos x="273" y="63"/>
                  </a:cxn>
                  <a:cxn ang="0">
                    <a:pos x="298" y="23"/>
                  </a:cxn>
                  <a:cxn ang="0">
                    <a:pos x="315" y="2"/>
                  </a:cxn>
                  <a:cxn ang="0">
                    <a:pos x="333" y="8"/>
                  </a:cxn>
                  <a:cxn ang="0">
                    <a:pos x="375" y="31"/>
                  </a:cxn>
                  <a:cxn ang="0">
                    <a:pos x="419" y="51"/>
                  </a:cxn>
                  <a:cxn ang="0">
                    <a:pos x="464" y="61"/>
                  </a:cxn>
                  <a:cxn ang="0">
                    <a:pos x="530" y="81"/>
                  </a:cxn>
                  <a:cxn ang="0">
                    <a:pos x="543" y="75"/>
                  </a:cxn>
                  <a:cxn ang="0">
                    <a:pos x="568" y="102"/>
                  </a:cxn>
                  <a:cxn ang="0">
                    <a:pos x="586" y="137"/>
                  </a:cxn>
                  <a:cxn ang="0">
                    <a:pos x="583" y="164"/>
                  </a:cxn>
                  <a:cxn ang="0">
                    <a:pos x="609" y="231"/>
                  </a:cxn>
                  <a:cxn ang="0">
                    <a:pos x="594" y="232"/>
                  </a:cxn>
                  <a:cxn ang="0">
                    <a:pos x="574" y="219"/>
                  </a:cxn>
                  <a:cxn ang="0">
                    <a:pos x="576" y="249"/>
                  </a:cxn>
                  <a:cxn ang="0">
                    <a:pos x="608" y="318"/>
                  </a:cxn>
                  <a:cxn ang="0">
                    <a:pos x="627" y="368"/>
                  </a:cxn>
                  <a:cxn ang="0">
                    <a:pos x="651" y="402"/>
                  </a:cxn>
                </a:cxnLst>
                <a:rect l="0" t="0" r="r" b="b"/>
                <a:pathLst>
                  <a:path w="680" h="937">
                    <a:moveTo>
                      <a:pt x="655" y="412"/>
                    </a:moveTo>
                    <a:lnTo>
                      <a:pt x="657" y="419"/>
                    </a:lnTo>
                    <a:lnTo>
                      <a:pt x="658" y="427"/>
                    </a:lnTo>
                    <a:lnTo>
                      <a:pt x="658" y="436"/>
                    </a:lnTo>
                    <a:lnTo>
                      <a:pt x="658" y="444"/>
                    </a:lnTo>
                    <a:lnTo>
                      <a:pt x="651" y="444"/>
                    </a:lnTo>
                    <a:lnTo>
                      <a:pt x="644" y="446"/>
                    </a:lnTo>
                    <a:lnTo>
                      <a:pt x="637" y="450"/>
                    </a:lnTo>
                    <a:lnTo>
                      <a:pt x="632" y="452"/>
                    </a:lnTo>
                    <a:lnTo>
                      <a:pt x="621" y="453"/>
                    </a:lnTo>
                    <a:lnTo>
                      <a:pt x="609" y="450"/>
                    </a:lnTo>
                    <a:lnTo>
                      <a:pt x="596" y="443"/>
                    </a:lnTo>
                    <a:lnTo>
                      <a:pt x="582" y="433"/>
                    </a:lnTo>
                    <a:lnTo>
                      <a:pt x="570" y="423"/>
                    </a:lnTo>
                    <a:lnTo>
                      <a:pt x="559" y="413"/>
                    </a:lnTo>
                    <a:lnTo>
                      <a:pt x="550" y="402"/>
                    </a:lnTo>
                    <a:lnTo>
                      <a:pt x="543" y="394"/>
                    </a:lnTo>
                    <a:lnTo>
                      <a:pt x="537" y="398"/>
                    </a:lnTo>
                    <a:lnTo>
                      <a:pt x="531" y="400"/>
                    </a:lnTo>
                    <a:lnTo>
                      <a:pt x="526" y="404"/>
                    </a:lnTo>
                    <a:lnTo>
                      <a:pt x="520" y="406"/>
                    </a:lnTo>
                    <a:lnTo>
                      <a:pt x="508" y="406"/>
                    </a:lnTo>
                    <a:lnTo>
                      <a:pt x="497" y="406"/>
                    </a:lnTo>
                    <a:lnTo>
                      <a:pt x="485" y="405"/>
                    </a:lnTo>
                    <a:lnTo>
                      <a:pt x="475" y="404"/>
                    </a:lnTo>
                    <a:lnTo>
                      <a:pt x="465" y="401"/>
                    </a:lnTo>
                    <a:lnTo>
                      <a:pt x="455" y="400"/>
                    </a:lnTo>
                    <a:lnTo>
                      <a:pt x="447" y="397"/>
                    </a:lnTo>
                    <a:lnTo>
                      <a:pt x="440" y="393"/>
                    </a:lnTo>
                    <a:lnTo>
                      <a:pt x="432" y="387"/>
                    </a:lnTo>
                    <a:lnTo>
                      <a:pt x="422" y="379"/>
                    </a:lnTo>
                    <a:lnTo>
                      <a:pt x="408" y="370"/>
                    </a:lnTo>
                    <a:lnTo>
                      <a:pt x="393" y="361"/>
                    </a:lnTo>
                    <a:lnTo>
                      <a:pt x="377" y="353"/>
                    </a:lnTo>
                    <a:lnTo>
                      <a:pt x="363" y="348"/>
                    </a:lnTo>
                    <a:lnTo>
                      <a:pt x="351" y="347"/>
                    </a:lnTo>
                    <a:lnTo>
                      <a:pt x="340" y="353"/>
                    </a:lnTo>
                    <a:lnTo>
                      <a:pt x="336" y="361"/>
                    </a:lnTo>
                    <a:lnTo>
                      <a:pt x="336" y="374"/>
                    </a:lnTo>
                    <a:lnTo>
                      <a:pt x="339" y="390"/>
                    </a:lnTo>
                    <a:lnTo>
                      <a:pt x="346" y="409"/>
                    </a:lnTo>
                    <a:lnTo>
                      <a:pt x="355" y="432"/>
                    </a:lnTo>
                    <a:lnTo>
                      <a:pt x="367" y="457"/>
                    </a:lnTo>
                    <a:lnTo>
                      <a:pt x="381" y="483"/>
                    </a:lnTo>
                    <a:lnTo>
                      <a:pt x="394" y="510"/>
                    </a:lnTo>
                    <a:lnTo>
                      <a:pt x="409" y="537"/>
                    </a:lnTo>
                    <a:lnTo>
                      <a:pt x="426" y="564"/>
                    </a:lnTo>
                    <a:lnTo>
                      <a:pt x="440" y="588"/>
                    </a:lnTo>
                    <a:lnTo>
                      <a:pt x="455" y="611"/>
                    </a:lnTo>
                    <a:lnTo>
                      <a:pt x="468" y="632"/>
                    </a:lnTo>
                    <a:lnTo>
                      <a:pt x="481" y="649"/>
                    </a:lnTo>
                    <a:lnTo>
                      <a:pt x="491" y="663"/>
                    </a:lnTo>
                    <a:lnTo>
                      <a:pt x="498" y="671"/>
                    </a:lnTo>
                    <a:lnTo>
                      <a:pt x="505" y="671"/>
                    </a:lnTo>
                    <a:lnTo>
                      <a:pt x="515" y="673"/>
                    </a:lnTo>
                    <a:lnTo>
                      <a:pt x="528" y="677"/>
                    </a:lnTo>
                    <a:lnTo>
                      <a:pt x="543" y="681"/>
                    </a:lnTo>
                    <a:lnTo>
                      <a:pt x="559" y="686"/>
                    </a:lnTo>
                    <a:lnTo>
                      <a:pt x="574" y="690"/>
                    </a:lnTo>
                    <a:lnTo>
                      <a:pt x="588" y="694"/>
                    </a:lnTo>
                    <a:lnTo>
                      <a:pt x="599" y="696"/>
                    </a:lnTo>
                    <a:lnTo>
                      <a:pt x="610" y="697"/>
                    </a:lnTo>
                    <a:lnTo>
                      <a:pt x="620" y="696"/>
                    </a:lnTo>
                    <a:lnTo>
                      <a:pt x="631" y="694"/>
                    </a:lnTo>
                    <a:lnTo>
                      <a:pt x="641" y="690"/>
                    </a:lnTo>
                    <a:lnTo>
                      <a:pt x="650" y="686"/>
                    </a:lnTo>
                    <a:lnTo>
                      <a:pt x="661" y="682"/>
                    </a:lnTo>
                    <a:lnTo>
                      <a:pt x="670" y="678"/>
                    </a:lnTo>
                    <a:lnTo>
                      <a:pt x="678" y="674"/>
                    </a:lnTo>
                    <a:lnTo>
                      <a:pt x="680" y="705"/>
                    </a:lnTo>
                    <a:lnTo>
                      <a:pt x="679" y="739"/>
                    </a:lnTo>
                    <a:lnTo>
                      <a:pt x="673" y="771"/>
                    </a:lnTo>
                    <a:lnTo>
                      <a:pt x="663" y="795"/>
                    </a:lnTo>
                    <a:lnTo>
                      <a:pt x="659" y="806"/>
                    </a:lnTo>
                    <a:lnTo>
                      <a:pt x="655" y="825"/>
                    </a:lnTo>
                    <a:lnTo>
                      <a:pt x="651" y="846"/>
                    </a:lnTo>
                    <a:lnTo>
                      <a:pt x="650" y="859"/>
                    </a:lnTo>
                    <a:lnTo>
                      <a:pt x="650" y="876"/>
                    </a:lnTo>
                    <a:lnTo>
                      <a:pt x="651" y="899"/>
                    </a:lnTo>
                    <a:lnTo>
                      <a:pt x="651" y="922"/>
                    </a:lnTo>
                    <a:lnTo>
                      <a:pt x="651" y="937"/>
                    </a:lnTo>
                    <a:lnTo>
                      <a:pt x="634" y="937"/>
                    </a:lnTo>
                    <a:lnTo>
                      <a:pt x="610" y="937"/>
                    </a:lnTo>
                    <a:lnTo>
                      <a:pt x="579" y="937"/>
                    </a:lnTo>
                    <a:lnTo>
                      <a:pt x="543" y="937"/>
                    </a:lnTo>
                    <a:lnTo>
                      <a:pt x="504" y="937"/>
                    </a:lnTo>
                    <a:lnTo>
                      <a:pt x="460" y="937"/>
                    </a:lnTo>
                    <a:lnTo>
                      <a:pt x="415" y="937"/>
                    </a:lnTo>
                    <a:lnTo>
                      <a:pt x="368" y="937"/>
                    </a:lnTo>
                    <a:lnTo>
                      <a:pt x="321" y="937"/>
                    </a:lnTo>
                    <a:lnTo>
                      <a:pt x="275" y="937"/>
                    </a:lnTo>
                    <a:lnTo>
                      <a:pt x="230" y="937"/>
                    </a:lnTo>
                    <a:lnTo>
                      <a:pt x="187" y="937"/>
                    </a:lnTo>
                    <a:lnTo>
                      <a:pt x="148" y="937"/>
                    </a:lnTo>
                    <a:lnTo>
                      <a:pt x="113" y="937"/>
                    </a:lnTo>
                    <a:lnTo>
                      <a:pt x="85" y="937"/>
                    </a:lnTo>
                    <a:lnTo>
                      <a:pt x="62" y="937"/>
                    </a:lnTo>
                    <a:lnTo>
                      <a:pt x="60" y="924"/>
                    </a:lnTo>
                    <a:lnTo>
                      <a:pt x="60" y="906"/>
                    </a:lnTo>
                    <a:lnTo>
                      <a:pt x="63" y="888"/>
                    </a:lnTo>
                    <a:lnTo>
                      <a:pt x="67" y="875"/>
                    </a:lnTo>
                    <a:lnTo>
                      <a:pt x="59" y="867"/>
                    </a:lnTo>
                    <a:lnTo>
                      <a:pt x="49" y="857"/>
                    </a:lnTo>
                    <a:lnTo>
                      <a:pt x="40" y="847"/>
                    </a:lnTo>
                    <a:lnTo>
                      <a:pt x="29" y="837"/>
                    </a:lnTo>
                    <a:lnTo>
                      <a:pt x="20" y="825"/>
                    </a:lnTo>
                    <a:lnTo>
                      <a:pt x="12" y="814"/>
                    </a:lnTo>
                    <a:lnTo>
                      <a:pt x="6" y="802"/>
                    </a:lnTo>
                    <a:lnTo>
                      <a:pt x="3" y="792"/>
                    </a:lnTo>
                    <a:lnTo>
                      <a:pt x="0" y="769"/>
                    </a:lnTo>
                    <a:lnTo>
                      <a:pt x="2" y="743"/>
                    </a:lnTo>
                    <a:lnTo>
                      <a:pt x="7" y="718"/>
                    </a:lnTo>
                    <a:lnTo>
                      <a:pt x="17" y="696"/>
                    </a:lnTo>
                    <a:lnTo>
                      <a:pt x="26" y="668"/>
                    </a:lnTo>
                    <a:lnTo>
                      <a:pt x="30" y="630"/>
                    </a:lnTo>
                    <a:lnTo>
                      <a:pt x="32" y="591"/>
                    </a:lnTo>
                    <a:lnTo>
                      <a:pt x="33" y="560"/>
                    </a:lnTo>
                    <a:lnTo>
                      <a:pt x="36" y="531"/>
                    </a:lnTo>
                    <a:lnTo>
                      <a:pt x="42" y="497"/>
                    </a:lnTo>
                    <a:lnTo>
                      <a:pt x="49" y="463"/>
                    </a:lnTo>
                    <a:lnTo>
                      <a:pt x="55" y="440"/>
                    </a:lnTo>
                    <a:lnTo>
                      <a:pt x="58" y="430"/>
                    </a:lnTo>
                    <a:lnTo>
                      <a:pt x="64" y="417"/>
                    </a:lnTo>
                    <a:lnTo>
                      <a:pt x="71" y="404"/>
                    </a:lnTo>
                    <a:lnTo>
                      <a:pt x="80" y="389"/>
                    </a:lnTo>
                    <a:lnTo>
                      <a:pt x="88" y="374"/>
                    </a:lnTo>
                    <a:lnTo>
                      <a:pt x="96" y="360"/>
                    </a:lnTo>
                    <a:lnTo>
                      <a:pt x="103" y="348"/>
                    </a:lnTo>
                    <a:lnTo>
                      <a:pt x="106" y="339"/>
                    </a:lnTo>
                    <a:lnTo>
                      <a:pt x="110" y="331"/>
                    </a:lnTo>
                    <a:lnTo>
                      <a:pt x="114" y="321"/>
                    </a:lnTo>
                    <a:lnTo>
                      <a:pt x="119" y="309"/>
                    </a:lnTo>
                    <a:lnTo>
                      <a:pt x="126" y="296"/>
                    </a:lnTo>
                    <a:lnTo>
                      <a:pt x="132" y="285"/>
                    </a:lnTo>
                    <a:lnTo>
                      <a:pt x="136" y="276"/>
                    </a:lnTo>
                    <a:lnTo>
                      <a:pt x="141" y="268"/>
                    </a:lnTo>
                    <a:lnTo>
                      <a:pt x="144" y="262"/>
                    </a:lnTo>
                    <a:lnTo>
                      <a:pt x="147" y="255"/>
                    </a:lnTo>
                    <a:lnTo>
                      <a:pt x="149" y="246"/>
                    </a:lnTo>
                    <a:lnTo>
                      <a:pt x="151" y="233"/>
                    </a:lnTo>
                    <a:lnTo>
                      <a:pt x="154" y="212"/>
                    </a:lnTo>
                    <a:lnTo>
                      <a:pt x="158" y="199"/>
                    </a:lnTo>
                    <a:lnTo>
                      <a:pt x="165" y="181"/>
                    </a:lnTo>
                    <a:lnTo>
                      <a:pt x="177" y="162"/>
                    </a:lnTo>
                    <a:lnTo>
                      <a:pt x="189" y="142"/>
                    </a:lnTo>
                    <a:lnTo>
                      <a:pt x="202" y="124"/>
                    </a:lnTo>
                    <a:lnTo>
                      <a:pt x="215" y="106"/>
                    </a:lnTo>
                    <a:lnTo>
                      <a:pt x="226" y="95"/>
                    </a:lnTo>
                    <a:lnTo>
                      <a:pt x="235" y="88"/>
                    </a:lnTo>
                    <a:lnTo>
                      <a:pt x="241" y="86"/>
                    </a:lnTo>
                    <a:lnTo>
                      <a:pt x="246" y="83"/>
                    </a:lnTo>
                    <a:lnTo>
                      <a:pt x="252" y="83"/>
                    </a:lnTo>
                    <a:lnTo>
                      <a:pt x="258" y="83"/>
                    </a:lnTo>
                    <a:lnTo>
                      <a:pt x="262" y="79"/>
                    </a:lnTo>
                    <a:lnTo>
                      <a:pt x="268" y="72"/>
                    </a:lnTo>
                    <a:lnTo>
                      <a:pt x="273" y="63"/>
                    </a:lnTo>
                    <a:lnTo>
                      <a:pt x="280" y="52"/>
                    </a:lnTo>
                    <a:lnTo>
                      <a:pt x="287" y="42"/>
                    </a:lnTo>
                    <a:lnTo>
                      <a:pt x="293" y="31"/>
                    </a:lnTo>
                    <a:lnTo>
                      <a:pt x="298" y="23"/>
                    </a:lnTo>
                    <a:lnTo>
                      <a:pt x="301" y="19"/>
                    </a:lnTo>
                    <a:lnTo>
                      <a:pt x="306" y="12"/>
                    </a:lnTo>
                    <a:lnTo>
                      <a:pt x="310" y="6"/>
                    </a:lnTo>
                    <a:lnTo>
                      <a:pt x="315" y="2"/>
                    </a:lnTo>
                    <a:lnTo>
                      <a:pt x="320" y="0"/>
                    </a:lnTo>
                    <a:lnTo>
                      <a:pt x="323" y="3"/>
                    </a:lnTo>
                    <a:lnTo>
                      <a:pt x="328" y="6"/>
                    </a:lnTo>
                    <a:lnTo>
                      <a:pt x="333" y="8"/>
                    </a:lnTo>
                    <a:lnTo>
                      <a:pt x="338" y="12"/>
                    </a:lnTo>
                    <a:lnTo>
                      <a:pt x="349" y="19"/>
                    </a:lnTo>
                    <a:lnTo>
                      <a:pt x="362" y="26"/>
                    </a:lnTo>
                    <a:lnTo>
                      <a:pt x="375" y="31"/>
                    </a:lnTo>
                    <a:lnTo>
                      <a:pt x="388" y="38"/>
                    </a:lnTo>
                    <a:lnTo>
                      <a:pt x="400" y="44"/>
                    </a:lnTo>
                    <a:lnTo>
                      <a:pt x="411" y="49"/>
                    </a:lnTo>
                    <a:lnTo>
                      <a:pt x="419" y="51"/>
                    </a:lnTo>
                    <a:lnTo>
                      <a:pt x="426" y="53"/>
                    </a:lnTo>
                    <a:lnTo>
                      <a:pt x="434" y="55"/>
                    </a:lnTo>
                    <a:lnTo>
                      <a:pt x="447" y="58"/>
                    </a:lnTo>
                    <a:lnTo>
                      <a:pt x="464" y="61"/>
                    </a:lnTo>
                    <a:lnTo>
                      <a:pt x="481" y="67"/>
                    </a:lnTo>
                    <a:lnTo>
                      <a:pt x="498" y="72"/>
                    </a:lnTo>
                    <a:lnTo>
                      <a:pt x="515" y="76"/>
                    </a:lnTo>
                    <a:lnTo>
                      <a:pt x="530" y="81"/>
                    </a:lnTo>
                    <a:lnTo>
                      <a:pt x="541" y="84"/>
                    </a:lnTo>
                    <a:lnTo>
                      <a:pt x="542" y="82"/>
                    </a:lnTo>
                    <a:lnTo>
                      <a:pt x="543" y="79"/>
                    </a:lnTo>
                    <a:lnTo>
                      <a:pt x="543" y="75"/>
                    </a:lnTo>
                    <a:lnTo>
                      <a:pt x="544" y="71"/>
                    </a:lnTo>
                    <a:lnTo>
                      <a:pt x="553" y="81"/>
                    </a:lnTo>
                    <a:lnTo>
                      <a:pt x="561" y="91"/>
                    </a:lnTo>
                    <a:lnTo>
                      <a:pt x="568" y="102"/>
                    </a:lnTo>
                    <a:lnTo>
                      <a:pt x="575" y="112"/>
                    </a:lnTo>
                    <a:lnTo>
                      <a:pt x="580" y="121"/>
                    </a:lnTo>
                    <a:lnTo>
                      <a:pt x="583" y="131"/>
                    </a:lnTo>
                    <a:lnTo>
                      <a:pt x="586" y="137"/>
                    </a:lnTo>
                    <a:lnTo>
                      <a:pt x="584" y="142"/>
                    </a:lnTo>
                    <a:lnTo>
                      <a:pt x="582" y="149"/>
                    </a:lnTo>
                    <a:lnTo>
                      <a:pt x="582" y="156"/>
                    </a:lnTo>
                    <a:lnTo>
                      <a:pt x="583" y="164"/>
                    </a:lnTo>
                    <a:lnTo>
                      <a:pt x="588" y="171"/>
                    </a:lnTo>
                    <a:lnTo>
                      <a:pt x="595" y="184"/>
                    </a:lnTo>
                    <a:lnTo>
                      <a:pt x="603" y="205"/>
                    </a:lnTo>
                    <a:lnTo>
                      <a:pt x="609" y="231"/>
                    </a:lnTo>
                    <a:lnTo>
                      <a:pt x="609" y="251"/>
                    </a:lnTo>
                    <a:lnTo>
                      <a:pt x="604" y="245"/>
                    </a:lnTo>
                    <a:lnTo>
                      <a:pt x="598" y="238"/>
                    </a:lnTo>
                    <a:lnTo>
                      <a:pt x="594" y="232"/>
                    </a:lnTo>
                    <a:lnTo>
                      <a:pt x="588" y="226"/>
                    </a:lnTo>
                    <a:lnTo>
                      <a:pt x="583" y="222"/>
                    </a:lnTo>
                    <a:lnTo>
                      <a:pt x="579" y="219"/>
                    </a:lnTo>
                    <a:lnTo>
                      <a:pt x="574" y="219"/>
                    </a:lnTo>
                    <a:lnTo>
                      <a:pt x="571" y="222"/>
                    </a:lnTo>
                    <a:lnTo>
                      <a:pt x="567" y="231"/>
                    </a:lnTo>
                    <a:lnTo>
                      <a:pt x="571" y="240"/>
                    </a:lnTo>
                    <a:lnTo>
                      <a:pt x="576" y="249"/>
                    </a:lnTo>
                    <a:lnTo>
                      <a:pt x="584" y="257"/>
                    </a:lnTo>
                    <a:lnTo>
                      <a:pt x="593" y="269"/>
                    </a:lnTo>
                    <a:lnTo>
                      <a:pt x="602" y="289"/>
                    </a:lnTo>
                    <a:lnTo>
                      <a:pt x="608" y="318"/>
                    </a:lnTo>
                    <a:lnTo>
                      <a:pt x="608" y="351"/>
                    </a:lnTo>
                    <a:lnTo>
                      <a:pt x="613" y="354"/>
                    </a:lnTo>
                    <a:lnTo>
                      <a:pt x="620" y="360"/>
                    </a:lnTo>
                    <a:lnTo>
                      <a:pt x="627" y="368"/>
                    </a:lnTo>
                    <a:lnTo>
                      <a:pt x="634" y="376"/>
                    </a:lnTo>
                    <a:lnTo>
                      <a:pt x="641" y="384"/>
                    </a:lnTo>
                    <a:lnTo>
                      <a:pt x="647" y="393"/>
                    </a:lnTo>
                    <a:lnTo>
                      <a:pt x="651" y="402"/>
                    </a:lnTo>
                    <a:lnTo>
                      <a:pt x="655" y="4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5" name="Freeform 331"/>
              <p:cNvSpPr>
                <a:spLocks/>
              </p:cNvSpPr>
              <p:nvPr/>
            </p:nvSpPr>
            <p:spPr bwMode="auto">
              <a:xfrm>
                <a:off x="1012" y="3328"/>
                <a:ext cx="223" cy="250"/>
              </a:xfrm>
              <a:custGeom>
                <a:avLst/>
                <a:gdLst/>
                <a:ahLst/>
                <a:cxnLst>
                  <a:cxn ang="0">
                    <a:pos x="433" y="370"/>
                  </a:cxn>
                  <a:cxn ang="0">
                    <a:pos x="424" y="348"/>
                  </a:cxn>
                  <a:cxn ang="0">
                    <a:pos x="432" y="337"/>
                  </a:cxn>
                  <a:cxn ang="0">
                    <a:pos x="428" y="318"/>
                  </a:cxn>
                  <a:cxn ang="0">
                    <a:pos x="423" y="302"/>
                  </a:cxn>
                  <a:cxn ang="0">
                    <a:pos x="432" y="287"/>
                  </a:cxn>
                  <a:cxn ang="0">
                    <a:pos x="425" y="268"/>
                  </a:cxn>
                  <a:cxn ang="0">
                    <a:pos x="433" y="257"/>
                  </a:cxn>
                  <a:cxn ang="0">
                    <a:pos x="445" y="249"/>
                  </a:cxn>
                  <a:cxn ang="0">
                    <a:pos x="438" y="235"/>
                  </a:cxn>
                  <a:cxn ang="0">
                    <a:pos x="414" y="215"/>
                  </a:cxn>
                  <a:cxn ang="0">
                    <a:pos x="393" y="189"/>
                  </a:cxn>
                  <a:cxn ang="0">
                    <a:pos x="389" y="163"/>
                  </a:cxn>
                  <a:cxn ang="0">
                    <a:pos x="392" y="146"/>
                  </a:cxn>
                  <a:cxn ang="0">
                    <a:pos x="388" y="135"/>
                  </a:cxn>
                  <a:cxn ang="0">
                    <a:pos x="372" y="117"/>
                  </a:cxn>
                  <a:cxn ang="0">
                    <a:pos x="345" y="87"/>
                  </a:cxn>
                  <a:cxn ang="0">
                    <a:pos x="333" y="67"/>
                  </a:cxn>
                  <a:cxn ang="0">
                    <a:pos x="331" y="41"/>
                  </a:cxn>
                  <a:cxn ang="0">
                    <a:pos x="313" y="32"/>
                  </a:cxn>
                  <a:cxn ang="0">
                    <a:pos x="298" y="29"/>
                  </a:cxn>
                  <a:cxn ang="0">
                    <a:pos x="284" y="15"/>
                  </a:cxn>
                  <a:cxn ang="0">
                    <a:pos x="271" y="4"/>
                  </a:cxn>
                  <a:cxn ang="0">
                    <a:pos x="257" y="0"/>
                  </a:cxn>
                  <a:cxn ang="0">
                    <a:pos x="241" y="4"/>
                  </a:cxn>
                  <a:cxn ang="0">
                    <a:pos x="226" y="6"/>
                  </a:cxn>
                  <a:cxn ang="0">
                    <a:pos x="207" y="8"/>
                  </a:cxn>
                  <a:cxn ang="0">
                    <a:pos x="191" y="17"/>
                  </a:cxn>
                  <a:cxn ang="0">
                    <a:pos x="179" y="20"/>
                  </a:cxn>
                  <a:cxn ang="0">
                    <a:pos x="157" y="26"/>
                  </a:cxn>
                  <a:cxn ang="0">
                    <a:pos x="130" y="30"/>
                  </a:cxn>
                  <a:cxn ang="0">
                    <a:pos x="92" y="52"/>
                  </a:cxn>
                  <a:cxn ang="0">
                    <a:pos x="50" y="89"/>
                  </a:cxn>
                  <a:cxn ang="0">
                    <a:pos x="19" y="131"/>
                  </a:cxn>
                  <a:cxn ang="0">
                    <a:pos x="0" y="199"/>
                  </a:cxn>
                  <a:cxn ang="0">
                    <a:pos x="8" y="248"/>
                  </a:cxn>
                  <a:cxn ang="0">
                    <a:pos x="16" y="279"/>
                  </a:cxn>
                  <a:cxn ang="0">
                    <a:pos x="17" y="302"/>
                  </a:cxn>
                  <a:cxn ang="0">
                    <a:pos x="31" y="322"/>
                  </a:cxn>
                  <a:cxn ang="0">
                    <a:pos x="49" y="340"/>
                  </a:cxn>
                  <a:cxn ang="0">
                    <a:pos x="55" y="362"/>
                  </a:cxn>
                  <a:cxn ang="0">
                    <a:pos x="66" y="383"/>
                  </a:cxn>
                  <a:cxn ang="0">
                    <a:pos x="85" y="398"/>
                  </a:cxn>
                  <a:cxn ang="0">
                    <a:pos x="87" y="404"/>
                  </a:cxn>
                  <a:cxn ang="0">
                    <a:pos x="84" y="410"/>
                  </a:cxn>
                  <a:cxn ang="0">
                    <a:pos x="97" y="424"/>
                  </a:cxn>
                  <a:cxn ang="0">
                    <a:pos x="142" y="448"/>
                  </a:cxn>
                  <a:cxn ang="0">
                    <a:pos x="184" y="468"/>
                  </a:cxn>
                  <a:cxn ang="0">
                    <a:pos x="214" y="475"/>
                  </a:cxn>
                  <a:cxn ang="0">
                    <a:pos x="265" y="489"/>
                  </a:cxn>
                  <a:cxn ang="0">
                    <a:pos x="308" y="501"/>
                  </a:cxn>
                  <a:cxn ang="0">
                    <a:pos x="313" y="475"/>
                  </a:cxn>
                  <a:cxn ang="0">
                    <a:pos x="316" y="458"/>
                  </a:cxn>
                  <a:cxn ang="0">
                    <a:pos x="323" y="443"/>
                  </a:cxn>
                  <a:cxn ang="0">
                    <a:pos x="328" y="437"/>
                  </a:cxn>
                  <a:cxn ang="0">
                    <a:pos x="342" y="431"/>
                  </a:cxn>
                  <a:cxn ang="0">
                    <a:pos x="360" y="425"/>
                  </a:cxn>
                  <a:cxn ang="0">
                    <a:pos x="377" y="416"/>
                  </a:cxn>
                  <a:cxn ang="0">
                    <a:pos x="401" y="408"/>
                  </a:cxn>
                  <a:cxn ang="0">
                    <a:pos x="424" y="395"/>
                  </a:cxn>
                </a:cxnLst>
                <a:rect l="0" t="0" r="r" b="b"/>
                <a:pathLst>
                  <a:path w="446" h="501">
                    <a:moveTo>
                      <a:pt x="431" y="390"/>
                    </a:moveTo>
                    <a:lnTo>
                      <a:pt x="434" y="382"/>
                    </a:lnTo>
                    <a:lnTo>
                      <a:pt x="433" y="370"/>
                    </a:lnTo>
                    <a:lnTo>
                      <a:pt x="430" y="359"/>
                    </a:lnTo>
                    <a:lnTo>
                      <a:pt x="423" y="352"/>
                    </a:lnTo>
                    <a:lnTo>
                      <a:pt x="424" y="348"/>
                    </a:lnTo>
                    <a:lnTo>
                      <a:pt x="426" y="344"/>
                    </a:lnTo>
                    <a:lnTo>
                      <a:pt x="429" y="339"/>
                    </a:lnTo>
                    <a:lnTo>
                      <a:pt x="432" y="337"/>
                    </a:lnTo>
                    <a:lnTo>
                      <a:pt x="433" y="331"/>
                    </a:lnTo>
                    <a:lnTo>
                      <a:pt x="433" y="324"/>
                    </a:lnTo>
                    <a:lnTo>
                      <a:pt x="428" y="318"/>
                    </a:lnTo>
                    <a:lnTo>
                      <a:pt x="416" y="316"/>
                    </a:lnTo>
                    <a:lnTo>
                      <a:pt x="418" y="309"/>
                    </a:lnTo>
                    <a:lnTo>
                      <a:pt x="423" y="302"/>
                    </a:lnTo>
                    <a:lnTo>
                      <a:pt x="428" y="296"/>
                    </a:lnTo>
                    <a:lnTo>
                      <a:pt x="431" y="292"/>
                    </a:lnTo>
                    <a:lnTo>
                      <a:pt x="432" y="287"/>
                    </a:lnTo>
                    <a:lnTo>
                      <a:pt x="433" y="280"/>
                    </a:lnTo>
                    <a:lnTo>
                      <a:pt x="431" y="273"/>
                    </a:lnTo>
                    <a:lnTo>
                      <a:pt x="425" y="268"/>
                    </a:lnTo>
                    <a:lnTo>
                      <a:pt x="428" y="264"/>
                    </a:lnTo>
                    <a:lnTo>
                      <a:pt x="431" y="261"/>
                    </a:lnTo>
                    <a:lnTo>
                      <a:pt x="433" y="257"/>
                    </a:lnTo>
                    <a:lnTo>
                      <a:pt x="437" y="256"/>
                    </a:lnTo>
                    <a:lnTo>
                      <a:pt x="442" y="254"/>
                    </a:lnTo>
                    <a:lnTo>
                      <a:pt x="445" y="249"/>
                    </a:lnTo>
                    <a:lnTo>
                      <a:pt x="446" y="243"/>
                    </a:lnTo>
                    <a:lnTo>
                      <a:pt x="442" y="239"/>
                    </a:lnTo>
                    <a:lnTo>
                      <a:pt x="438" y="235"/>
                    </a:lnTo>
                    <a:lnTo>
                      <a:pt x="431" y="230"/>
                    </a:lnTo>
                    <a:lnTo>
                      <a:pt x="423" y="223"/>
                    </a:lnTo>
                    <a:lnTo>
                      <a:pt x="414" y="215"/>
                    </a:lnTo>
                    <a:lnTo>
                      <a:pt x="404" y="207"/>
                    </a:lnTo>
                    <a:lnTo>
                      <a:pt x="398" y="197"/>
                    </a:lnTo>
                    <a:lnTo>
                      <a:pt x="393" y="189"/>
                    </a:lnTo>
                    <a:lnTo>
                      <a:pt x="391" y="182"/>
                    </a:lnTo>
                    <a:lnTo>
                      <a:pt x="389" y="171"/>
                    </a:lnTo>
                    <a:lnTo>
                      <a:pt x="389" y="163"/>
                    </a:lnTo>
                    <a:lnTo>
                      <a:pt x="389" y="156"/>
                    </a:lnTo>
                    <a:lnTo>
                      <a:pt x="391" y="150"/>
                    </a:lnTo>
                    <a:lnTo>
                      <a:pt x="392" y="146"/>
                    </a:lnTo>
                    <a:lnTo>
                      <a:pt x="392" y="141"/>
                    </a:lnTo>
                    <a:lnTo>
                      <a:pt x="391" y="137"/>
                    </a:lnTo>
                    <a:lnTo>
                      <a:pt x="388" y="135"/>
                    </a:lnTo>
                    <a:lnTo>
                      <a:pt x="385" y="132"/>
                    </a:lnTo>
                    <a:lnTo>
                      <a:pt x="379" y="126"/>
                    </a:lnTo>
                    <a:lnTo>
                      <a:pt x="372" y="117"/>
                    </a:lnTo>
                    <a:lnTo>
                      <a:pt x="363" y="106"/>
                    </a:lnTo>
                    <a:lnTo>
                      <a:pt x="354" y="96"/>
                    </a:lnTo>
                    <a:lnTo>
                      <a:pt x="345" y="87"/>
                    </a:lnTo>
                    <a:lnTo>
                      <a:pt x="338" y="79"/>
                    </a:lnTo>
                    <a:lnTo>
                      <a:pt x="332" y="74"/>
                    </a:lnTo>
                    <a:lnTo>
                      <a:pt x="333" y="67"/>
                    </a:lnTo>
                    <a:lnTo>
                      <a:pt x="333" y="59"/>
                    </a:lnTo>
                    <a:lnTo>
                      <a:pt x="333" y="50"/>
                    </a:lnTo>
                    <a:lnTo>
                      <a:pt x="331" y="41"/>
                    </a:lnTo>
                    <a:lnTo>
                      <a:pt x="327" y="35"/>
                    </a:lnTo>
                    <a:lnTo>
                      <a:pt x="320" y="32"/>
                    </a:lnTo>
                    <a:lnTo>
                      <a:pt x="313" y="32"/>
                    </a:lnTo>
                    <a:lnTo>
                      <a:pt x="307" y="33"/>
                    </a:lnTo>
                    <a:lnTo>
                      <a:pt x="303" y="32"/>
                    </a:lnTo>
                    <a:lnTo>
                      <a:pt x="298" y="29"/>
                    </a:lnTo>
                    <a:lnTo>
                      <a:pt x="294" y="25"/>
                    </a:lnTo>
                    <a:lnTo>
                      <a:pt x="289" y="20"/>
                    </a:lnTo>
                    <a:lnTo>
                      <a:pt x="284" y="15"/>
                    </a:lnTo>
                    <a:lnTo>
                      <a:pt x="279" y="11"/>
                    </a:lnTo>
                    <a:lnTo>
                      <a:pt x="274" y="7"/>
                    </a:lnTo>
                    <a:lnTo>
                      <a:pt x="271" y="4"/>
                    </a:lnTo>
                    <a:lnTo>
                      <a:pt x="267" y="2"/>
                    </a:lnTo>
                    <a:lnTo>
                      <a:pt x="263" y="2"/>
                    </a:lnTo>
                    <a:lnTo>
                      <a:pt x="257" y="0"/>
                    </a:lnTo>
                    <a:lnTo>
                      <a:pt x="252" y="2"/>
                    </a:lnTo>
                    <a:lnTo>
                      <a:pt x="247" y="3"/>
                    </a:lnTo>
                    <a:lnTo>
                      <a:pt x="241" y="4"/>
                    </a:lnTo>
                    <a:lnTo>
                      <a:pt x="236" y="5"/>
                    </a:lnTo>
                    <a:lnTo>
                      <a:pt x="233" y="7"/>
                    </a:lnTo>
                    <a:lnTo>
                      <a:pt x="226" y="6"/>
                    </a:lnTo>
                    <a:lnTo>
                      <a:pt x="220" y="6"/>
                    </a:lnTo>
                    <a:lnTo>
                      <a:pt x="213" y="7"/>
                    </a:lnTo>
                    <a:lnTo>
                      <a:pt x="207" y="8"/>
                    </a:lnTo>
                    <a:lnTo>
                      <a:pt x="201" y="12"/>
                    </a:lnTo>
                    <a:lnTo>
                      <a:pt x="196" y="14"/>
                    </a:lnTo>
                    <a:lnTo>
                      <a:pt x="191" y="17"/>
                    </a:lnTo>
                    <a:lnTo>
                      <a:pt x="188" y="18"/>
                    </a:lnTo>
                    <a:lnTo>
                      <a:pt x="184" y="19"/>
                    </a:lnTo>
                    <a:lnTo>
                      <a:pt x="179" y="20"/>
                    </a:lnTo>
                    <a:lnTo>
                      <a:pt x="173" y="22"/>
                    </a:lnTo>
                    <a:lnTo>
                      <a:pt x="165" y="23"/>
                    </a:lnTo>
                    <a:lnTo>
                      <a:pt x="157" y="26"/>
                    </a:lnTo>
                    <a:lnTo>
                      <a:pt x="148" y="27"/>
                    </a:lnTo>
                    <a:lnTo>
                      <a:pt x="140" y="29"/>
                    </a:lnTo>
                    <a:lnTo>
                      <a:pt x="130" y="30"/>
                    </a:lnTo>
                    <a:lnTo>
                      <a:pt x="120" y="34"/>
                    </a:lnTo>
                    <a:lnTo>
                      <a:pt x="107" y="42"/>
                    </a:lnTo>
                    <a:lnTo>
                      <a:pt x="92" y="52"/>
                    </a:lnTo>
                    <a:lnTo>
                      <a:pt x="77" y="64"/>
                    </a:lnTo>
                    <a:lnTo>
                      <a:pt x="62" y="76"/>
                    </a:lnTo>
                    <a:lnTo>
                      <a:pt x="50" y="89"/>
                    </a:lnTo>
                    <a:lnTo>
                      <a:pt x="38" y="101"/>
                    </a:lnTo>
                    <a:lnTo>
                      <a:pt x="30" y="110"/>
                    </a:lnTo>
                    <a:lnTo>
                      <a:pt x="19" y="131"/>
                    </a:lnTo>
                    <a:lnTo>
                      <a:pt x="11" y="156"/>
                    </a:lnTo>
                    <a:lnTo>
                      <a:pt x="4" y="181"/>
                    </a:lnTo>
                    <a:lnTo>
                      <a:pt x="0" y="199"/>
                    </a:lnTo>
                    <a:lnTo>
                      <a:pt x="0" y="213"/>
                    </a:lnTo>
                    <a:lnTo>
                      <a:pt x="4" y="231"/>
                    </a:lnTo>
                    <a:lnTo>
                      <a:pt x="8" y="248"/>
                    </a:lnTo>
                    <a:lnTo>
                      <a:pt x="12" y="261"/>
                    </a:lnTo>
                    <a:lnTo>
                      <a:pt x="14" y="270"/>
                    </a:lnTo>
                    <a:lnTo>
                      <a:pt x="16" y="279"/>
                    </a:lnTo>
                    <a:lnTo>
                      <a:pt x="16" y="288"/>
                    </a:lnTo>
                    <a:lnTo>
                      <a:pt x="16" y="298"/>
                    </a:lnTo>
                    <a:lnTo>
                      <a:pt x="17" y="302"/>
                    </a:lnTo>
                    <a:lnTo>
                      <a:pt x="21" y="308"/>
                    </a:lnTo>
                    <a:lnTo>
                      <a:pt x="25" y="315"/>
                    </a:lnTo>
                    <a:lnTo>
                      <a:pt x="31" y="322"/>
                    </a:lnTo>
                    <a:lnTo>
                      <a:pt x="37" y="329"/>
                    </a:lnTo>
                    <a:lnTo>
                      <a:pt x="44" y="334"/>
                    </a:lnTo>
                    <a:lnTo>
                      <a:pt x="49" y="340"/>
                    </a:lnTo>
                    <a:lnTo>
                      <a:pt x="53" y="345"/>
                    </a:lnTo>
                    <a:lnTo>
                      <a:pt x="54" y="354"/>
                    </a:lnTo>
                    <a:lnTo>
                      <a:pt x="55" y="362"/>
                    </a:lnTo>
                    <a:lnTo>
                      <a:pt x="58" y="369"/>
                    </a:lnTo>
                    <a:lnTo>
                      <a:pt x="61" y="376"/>
                    </a:lnTo>
                    <a:lnTo>
                      <a:pt x="66" y="383"/>
                    </a:lnTo>
                    <a:lnTo>
                      <a:pt x="74" y="390"/>
                    </a:lnTo>
                    <a:lnTo>
                      <a:pt x="81" y="394"/>
                    </a:lnTo>
                    <a:lnTo>
                      <a:pt x="85" y="398"/>
                    </a:lnTo>
                    <a:lnTo>
                      <a:pt x="87" y="400"/>
                    </a:lnTo>
                    <a:lnTo>
                      <a:pt x="87" y="401"/>
                    </a:lnTo>
                    <a:lnTo>
                      <a:pt x="87" y="404"/>
                    </a:lnTo>
                    <a:lnTo>
                      <a:pt x="85" y="406"/>
                    </a:lnTo>
                    <a:lnTo>
                      <a:pt x="84" y="408"/>
                    </a:lnTo>
                    <a:lnTo>
                      <a:pt x="84" y="410"/>
                    </a:lnTo>
                    <a:lnTo>
                      <a:pt x="85" y="414"/>
                    </a:lnTo>
                    <a:lnTo>
                      <a:pt x="87" y="417"/>
                    </a:lnTo>
                    <a:lnTo>
                      <a:pt x="97" y="424"/>
                    </a:lnTo>
                    <a:lnTo>
                      <a:pt x="111" y="431"/>
                    </a:lnTo>
                    <a:lnTo>
                      <a:pt x="126" y="440"/>
                    </a:lnTo>
                    <a:lnTo>
                      <a:pt x="142" y="448"/>
                    </a:lnTo>
                    <a:lnTo>
                      <a:pt x="158" y="457"/>
                    </a:lnTo>
                    <a:lnTo>
                      <a:pt x="172" y="463"/>
                    </a:lnTo>
                    <a:lnTo>
                      <a:pt x="184" y="468"/>
                    </a:lnTo>
                    <a:lnTo>
                      <a:pt x="193" y="470"/>
                    </a:lnTo>
                    <a:lnTo>
                      <a:pt x="201" y="472"/>
                    </a:lnTo>
                    <a:lnTo>
                      <a:pt x="214" y="475"/>
                    </a:lnTo>
                    <a:lnTo>
                      <a:pt x="231" y="478"/>
                    </a:lnTo>
                    <a:lnTo>
                      <a:pt x="248" y="484"/>
                    </a:lnTo>
                    <a:lnTo>
                      <a:pt x="265" y="489"/>
                    </a:lnTo>
                    <a:lnTo>
                      <a:pt x="282" y="493"/>
                    </a:lnTo>
                    <a:lnTo>
                      <a:pt x="297" y="498"/>
                    </a:lnTo>
                    <a:lnTo>
                      <a:pt x="308" y="501"/>
                    </a:lnTo>
                    <a:lnTo>
                      <a:pt x="310" y="493"/>
                    </a:lnTo>
                    <a:lnTo>
                      <a:pt x="312" y="484"/>
                    </a:lnTo>
                    <a:lnTo>
                      <a:pt x="313" y="475"/>
                    </a:lnTo>
                    <a:lnTo>
                      <a:pt x="313" y="468"/>
                    </a:lnTo>
                    <a:lnTo>
                      <a:pt x="313" y="463"/>
                    </a:lnTo>
                    <a:lnTo>
                      <a:pt x="316" y="458"/>
                    </a:lnTo>
                    <a:lnTo>
                      <a:pt x="317" y="452"/>
                    </a:lnTo>
                    <a:lnTo>
                      <a:pt x="320" y="445"/>
                    </a:lnTo>
                    <a:lnTo>
                      <a:pt x="323" y="443"/>
                    </a:lnTo>
                    <a:lnTo>
                      <a:pt x="324" y="440"/>
                    </a:lnTo>
                    <a:lnTo>
                      <a:pt x="326" y="438"/>
                    </a:lnTo>
                    <a:lnTo>
                      <a:pt x="328" y="437"/>
                    </a:lnTo>
                    <a:lnTo>
                      <a:pt x="332" y="435"/>
                    </a:lnTo>
                    <a:lnTo>
                      <a:pt x="338" y="434"/>
                    </a:lnTo>
                    <a:lnTo>
                      <a:pt x="342" y="431"/>
                    </a:lnTo>
                    <a:lnTo>
                      <a:pt x="349" y="429"/>
                    </a:lnTo>
                    <a:lnTo>
                      <a:pt x="355" y="428"/>
                    </a:lnTo>
                    <a:lnTo>
                      <a:pt x="360" y="425"/>
                    </a:lnTo>
                    <a:lnTo>
                      <a:pt x="365" y="423"/>
                    </a:lnTo>
                    <a:lnTo>
                      <a:pt x="369" y="421"/>
                    </a:lnTo>
                    <a:lnTo>
                      <a:pt x="377" y="416"/>
                    </a:lnTo>
                    <a:lnTo>
                      <a:pt x="386" y="413"/>
                    </a:lnTo>
                    <a:lnTo>
                      <a:pt x="395" y="409"/>
                    </a:lnTo>
                    <a:lnTo>
                      <a:pt x="401" y="408"/>
                    </a:lnTo>
                    <a:lnTo>
                      <a:pt x="407" y="406"/>
                    </a:lnTo>
                    <a:lnTo>
                      <a:pt x="416" y="401"/>
                    </a:lnTo>
                    <a:lnTo>
                      <a:pt x="424" y="395"/>
                    </a:lnTo>
                    <a:lnTo>
                      <a:pt x="431" y="3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6" name="Freeform 332"/>
              <p:cNvSpPr>
                <a:spLocks/>
              </p:cNvSpPr>
              <p:nvPr/>
            </p:nvSpPr>
            <p:spPr bwMode="auto">
              <a:xfrm>
                <a:off x="1169" y="3365"/>
                <a:ext cx="66" cy="117"/>
              </a:xfrm>
              <a:custGeom>
                <a:avLst/>
                <a:gdLst/>
                <a:ahLst/>
                <a:cxnLst>
                  <a:cxn ang="0">
                    <a:pos x="115" y="190"/>
                  </a:cxn>
                  <a:cxn ang="0">
                    <a:pos x="120" y="183"/>
                  </a:cxn>
                  <a:cxn ang="0">
                    <a:pos x="129" y="180"/>
                  </a:cxn>
                  <a:cxn ang="0">
                    <a:pos x="133" y="169"/>
                  </a:cxn>
                  <a:cxn ang="0">
                    <a:pos x="125" y="161"/>
                  </a:cxn>
                  <a:cxn ang="0">
                    <a:pos x="110" y="149"/>
                  </a:cxn>
                  <a:cxn ang="0">
                    <a:pos x="91" y="133"/>
                  </a:cxn>
                  <a:cxn ang="0">
                    <a:pos x="80" y="115"/>
                  </a:cxn>
                  <a:cxn ang="0">
                    <a:pos x="76" y="97"/>
                  </a:cxn>
                  <a:cxn ang="0">
                    <a:pos x="76" y="82"/>
                  </a:cxn>
                  <a:cxn ang="0">
                    <a:pos x="79" y="72"/>
                  </a:cxn>
                  <a:cxn ang="0">
                    <a:pos x="78" y="65"/>
                  </a:cxn>
                  <a:cxn ang="0">
                    <a:pos x="72" y="58"/>
                  </a:cxn>
                  <a:cxn ang="0">
                    <a:pos x="59" y="43"/>
                  </a:cxn>
                  <a:cxn ang="0">
                    <a:pos x="41" y="22"/>
                  </a:cxn>
                  <a:cxn ang="0">
                    <a:pos x="25" y="5"/>
                  </a:cxn>
                  <a:cxn ang="0">
                    <a:pos x="12" y="8"/>
                  </a:cxn>
                  <a:cxn ang="0">
                    <a:pos x="0" y="28"/>
                  </a:cxn>
                  <a:cxn ang="0">
                    <a:pos x="7" y="38"/>
                  </a:cxn>
                  <a:cxn ang="0">
                    <a:pos x="19" y="49"/>
                  </a:cxn>
                  <a:cxn ang="0">
                    <a:pos x="22" y="57"/>
                  </a:cxn>
                  <a:cxn ang="0">
                    <a:pos x="22" y="62"/>
                  </a:cxn>
                  <a:cxn ang="0">
                    <a:pos x="34" y="69"/>
                  </a:cxn>
                  <a:cxn ang="0">
                    <a:pos x="53" y="89"/>
                  </a:cxn>
                  <a:cxn ang="0">
                    <a:pos x="50" y="110"/>
                  </a:cxn>
                  <a:cxn ang="0">
                    <a:pos x="43" y="121"/>
                  </a:cxn>
                  <a:cxn ang="0">
                    <a:pos x="37" y="138"/>
                  </a:cxn>
                  <a:cxn ang="0">
                    <a:pos x="34" y="171"/>
                  </a:cxn>
                  <a:cxn ang="0">
                    <a:pos x="45" y="187"/>
                  </a:cxn>
                  <a:cxn ang="0">
                    <a:pos x="57" y="199"/>
                  </a:cxn>
                  <a:cxn ang="0">
                    <a:pos x="70" y="213"/>
                  </a:cxn>
                  <a:cxn ang="0">
                    <a:pos x="76" y="228"/>
                  </a:cxn>
                  <a:cxn ang="0">
                    <a:pos x="81" y="227"/>
                  </a:cxn>
                  <a:cxn ang="0">
                    <a:pos x="90" y="211"/>
                  </a:cxn>
                  <a:cxn ang="0">
                    <a:pos x="95" y="202"/>
                  </a:cxn>
                  <a:cxn ang="0">
                    <a:pos x="105" y="195"/>
                  </a:cxn>
                </a:cxnLst>
                <a:rect l="0" t="0" r="r" b="b"/>
                <a:pathLst>
                  <a:path w="133" h="235">
                    <a:moveTo>
                      <a:pt x="112" y="194"/>
                    </a:moveTo>
                    <a:lnTo>
                      <a:pt x="115" y="190"/>
                    </a:lnTo>
                    <a:lnTo>
                      <a:pt x="118" y="187"/>
                    </a:lnTo>
                    <a:lnTo>
                      <a:pt x="120" y="183"/>
                    </a:lnTo>
                    <a:lnTo>
                      <a:pt x="124" y="182"/>
                    </a:lnTo>
                    <a:lnTo>
                      <a:pt x="129" y="180"/>
                    </a:lnTo>
                    <a:lnTo>
                      <a:pt x="132" y="175"/>
                    </a:lnTo>
                    <a:lnTo>
                      <a:pt x="133" y="169"/>
                    </a:lnTo>
                    <a:lnTo>
                      <a:pt x="129" y="165"/>
                    </a:lnTo>
                    <a:lnTo>
                      <a:pt x="125" y="161"/>
                    </a:lnTo>
                    <a:lnTo>
                      <a:pt x="118" y="156"/>
                    </a:lnTo>
                    <a:lnTo>
                      <a:pt x="110" y="149"/>
                    </a:lnTo>
                    <a:lnTo>
                      <a:pt x="101" y="141"/>
                    </a:lnTo>
                    <a:lnTo>
                      <a:pt x="91" y="133"/>
                    </a:lnTo>
                    <a:lnTo>
                      <a:pt x="85" y="123"/>
                    </a:lnTo>
                    <a:lnTo>
                      <a:pt x="80" y="115"/>
                    </a:lnTo>
                    <a:lnTo>
                      <a:pt x="78" y="108"/>
                    </a:lnTo>
                    <a:lnTo>
                      <a:pt x="76" y="97"/>
                    </a:lnTo>
                    <a:lnTo>
                      <a:pt x="76" y="89"/>
                    </a:lnTo>
                    <a:lnTo>
                      <a:pt x="76" y="82"/>
                    </a:lnTo>
                    <a:lnTo>
                      <a:pt x="78" y="76"/>
                    </a:lnTo>
                    <a:lnTo>
                      <a:pt x="79" y="72"/>
                    </a:lnTo>
                    <a:lnTo>
                      <a:pt x="79" y="68"/>
                    </a:lnTo>
                    <a:lnTo>
                      <a:pt x="78" y="65"/>
                    </a:lnTo>
                    <a:lnTo>
                      <a:pt x="75" y="61"/>
                    </a:lnTo>
                    <a:lnTo>
                      <a:pt x="72" y="58"/>
                    </a:lnTo>
                    <a:lnTo>
                      <a:pt x="66" y="52"/>
                    </a:lnTo>
                    <a:lnTo>
                      <a:pt x="59" y="43"/>
                    </a:lnTo>
                    <a:lnTo>
                      <a:pt x="50" y="32"/>
                    </a:lnTo>
                    <a:lnTo>
                      <a:pt x="41" y="22"/>
                    </a:lnTo>
                    <a:lnTo>
                      <a:pt x="32" y="13"/>
                    </a:lnTo>
                    <a:lnTo>
                      <a:pt x="25" y="5"/>
                    </a:lnTo>
                    <a:lnTo>
                      <a:pt x="19" y="0"/>
                    </a:lnTo>
                    <a:lnTo>
                      <a:pt x="12" y="8"/>
                    </a:lnTo>
                    <a:lnTo>
                      <a:pt x="5" y="19"/>
                    </a:lnTo>
                    <a:lnTo>
                      <a:pt x="0" y="28"/>
                    </a:lnTo>
                    <a:lnTo>
                      <a:pt x="2" y="34"/>
                    </a:lnTo>
                    <a:lnTo>
                      <a:pt x="7" y="38"/>
                    </a:lnTo>
                    <a:lnTo>
                      <a:pt x="13" y="43"/>
                    </a:lnTo>
                    <a:lnTo>
                      <a:pt x="19" y="49"/>
                    </a:lnTo>
                    <a:lnTo>
                      <a:pt x="21" y="53"/>
                    </a:lnTo>
                    <a:lnTo>
                      <a:pt x="22" y="57"/>
                    </a:lnTo>
                    <a:lnTo>
                      <a:pt x="22" y="60"/>
                    </a:lnTo>
                    <a:lnTo>
                      <a:pt x="22" y="62"/>
                    </a:lnTo>
                    <a:lnTo>
                      <a:pt x="26" y="65"/>
                    </a:lnTo>
                    <a:lnTo>
                      <a:pt x="34" y="69"/>
                    </a:lnTo>
                    <a:lnTo>
                      <a:pt x="44" y="77"/>
                    </a:lnTo>
                    <a:lnTo>
                      <a:pt x="53" y="89"/>
                    </a:lnTo>
                    <a:lnTo>
                      <a:pt x="55" y="100"/>
                    </a:lnTo>
                    <a:lnTo>
                      <a:pt x="50" y="110"/>
                    </a:lnTo>
                    <a:lnTo>
                      <a:pt x="47" y="115"/>
                    </a:lnTo>
                    <a:lnTo>
                      <a:pt x="43" y="121"/>
                    </a:lnTo>
                    <a:lnTo>
                      <a:pt x="41" y="127"/>
                    </a:lnTo>
                    <a:lnTo>
                      <a:pt x="37" y="138"/>
                    </a:lnTo>
                    <a:lnTo>
                      <a:pt x="35" y="154"/>
                    </a:lnTo>
                    <a:lnTo>
                      <a:pt x="34" y="171"/>
                    </a:lnTo>
                    <a:lnTo>
                      <a:pt x="40" y="182"/>
                    </a:lnTo>
                    <a:lnTo>
                      <a:pt x="45" y="187"/>
                    </a:lnTo>
                    <a:lnTo>
                      <a:pt x="51" y="192"/>
                    </a:lnTo>
                    <a:lnTo>
                      <a:pt x="57" y="199"/>
                    </a:lnTo>
                    <a:lnTo>
                      <a:pt x="64" y="206"/>
                    </a:lnTo>
                    <a:lnTo>
                      <a:pt x="70" y="213"/>
                    </a:lnTo>
                    <a:lnTo>
                      <a:pt x="73" y="221"/>
                    </a:lnTo>
                    <a:lnTo>
                      <a:pt x="76" y="228"/>
                    </a:lnTo>
                    <a:lnTo>
                      <a:pt x="76" y="235"/>
                    </a:lnTo>
                    <a:lnTo>
                      <a:pt x="81" y="227"/>
                    </a:lnTo>
                    <a:lnTo>
                      <a:pt x="86" y="219"/>
                    </a:lnTo>
                    <a:lnTo>
                      <a:pt x="90" y="211"/>
                    </a:lnTo>
                    <a:lnTo>
                      <a:pt x="93" y="205"/>
                    </a:lnTo>
                    <a:lnTo>
                      <a:pt x="95" y="202"/>
                    </a:lnTo>
                    <a:lnTo>
                      <a:pt x="100" y="197"/>
                    </a:lnTo>
                    <a:lnTo>
                      <a:pt x="105" y="195"/>
                    </a:lnTo>
                    <a:lnTo>
                      <a:pt x="112" y="19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7" name="Freeform 333"/>
              <p:cNvSpPr>
                <a:spLocks/>
              </p:cNvSpPr>
              <p:nvPr/>
            </p:nvSpPr>
            <p:spPr bwMode="auto">
              <a:xfrm>
                <a:off x="1209" y="3472"/>
                <a:ext cx="20" cy="50"/>
              </a:xfrm>
              <a:custGeom>
                <a:avLst/>
                <a:gdLst/>
                <a:ahLst/>
                <a:cxnLst>
                  <a:cxn ang="0">
                    <a:pos x="37" y="102"/>
                  </a:cxn>
                  <a:cxn ang="0">
                    <a:pos x="40" y="94"/>
                  </a:cxn>
                  <a:cxn ang="0">
                    <a:pos x="39" y="82"/>
                  </a:cxn>
                  <a:cxn ang="0">
                    <a:pos x="36" y="71"/>
                  </a:cxn>
                  <a:cxn ang="0">
                    <a:pos x="29" y="64"/>
                  </a:cxn>
                  <a:cxn ang="0">
                    <a:pos x="30" y="60"/>
                  </a:cxn>
                  <a:cxn ang="0">
                    <a:pos x="32" y="56"/>
                  </a:cxn>
                  <a:cxn ang="0">
                    <a:pos x="35" y="51"/>
                  </a:cxn>
                  <a:cxn ang="0">
                    <a:pos x="38" y="49"/>
                  </a:cxn>
                  <a:cxn ang="0">
                    <a:pos x="40" y="44"/>
                  </a:cxn>
                  <a:cxn ang="0">
                    <a:pos x="39" y="37"/>
                  </a:cxn>
                  <a:cxn ang="0">
                    <a:pos x="35" y="31"/>
                  </a:cxn>
                  <a:cxn ang="0">
                    <a:pos x="25" y="28"/>
                  </a:cxn>
                  <a:cxn ang="0">
                    <a:pos x="24" y="28"/>
                  </a:cxn>
                  <a:cxn ang="0">
                    <a:pos x="24" y="28"/>
                  </a:cxn>
                  <a:cxn ang="0">
                    <a:pos x="23" y="28"/>
                  </a:cxn>
                  <a:cxn ang="0">
                    <a:pos x="22" y="28"/>
                  </a:cxn>
                  <a:cxn ang="0">
                    <a:pos x="22" y="27"/>
                  </a:cxn>
                  <a:cxn ang="0">
                    <a:pos x="23" y="26"/>
                  </a:cxn>
                  <a:cxn ang="0">
                    <a:pos x="23" y="25"/>
                  </a:cxn>
                  <a:cxn ang="0">
                    <a:pos x="23" y="23"/>
                  </a:cxn>
                  <a:cxn ang="0">
                    <a:pos x="27" y="18"/>
                  </a:cxn>
                  <a:cxn ang="0">
                    <a:pos x="31" y="12"/>
                  </a:cxn>
                  <a:cxn ang="0">
                    <a:pos x="35" y="7"/>
                  </a:cxn>
                  <a:cxn ang="0">
                    <a:pos x="37" y="4"/>
                  </a:cxn>
                  <a:cxn ang="0">
                    <a:pos x="32" y="0"/>
                  </a:cxn>
                  <a:cxn ang="0">
                    <a:pos x="25" y="2"/>
                  </a:cxn>
                  <a:cxn ang="0">
                    <a:pos x="21" y="5"/>
                  </a:cxn>
                  <a:cxn ang="0">
                    <a:pos x="17" y="8"/>
                  </a:cxn>
                  <a:cxn ang="0">
                    <a:pos x="14" y="12"/>
                  </a:cxn>
                  <a:cxn ang="0">
                    <a:pos x="10" y="16"/>
                  </a:cxn>
                  <a:cxn ang="0">
                    <a:pos x="6" y="21"/>
                  </a:cxn>
                  <a:cxn ang="0">
                    <a:pos x="1" y="26"/>
                  </a:cxn>
                  <a:cxn ang="0">
                    <a:pos x="0" y="36"/>
                  </a:cxn>
                  <a:cxn ang="0">
                    <a:pos x="2" y="55"/>
                  </a:cxn>
                  <a:cxn ang="0">
                    <a:pos x="6" y="74"/>
                  </a:cxn>
                  <a:cxn ang="0">
                    <a:pos x="10" y="87"/>
                  </a:cxn>
                  <a:cxn ang="0">
                    <a:pos x="15" y="93"/>
                  </a:cxn>
                  <a:cxn ang="0">
                    <a:pos x="21" y="96"/>
                  </a:cxn>
                  <a:cxn ang="0">
                    <a:pos x="28" y="98"/>
                  </a:cxn>
                  <a:cxn ang="0">
                    <a:pos x="37" y="102"/>
                  </a:cxn>
                </a:cxnLst>
                <a:rect l="0" t="0" r="r" b="b"/>
                <a:pathLst>
                  <a:path w="40" h="102">
                    <a:moveTo>
                      <a:pt x="37" y="102"/>
                    </a:moveTo>
                    <a:lnTo>
                      <a:pt x="40" y="94"/>
                    </a:lnTo>
                    <a:lnTo>
                      <a:pt x="39" y="82"/>
                    </a:lnTo>
                    <a:lnTo>
                      <a:pt x="36" y="71"/>
                    </a:lnTo>
                    <a:lnTo>
                      <a:pt x="29" y="64"/>
                    </a:lnTo>
                    <a:lnTo>
                      <a:pt x="30" y="60"/>
                    </a:lnTo>
                    <a:lnTo>
                      <a:pt x="32" y="56"/>
                    </a:lnTo>
                    <a:lnTo>
                      <a:pt x="35" y="51"/>
                    </a:lnTo>
                    <a:lnTo>
                      <a:pt x="38" y="49"/>
                    </a:lnTo>
                    <a:lnTo>
                      <a:pt x="40" y="44"/>
                    </a:lnTo>
                    <a:lnTo>
                      <a:pt x="39" y="37"/>
                    </a:lnTo>
                    <a:lnTo>
                      <a:pt x="35" y="31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2" y="28"/>
                    </a:lnTo>
                    <a:lnTo>
                      <a:pt x="22" y="27"/>
                    </a:lnTo>
                    <a:lnTo>
                      <a:pt x="23" y="26"/>
                    </a:lnTo>
                    <a:lnTo>
                      <a:pt x="23" y="25"/>
                    </a:lnTo>
                    <a:lnTo>
                      <a:pt x="23" y="23"/>
                    </a:lnTo>
                    <a:lnTo>
                      <a:pt x="27" y="18"/>
                    </a:lnTo>
                    <a:lnTo>
                      <a:pt x="31" y="12"/>
                    </a:lnTo>
                    <a:lnTo>
                      <a:pt x="35" y="7"/>
                    </a:lnTo>
                    <a:lnTo>
                      <a:pt x="37" y="4"/>
                    </a:lnTo>
                    <a:lnTo>
                      <a:pt x="32" y="0"/>
                    </a:lnTo>
                    <a:lnTo>
                      <a:pt x="25" y="2"/>
                    </a:lnTo>
                    <a:lnTo>
                      <a:pt x="21" y="5"/>
                    </a:lnTo>
                    <a:lnTo>
                      <a:pt x="17" y="8"/>
                    </a:lnTo>
                    <a:lnTo>
                      <a:pt x="14" y="12"/>
                    </a:lnTo>
                    <a:lnTo>
                      <a:pt x="10" y="16"/>
                    </a:lnTo>
                    <a:lnTo>
                      <a:pt x="6" y="21"/>
                    </a:lnTo>
                    <a:lnTo>
                      <a:pt x="1" y="26"/>
                    </a:lnTo>
                    <a:lnTo>
                      <a:pt x="0" y="36"/>
                    </a:lnTo>
                    <a:lnTo>
                      <a:pt x="2" y="55"/>
                    </a:lnTo>
                    <a:lnTo>
                      <a:pt x="6" y="74"/>
                    </a:lnTo>
                    <a:lnTo>
                      <a:pt x="10" y="87"/>
                    </a:lnTo>
                    <a:lnTo>
                      <a:pt x="15" y="93"/>
                    </a:lnTo>
                    <a:lnTo>
                      <a:pt x="21" y="96"/>
                    </a:lnTo>
                    <a:lnTo>
                      <a:pt x="28" y="98"/>
                    </a:lnTo>
                    <a:lnTo>
                      <a:pt x="37" y="10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8" name="Freeform 334"/>
              <p:cNvSpPr>
                <a:spLocks/>
              </p:cNvSpPr>
              <p:nvPr/>
            </p:nvSpPr>
            <p:spPr bwMode="auto">
              <a:xfrm>
                <a:off x="1093" y="3471"/>
                <a:ext cx="10" cy="2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5" y="6"/>
                  </a:cxn>
                  <a:cxn ang="0">
                    <a:pos x="2" y="13"/>
                  </a:cxn>
                  <a:cxn ang="0">
                    <a:pos x="0" y="20"/>
                  </a:cxn>
                  <a:cxn ang="0">
                    <a:pos x="0" y="27"/>
                  </a:cxn>
                  <a:cxn ang="0">
                    <a:pos x="4" y="30"/>
                  </a:cxn>
                  <a:cxn ang="0">
                    <a:pos x="10" y="34"/>
                  </a:cxn>
                  <a:cxn ang="0">
                    <a:pos x="16" y="37"/>
                  </a:cxn>
                  <a:cxn ang="0">
                    <a:pos x="19" y="39"/>
                  </a:cxn>
                  <a:cxn ang="0">
                    <a:pos x="15" y="32"/>
                  </a:cxn>
                  <a:cxn ang="0">
                    <a:pos x="10" y="22"/>
                  </a:cxn>
                  <a:cxn ang="0">
                    <a:pos x="8" y="12"/>
                  </a:cxn>
                  <a:cxn ang="0">
                    <a:pos x="9" y="0"/>
                  </a:cxn>
                </a:cxnLst>
                <a:rect l="0" t="0" r="r" b="b"/>
                <a:pathLst>
                  <a:path w="19" h="39">
                    <a:moveTo>
                      <a:pt x="9" y="0"/>
                    </a:moveTo>
                    <a:lnTo>
                      <a:pt x="5" y="6"/>
                    </a:lnTo>
                    <a:lnTo>
                      <a:pt x="2" y="13"/>
                    </a:lnTo>
                    <a:lnTo>
                      <a:pt x="0" y="20"/>
                    </a:lnTo>
                    <a:lnTo>
                      <a:pt x="0" y="27"/>
                    </a:lnTo>
                    <a:lnTo>
                      <a:pt x="4" y="30"/>
                    </a:lnTo>
                    <a:lnTo>
                      <a:pt x="10" y="34"/>
                    </a:lnTo>
                    <a:lnTo>
                      <a:pt x="16" y="37"/>
                    </a:lnTo>
                    <a:lnTo>
                      <a:pt x="19" y="39"/>
                    </a:lnTo>
                    <a:lnTo>
                      <a:pt x="15" y="32"/>
                    </a:lnTo>
                    <a:lnTo>
                      <a:pt x="10" y="22"/>
                    </a:lnTo>
                    <a:lnTo>
                      <a:pt x="8" y="1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99" name="Freeform 335"/>
              <p:cNvSpPr>
                <a:spLocks/>
              </p:cNvSpPr>
              <p:nvPr/>
            </p:nvSpPr>
            <p:spPr bwMode="auto">
              <a:xfrm>
                <a:off x="1096" y="3462"/>
                <a:ext cx="16" cy="11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3"/>
                  </a:cxn>
                  <a:cxn ang="0">
                    <a:pos x="14" y="1"/>
                  </a:cxn>
                  <a:cxn ang="0">
                    <a:pos x="20" y="0"/>
                  </a:cxn>
                  <a:cxn ang="0">
                    <a:pos x="23" y="1"/>
                  </a:cxn>
                  <a:cxn ang="0">
                    <a:pos x="27" y="4"/>
                  </a:cxn>
                  <a:cxn ang="0">
                    <a:pos x="31" y="9"/>
                  </a:cxn>
                  <a:cxn ang="0">
                    <a:pos x="34" y="14"/>
                  </a:cxn>
                  <a:cxn ang="0">
                    <a:pos x="34" y="17"/>
                  </a:cxn>
                  <a:cxn ang="0">
                    <a:pos x="31" y="19"/>
                  </a:cxn>
                  <a:cxn ang="0">
                    <a:pos x="29" y="21"/>
                  </a:cxn>
                  <a:cxn ang="0">
                    <a:pos x="27" y="22"/>
                  </a:cxn>
                  <a:cxn ang="0">
                    <a:pos x="26" y="21"/>
                  </a:cxn>
                  <a:cxn ang="0">
                    <a:pos x="23" y="15"/>
                  </a:cxn>
                  <a:cxn ang="0">
                    <a:pos x="17" y="9"/>
                  </a:cxn>
                  <a:cxn ang="0">
                    <a:pos x="11" y="7"/>
                  </a:cxn>
                  <a:cxn ang="0">
                    <a:pos x="0" y="8"/>
                  </a:cxn>
                </a:cxnLst>
                <a:rect l="0" t="0" r="r" b="b"/>
                <a:pathLst>
                  <a:path w="34" h="22">
                    <a:moveTo>
                      <a:pt x="0" y="8"/>
                    </a:moveTo>
                    <a:lnTo>
                      <a:pt x="7" y="3"/>
                    </a:lnTo>
                    <a:lnTo>
                      <a:pt x="14" y="1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7" y="4"/>
                    </a:lnTo>
                    <a:lnTo>
                      <a:pt x="31" y="9"/>
                    </a:lnTo>
                    <a:lnTo>
                      <a:pt x="34" y="14"/>
                    </a:lnTo>
                    <a:lnTo>
                      <a:pt x="34" y="17"/>
                    </a:lnTo>
                    <a:lnTo>
                      <a:pt x="31" y="19"/>
                    </a:lnTo>
                    <a:lnTo>
                      <a:pt x="29" y="21"/>
                    </a:lnTo>
                    <a:lnTo>
                      <a:pt x="27" y="22"/>
                    </a:lnTo>
                    <a:lnTo>
                      <a:pt x="26" y="21"/>
                    </a:lnTo>
                    <a:lnTo>
                      <a:pt x="23" y="15"/>
                    </a:lnTo>
                    <a:lnTo>
                      <a:pt x="17" y="9"/>
                    </a:lnTo>
                    <a:lnTo>
                      <a:pt x="11" y="7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0" name="Freeform 336"/>
              <p:cNvSpPr>
                <a:spLocks/>
              </p:cNvSpPr>
              <p:nvPr/>
            </p:nvSpPr>
            <p:spPr bwMode="auto">
              <a:xfrm>
                <a:off x="1214" y="3492"/>
                <a:ext cx="14" cy="11"/>
              </a:xfrm>
              <a:custGeom>
                <a:avLst/>
                <a:gdLst/>
                <a:ahLst/>
                <a:cxnLst>
                  <a:cxn ang="0">
                    <a:pos x="29" y="7"/>
                  </a:cxn>
                  <a:cxn ang="0">
                    <a:pos x="26" y="9"/>
                  </a:cxn>
                  <a:cxn ang="0">
                    <a:pos x="23" y="14"/>
                  </a:cxn>
                  <a:cxn ang="0">
                    <a:pos x="21" y="18"/>
                  </a:cxn>
                  <a:cxn ang="0">
                    <a:pos x="20" y="22"/>
                  </a:cxn>
                  <a:cxn ang="0">
                    <a:pos x="15" y="16"/>
                  </a:cxn>
                  <a:cxn ang="0">
                    <a:pos x="11" y="10"/>
                  </a:cxn>
                  <a:cxn ang="0">
                    <a:pos x="5" y="4"/>
                  </a:cxn>
                  <a:cxn ang="0">
                    <a:pos x="0" y="0"/>
                  </a:cxn>
                  <a:cxn ang="0">
                    <a:pos x="8" y="2"/>
                  </a:cxn>
                  <a:cxn ang="0">
                    <a:pos x="16" y="4"/>
                  </a:cxn>
                  <a:cxn ang="0">
                    <a:pos x="23" y="6"/>
                  </a:cxn>
                  <a:cxn ang="0">
                    <a:pos x="29" y="7"/>
                  </a:cxn>
                </a:cxnLst>
                <a:rect l="0" t="0" r="r" b="b"/>
                <a:pathLst>
                  <a:path w="29" h="22">
                    <a:moveTo>
                      <a:pt x="29" y="7"/>
                    </a:moveTo>
                    <a:lnTo>
                      <a:pt x="26" y="9"/>
                    </a:lnTo>
                    <a:lnTo>
                      <a:pt x="23" y="14"/>
                    </a:lnTo>
                    <a:lnTo>
                      <a:pt x="21" y="18"/>
                    </a:lnTo>
                    <a:lnTo>
                      <a:pt x="20" y="22"/>
                    </a:lnTo>
                    <a:lnTo>
                      <a:pt x="15" y="16"/>
                    </a:lnTo>
                    <a:lnTo>
                      <a:pt x="11" y="10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8" y="2"/>
                    </a:lnTo>
                    <a:lnTo>
                      <a:pt x="16" y="4"/>
                    </a:lnTo>
                    <a:lnTo>
                      <a:pt x="23" y="6"/>
                    </a:lnTo>
                    <a:lnTo>
                      <a:pt x="2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1" name="Freeform 337"/>
              <p:cNvSpPr>
                <a:spLocks/>
              </p:cNvSpPr>
              <p:nvPr/>
            </p:nvSpPr>
            <p:spPr bwMode="auto">
              <a:xfrm>
                <a:off x="1189" y="3395"/>
                <a:ext cx="19" cy="33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2" y="61"/>
                  </a:cxn>
                  <a:cxn ang="0">
                    <a:pos x="6" y="55"/>
                  </a:cxn>
                  <a:cxn ang="0">
                    <a:pos x="9" y="50"/>
                  </a:cxn>
                  <a:cxn ang="0">
                    <a:pos x="14" y="40"/>
                  </a:cxn>
                  <a:cxn ang="0">
                    <a:pos x="17" y="33"/>
                  </a:cxn>
                  <a:cxn ang="0">
                    <a:pos x="21" y="25"/>
                  </a:cxn>
                  <a:cxn ang="0">
                    <a:pos x="23" y="16"/>
                  </a:cxn>
                  <a:cxn ang="0">
                    <a:pos x="25" y="10"/>
                  </a:cxn>
                  <a:cxn ang="0">
                    <a:pos x="26" y="7"/>
                  </a:cxn>
                  <a:cxn ang="0">
                    <a:pos x="29" y="2"/>
                  </a:cxn>
                  <a:cxn ang="0">
                    <a:pos x="31" y="0"/>
                  </a:cxn>
                  <a:cxn ang="0">
                    <a:pos x="34" y="1"/>
                  </a:cxn>
                  <a:cxn ang="0">
                    <a:pos x="37" y="5"/>
                  </a:cxn>
                  <a:cxn ang="0">
                    <a:pos x="38" y="8"/>
                  </a:cxn>
                  <a:cxn ang="0">
                    <a:pos x="38" y="12"/>
                  </a:cxn>
                  <a:cxn ang="0">
                    <a:pos x="37" y="16"/>
                  </a:cxn>
                  <a:cxn ang="0">
                    <a:pos x="33" y="24"/>
                  </a:cxn>
                  <a:cxn ang="0">
                    <a:pos x="29" y="32"/>
                  </a:cxn>
                  <a:cxn ang="0">
                    <a:pos x="22" y="41"/>
                  </a:cxn>
                  <a:cxn ang="0">
                    <a:pos x="16" y="48"/>
                  </a:cxn>
                  <a:cxn ang="0">
                    <a:pos x="11" y="54"/>
                  </a:cxn>
                  <a:cxn ang="0">
                    <a:pos x="7" y="58"/>
                  </a:cxn>
                  <a:cxn ang="0">
                    <a:pos x="3" y="62"/>
                  </a:cxn>
                  <a:cxn ang="0">
                    <a:pos x="0" y="67"/>
                  </a:cxn>
                </a:cxnLst>
                <a:rect l="0" t="0" r="r" b="b"/>
                <a:pathLst>
                  <a:path w="38" h="67">
                    <a:moveTo>
                      <a:pt x="0" y="67"/>
                    </a:moveTo>
                    <a:lnTo>
                      <a:pt x="2" y="61"/>
                    </a:lnTo>
                    <a:lnTo>
                      <a:pt x="6" y="55"/>
                    </a:lnTo>
                    <a:lnTo>
                      <a:pt x="9" y="50"/>
                    </a:lnTo>
                    <a:lnTo>
                      <a:pt x="14" y="40"/>
                    </a:lnTo>
                    <a:lnTo>
                      <a:pt x="17" y="33"/>
                    </a:lnTo>
                    <a:lnTo>
                      <a:pt x="21" y="25"/>
                    </a:lnTo>
                    <a:lnTo>
                      <a:pt x="23" y="16"/>
                    </a:lnTo>
                    <a:lnTo>
                      <a:pt x="25" y="10"/>
                    </a:lnTo>
                    <a:lnTo>
                      <a:pt x="26" y="7"/>
                    </a:lnTo>
                    <a:lnTo>
                      <a:pt x="29" y="2"/>
                    </a:lnTo>
                    <a:lnTo>
                      <a:pt x="31" y="0"/>
                    </a:lnTo>
                    <a:lnTo>
                      <a:pt x="34" y="1"/>
                    </a:lnTo>
                    <a:lnTo>
                      <a:pt x="37" y="5"/>
                    </a:lnTo>
                    <a:lnTo>
                      <a:pt x="38" y="8"/>
                    </a:lnTo>
                    <a:lnTo>
                      <a:pt x="38" y="12"/>
                    </a:lnTo>
                    <a:lnTo>
                      <a:pt x="37" y="16"/>
                    </a:lnTo>
                    <a:lnTo>
                      <a:pt x="33" y="24"/>
                    </a:lnTo>
                    <a:lnTo>
                      <a:pt x="29" y="32"/>
                    </a:lnTo>
                    <a:lnTo>
                      <a:pt x="22" y="41"/>
                    </a:lnTo>
                    <a:lnTo>
                      <a:pt x="16" y="48"/>
                    </a:lnTo>
                    <a:lnTo>
                      <a:pt x="11" y="54"/>
                    </a:lnTo>
                    <a:lnTo>
                      <a:pt x="7" y="58"/>
                    </a:lnTo>
                    <a:lnTo>
                      <a:pt x="3" y="6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2" name="Freeform 338"/>
              <p:cNvSpPr>
                <a:spLocks/>
              </p:cNvSpPr>
              <p:nvPr/>
            </p:nvSpPr>
            <p:spPr bwMode="auto">
              <a:xfrm>
                <a:off x="1195" y="3419"/>
                <a:ext cx="35" cy="42"/>
              </a:xfrm>
              <a:custGeom>
                <a:avLst/>
                <a:gdLst/>
                <a:ahLst/>
                <a:cxnLst>
                  <a:cxn ang="0">
                    <a:pos x="59" y="86"/>
                  </a:cxn>
                  <a:cxn ang="0">
                    <a:pos x="62" y="82"/>
                  </a:cxn>
                  <a:cxn ang="0">
                    <a:pos x="65" y="79"/>
                  </a:cxn>
                  <a:cxn ang="0">
                    <a:pos x="67" y="75"/>
                  </a:cxn>
                  <a:cxn ang="0">
                    <a:pos x="71" y="74"/>
                  </a:cxn>
                  <a:cxn ang="0">
                    <a:pos x="67" y="74"/>
                  </a:cxn>
                  <a:cxn ang="0">
                    <a:pos x="62" y="75"/>
                  </a:cxn>
                  <a:cxn ang="0">
                    <a:pos x="55" y="76"/>
                  </a:cxn>
                  <a:cxn ang="0">
                    <a:pos x="48" y="79"/>
                  </a:cxn>
                  <a:cxn ang="0">
                    <a:pos x="50" y="71"/>
                  </a:cxn>
                  <a:cxn ang="0">
                    <a:pos x="53" y="65"/>
                  </a:cxn>
                  <a:cxn ang="0">
                    <a:pos x="58" y="61"/>
                  </a:cxn>
                  <a:cxn ang="0">
                    <a:pos x="59" y="58"/>
                  </a:cxn>
                  <a:cxn ang="0">
                    <a:pos x="57" y="57"/>
                  </a:cxn>
                  <a:cxn ang="0">
                    <a:pos x="53" y="55"/>
                  </a:cxn>
                  <a:cxn ang="0">
                    <a:pos x="50" y="53"/>
                  </a:cxn>
                  <a:cxn ang="0">
                    <a:pos x="47" y="53"/>
                  </a:cxn>
                  <a:cxn ang="0">
                    <a:pos x="43" y="49"/>
                  </a:cxn>
                  <a:cxn ang="0">
                    <a:pos x="36" y="38"/>
                  </a:cxn>
                  <a:cxn ang="0">
                    <a:pos x="30" y="27"/>
                  </a:cxn>
                  <a:cxn ang="0">
                    <a:pos x="26" y="20"/>
                  </a:cxn>
                  <a:cxn ang="0">
                    <a:pos x="23" y="15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5" y="0"/>
                  </a:cxn>
                  <a:cxn ang="0">
                    <a:pos x="19" y="6"/>
                  </a:cxn>
                  <a:cxn ang="0">
                    <a:pos x="11" y="15"/>
                  </a:cxn>
                  <a:cxn ang="0">
                    <a:pos x="4" y="27"/>
                  </a:cxn>
                  <a:cxn ang="0">
                    <a:pos x="0" y="38"/>
                  </a:cxn>
                  <a:cxn ang="0">
                    <a:pos x="5" y="35"/>
                  </a:cxn>
                  <a:cxn ang="0">
                    <a:pos x="10" y="33"/>
                  </a:cxn>
                  <a:cxn ang="0">
                    <a:pos x="13" y="30"/>
                  </a:cxn>
                  <a:cxn ang="0">
                    <a:pos x="15" y="30"/>
                  </a:cxn>
                  <a:cxn ang="0">
                    <a:pos x="19" y="33"/>
                  </a:cxn>
                  <a:cxn ang="0">
                    <a:pos x="22" y="37"/>
                  </a:cxn>
                  <a:cxn ang="0">
                    <a:pos x="25" y="42"/>
                  </a:cxn>
                  <a:cxn ang="0">
                    <a:pos x="26" y="48"/>
                  </a:cxn>
                  <a:cxn ang="0">
                    <a:pos x="27" y="52"/>
                  </a:cxn>
                  <a:cxn ang="0">
                    <a:pos x="27" y="57"/>
                  </a:cxn>
                  <a:cxn ang="0">
                    <a:pos x="28" y="61"/>
                  </a:cxn>
                  <a:cxn ang="0">
                    <a:pos x="30" y="65"/>
                  </a:cxn>
                  <a:cxn ang="0">
                    <a:pos x="29" y="73"/>
                  </a:cxn>
                  <a:cxn ang="0">
                    <a:pos x="29" y="80"/>
                  </a:cxn>
                  <a:cxn ang="0">
                    <a:pos x="30" y="84"/>
                  </a:cxn>
                  <a:cxn ang="0">
                    <a:pos x="34" y="86"/>
                  </a:cxn>
                  <a:cxn ang="0">
                    <a:pos x="38" y="84"/>
                  </a:cxn>
                  <a:cxn ang="0">
                    <a:pos x="44" y="84"/>
                  </a:cxn>
                  <a:cxn ang="0">
                    <a:pos x="51" y="84"/>
                  </a:cxn>
                  <a:cxn ang="0">
                    <a:pos x="59" y="86"/>
                  </a:cxn>
                </a:cxnLst>
                <a:rect l="0" t="0" r="r" b="b"/>
                <a:pathLst>
                  <a:path w="71" h="86">
                    <a:moveTo>
                      <a:pt x="59" y="86"/>
                    </a:moveTo>
                    <a:lnTo>
                      <a:pt x="62" y="82"/>
                    </a:lnTo>
                    <a:lnTo>
                      <a:pt x="65" y="79"/>
                    </a:lnTo>
                    <a:lnTo>
                      <a:pt x="67" y="75"/>
                    </a:lnTo>
                    <a:lnTo>
                      <a:pt x="71" y="74"/>
                    </a:lnTo>
                    <a:lnTo>
                      <a:pt x="67" y="74"/>
                    </a:lnTo>
                    <a:lnTo>
                      <a:pt x="62" y="75"/>
                    </a:lnTo>
                    <a:lnTo>
                      <a:pt x="55" y="76"/>
                    </a:lnTo>
                    <a:lnTo>
                      <a:pt x="48" y="79"/>
                    </a:lnTo>
                    <a:lnTo>
                      <a:pt x="50" y="71"/>
                    </a:lnTo>
                    <a:lnTo>
                      <a:pt x="53" y="65"/>
                    </a:lnTo>
                    <a:lnTo>
                      <a:pt x="58" y="61"/>
                    </a:lnTo>
                    <a:lnTo>
                      <a:pt x="59" y="58"/>
                    </a:lnTo>
                    <a:lnTo>
                      <a:pt x="57" y="57"/>
                    </a:lnTo>
                    <a:lnTo>
                      <a:pt x="53" y="55"/>
                    </a:lnTo>
                    <a:lnTo>
                      <a:pt x="50" y="53"/>
                    </a:lnTo>
                    <a:lnTo>
                      <a:pt x="47" y="53"/>
                    </a:lnTo>
                    <a:lnTo>
                      <a:pt x="43" y="49"/>
                    </a:lnTo>
                    <a:lnTo>
                      <a:pt x="36" y="38"/>
                    </a:lnTo>
                    <a:lnTo>
                      <a:pt x="30" y="27"/>
                    </a:lnTo>
                    <a:lnTo>
                      <a:pt x="26" y="20"/>
                    </a:lnTo>
                    <a:lnTo>
                      <a:pt x="23" y="15"/>
                    </a:lnTo>
                    <a:lnTo>
                      <a:pt x="23" y="11"/>
                    </a:lnTo>
                    <a:lnTo>
                      <a:pt x="23" y="6"/>
                    </a:lnTo>
                    <a:lnTo>
                      <a:pt x="25" y="0"/>
                    </a:lnTo>
                    <a:lnTo>
                      <a:pt x="19" y="6"/>
                    </a:lnTo>
                    <a:lnTo>
                      <a:pt x="11" y="15"/>
                    </a:lnTo>
                    <a:lnTo>
                      <a:pt x="4" y="27"/>
                    </a:lnTo>
                    <a:lnTo>
                      <a:pt x="0" y="38"/>
                    </a:lnTo>
                    <a:lnTo>
                      <a:pt x="5" y="35"/>
                    </a:lnTo>
                    <a:lnTo>
                      <a:pt x="10" y="33"/>
                    </a:lnTo>
                    <a:lnTo>
                      <a:pt x="13" y="30"/>
                    </a:lnTo>
                    <a:lnTo>
                      <a:pt x="15" y="30"/>
                    </a:lnTo>
                    <a:lnTo>
                      <a:pt x="19" y="33"/>
                    </a:lnTo>
                    <a:lnTo>
                      <a:pt x="22" y="37"/>
                    </a:lnTo>
                    <a:lnTo>
                      <a:pt x="25" y="42"/>
                    </a:lnTo>
                    <a:lnTo>
                      <a:pt x="26" y="48"/>
                    </a:lnTo>
                    <a:lnTo>
                      <a:pt x="27" y="52"/>
                    </a:lnTo>
                    <a:lnTo>
                      <a:pt x="27" y="57"/>
                    </a:lnTo>
                    <a:lnTo>
                      <a:pt x="28" y="61"/>
                    </a:lnTo>
                    <a:lnTo>
                      <a:pt x="30" y="65"/>
                    </a:lnTo>
                    <a:lnTo>
                      <a:pt x="29" y="73"/>
                    </a:lnTo>
                    <a:lnTo>
                      <a:pt x="29" y="80"/>
                    </a:lnTo>
                    <a:lnTo>
                      <a:pt x="30" y="84"/>
                    </a:lnTo>
                    <a:lnTo>
                      <a:pt x="34" y="86"/>
                    </a:lnTo>
                    <a:lnTo>
                      <a:pt x="38" y="84"/>
                    </a:lnTo>
                    <a:lnTo>
                      <a:pt x="44" y="84"/>
                    </a:lnTo>
                    <a:lnTo>
                      <a:pt x="51" y="84"/>
                    </a:lnTo>
                    <a:lnTo>
                      <a:pt x="59" y="8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3" name="Freeform 339"/>
              <p:cNvSpPr>
                <a:spLocks/>
              </p:cNvSpPr>
              <p:nvPr/>
            </p:nvSpPr>
            <p:spPr bwMode="auto">
              <a:xfrm>
                <a:off x="1064" y="3542"/>
                <a:ext cx="109" cy="100"/>
              </a:xfrm>
              <a:custGeom>
                <a:avLst/>
                <a:gdLst/>
                <a:ahLst/>
                <a:cxnLst>
                  <a:cxn ang="0">
                    <a:pos x="192" y="69"/>
                  </a:cxn>
                  <a:cxn ang="0">
                    <a:pos x="160" y="60"/>
                  </a:cxn>
                  <a:cxn ang="0">
                    <a:pos x="126" y="49"/>
                  </a:cxn>
                  <a:cxn ang="0">
                    <a:pos x="96" y="43"/>
                  </a:cxn>
                  <a:cxn ang="0">
                    <a:pos x="81" y="39"/>
                  </a:cxn>
                  <a:cxn ang="0">
                    <a:pos x="62" y="32"/>
                  </a:cxn>
                  <a:cxn ang="0">
                    <a:pos x="37" y="19"/>
                  </a:cxn>
                  <a:cxn ang="0">
                    <a:pos x="11" y="7"/>
                  </a:cxn>
                  <a:cxn ang="0">
                    <a:pos x="7" y="9"/>
                  </a:cxn>
                  <a:cxn ang="0">
                    <a:pos x="20" y="26"/>
                  </a:cxn>
                  <a:cxn ang="0">
                    <a:pos x="31" y="43"/>
                  </a:cxn>
                  <a:cxn ang="0">
                    <a:pos x="41" y="54"/>
                  </a:cxn>
                  <a:cxn ang="0">
                    <a:pos x="54" y="64"/>
                  </a:cxn>
                  <a:cxn ang="0">
                    <a:pos x="78" y="82"/>
                  </a:cxn>
                  <a:cxn ang="0">
                    <a:pos x="104" y="101"/>
                  </a:cxn>
                  <a:cxn ang="0">
                    <a:pos x="120" y="117"/>
                  </a:cxn>
                  <a:cxn ang="0">
                    <a:pos x="128" y="123"/>
                  </a:cxn>
                  <a:cxn ang="0">
                    <a:pos x="142" y="129"/>
                  </a:cxn>
                  <a:cxn ang="0">
                    <a:pos x="154" y="136"/>
                  </a:cxn>
                  <a:cxn ang="0">
                    <a:pos x="162" y="145"/>
                  </a:cxn>
                  <a:cxn ang="0">
                    <a:pos x="168" y="158"/>
                  </a:cxn>
                  <a:cxn ang="0">
                    <a:pos x="175" y="172"/>
                  </a:cxn>
                  <a:cxn ang="0">
                    <a:pos x="185" y="176"/>
                  </a:cxn>
                  <a:cxn ang="0">
                    <a:pos x="196" y="181"/>
                  </a:cxn>
                  <a:cxn ang="0">
                    <a:pos x="206" y="188"/>
                  </a:cxn>
                  <a:cxn ang="0">
                    <a:pos x="215" y="195"/>
                  </a:cxn>
                  <a:cxn ang="0">
                    <a:pos x="215" y="184"/>
                  </a:cxn>
                  <a:cxn ang="0">
                    <a:pos x="203" y="150"/>
                  </a:cxn>
                  <a:cxn ang="0">
                    <a:pos x="197" y="132"/>
                  </a:cxn>
                  <a:cxn ang="0">
                    <a:pos x="199" y="125"/>
                  </a:cxn>
                  <a:cxn ang="0">
                    <a:pos x="205" y="115"/>
                  </a:cxn>
                  <a:cxn ang="0">
                    <a:pos x="207" y="86"/>
                  </a:cxn>
                </a:cxnLst>
                <a:rect l="0" t="0" r="r" b="b"/>
                <a:pathLst>
                  <a:path w="218" h="199">
                    <a:moveTo>
                      <a:pt x="203" y="72"/>
                    </a:moveTo>
                    <a:lnTo>
                      <a:pt x="192" y="69"/>
                    </a:lnTo>
                    <a:lnTo>
                      <a:pt x="177" y="64"/>
                    </a:lnTo>
                    <a:lnTo>
                      <a:pt x="160" y="60"/>
                    </a:lnTo>
                    <a:lnTo>
                      <a:pt x="143" y="55"/>
                    </a:lnTo>
                    <a:lnTo>
                      <a:pt x="126" y="49"/>
                    </a:lnTo>
                    <a:lnTo>
                      <a:pt x="109" y="46"/>
                    </a:lnTo>
                    <a:lnTo>
                      <a:pt x="96" y="43"/>
                    </a:lnTo>
                    <a:lnTo>
                      <a:pt x="88" y="41"/>
                    </a:lnTo>
                    <a:lnTo>
                      <a:pt x="81" y="39"/>
                    </a:lnTo>
                    <a:lnTo>
                      <a:pt x="73" y="37"/>
                    </a:lnTo>
                    <a:lnTo>
                      <a:pt x="62" y="32"/>
                    </a:lnTo>
                    <a:lnTo>
                      <a:pt x="50" y="26"/>
                    </a:lnTo>
                    <a:lnTo>
                      <a:pt x="37" y="19"/>
                    </a:lnTo>
                    <a:lnTo>
                      <a:pt x="24" y="14"/>
                    </a:lnTo>
                    <a:lnTo>
                      <a:pt x="11" y="7"/>
                    </a:lnTo>
                    <a:lnTo>
                      <a:pt x="0" y="0"/>
                    </a:lnTo>
                    <a:lnTo>
                      <a:pt x="7" y="9"/>
                    </a:lnTo>
                    <a:lnTo>
                      <a:pt x="14" y="18"/>
                    </a:lnTo>
                    <a:lnTo>
                      <a:pt x="20" y="26"/>
                    </a:lnTo>
                    <a:lnTo>
                      <a:pt x="25" y="34"/>
                    </a:lnTo>
                    <a:lnTo>
                      <a:pt x="31" y="43"/>
                    </a:lnTo>
                    <a:lnTo>
                      <a:pt x="36" y="49"/>
                    </a:lnTo>
                    <a:lnTo>
                      <a:pt x="41" y="54"/>
                    </a:lnTo>
                    <a:lnTo>
                      <a:pt x="46" y="59"/>
                    </a:lnTo>
                    <a:lnTo>
                      <a:pt x="54" y="64"/>
                    </a:lnTo>
                    <a:lnTo>
                      <a:pt x="64" y="72"/>
                    </a:lnTo>
                    <a:lnTo>
                      <a:pt x="78" y="82"/>
                    </a:lnTo>
                    <a:lnTo>
                      <a:pt x="91" y="92"/>
                    </a:lnTo>
                    <a:lnTo>
                      <a:pt x="104" y="101"/>
                    </a:lnTo>
                    <a:lnTo>
                      <a:pt x="113" y="110"/>
                    </a:lnTo>
                    <a:lnTo>
                      <a:pt x="120" y="117"/>
                    </a:lnTo>
                    <a:lnTo>
                      <a:pt x="120" y="122"/>
                    </a:lnTo>
                    <a:lnTo>
                      <a:pt x="128" y="123"/>
                    </a:lnTo>
                    <a:lnTo>
                      <a:pt x="135" y="125"/>
                    </a:lnTo>
                    <a:lnTo>
                      <a:pt x="142" y="129"/>
                    </a:lnTo>
                    <a:lnTo>
                      <a:pt x="149" y="132"/>
                    </a:lnTo>
                    <a:lnTo>
                      <a:pt x="154" y="136"/>
                    </a:lnTo>
                    <a:lnTo>
                      <a:pt x="159" y="140"/>
                    </a:lnTo>
                    <a:lnTo>
                      <a:pt x="162" y="145"/>
                    </a:lnTo>
                    <a:lnTo>
                      <a:pt x="165" y="150"/>
                    </a:lnTo>
                    <a:lnTo>
                      <a:pt x="168" y="158"/>
                    </a:lnTo>
                    <a:lnTo>
                      <a:pt x="170" y="166"/>
                    </a:lnTo>
                    <a:lnTo>
                      <a:pt x="175" y="172"/>
                    </a:lnTo>
                    <a:lnTo>
                      <a:pt x="181" y="175"/>
                    </a:lnTo>
                    <a:lnTo>
                      <a:pt x="185" y="176"/>
                    </a:lnTo>
                    <a:lnTo>
                      <a:pt x="190" y="178"/>
                    </a:lnTo>
                    <a:lnTo>
                      <a:pt x="196" y="181"/>
                    </a:lnTo>
                    <a:lnTo>
                      <a:pt x="202" y="184"/>
                    </a:lnTo>
                    <a:lnTo>
                      <a:pt x="206" y="188"/>
                    </a:lnTo>
                    <a:lnTo>
                      <a:pt x="211" y="191"/>
                    </a:lnTo>
                    <a:lnTo>
                      <a:pt x="215" y="195"/>
                    </a:lnTo>
                    <a:lnTo>
                      <a:pt x="218" y="199"/>
                    </a:lnTo>
                    <a:lnTo>
                      <a:pt x="215" y="184"/>
                    </a:lnTo>
                    <a:lnTo>
                      <a:pt x="210" y="167"/>
                    </a:lnTo>
                    <a:lnTo>
                      <a:pt x="203" y="150"/>
                    </a:lnTo>
                    <a:lnTo>
                      <a:pt x="196" y="137"/>
                    </a:lnTo>
                    <a:lnTo>
                      <a:pt x="197" y="132"/>
                    </a:lnTo>
                    <a:lnTo>
                      <a:pt x="198" y="128"/>
                    </a:lnTo>
                    <a:lnTo>
                      <a:pt x="199" y="125"/>
                    </a:lnTo>
                    <a:lnTo>
                      <a:pt x="202" y="123"/>
                    </a:lnTo>
                    <a:lnTo>
                      <a:pt x="205" y="115"/>
                    </a:lnTo>
                    <a:lnTo>
                      <a:pt x="207" y="102"/>
                    </a:lnTo>
                    <a:lnTo>
                      <a:pt x="207" y="86"/>
                    </a:lnTo>
                    <a:lnTo>
                      <a:pt x="203" y="7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4" name="Freeform 340"/>
              <p:cNvSpPr>
                <a:spLocks/>
              </p:cNvSpPr>
              <p:nvPr/>
            </p:nvSpPr>
            <p:spPr bwMode="auto">
              <a:xfrm>
                <a:off x="912" y="3756"/>
                <a:ext cx="13" cy="89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3" y="91"/>
                  </a:cxn>
                  <a:cxn ang="0">
                    <a:pos x="9" y="57"/>
                  </a:cxn>
                  <a:cxn ang="0">
                    <a:pos x="16" y="23"/>
                  </a:cxn>
                  <a:cxn ang="0">
                    <a:pos x="22" y="0"/>
                  </a:cxn>
                  <a:cxn ang="0">
                    <a:pos x="18" y="35"/>
                  </a:cxn>
                  <a:cxn ang="0">
                    <a:pos x="16" y="68"/>
                  </a:cxn>
                  <a:cxn ang="0">
                    <a:pos x="17" y="95"/>
                  </a:cxn>
                  <a:cxn ang="0">
                    <a:pos x="19" y="112"/>
                  </a:cxn>
                  <a:cxn ang="0">
                    <a:pos x="23" y="128"/>
                  </a:cxn>
                  <a:cxn ang="0">
                    <a:pos x="25" y="148"/>
                  </a:cxn>
                  <a:cxn ang="0">
                    <a:pos x="26" y="167"/>
                  </a:cxn>
                  <a:cxn ang="0">
                    <a:pos x="26" y="179"/>
                  </a:cxn>
                  <a:cxn ang="0">
                    <a:pos x="20" y="161"/>
                  </a:cxn>
                  <a:cxn ang="0">
                    <a:pos x="14" y="144"/>
                  </a:cxn>
                  <a:cxn ang="0">
                    <a:pos x="5" y="131"/>
                  </a:cxn>
                  <a:cxn ang="0">
                    <a:pos x="0" y="120"/>
                  </a:cxn>
                </a:cxnLst>
                <a:rect l="0" t="0" r="r" b="b"/>
                <a:pathLst>
                  <a:path w="26" h="179">
                    <a:moveTo>
                      <a:pt x="0" y="120"/>
                    </a:moveTo>
                    <a:lnTo>
                      <a:pt x="3" y="91"/>
                    </a:lnTo>
                    <a:lnTo>
                      <a:pt x="9" y="57"/>
                    </a:lnTo>
                    <a:lnTo>
                      <a:pt x="16" y="23"/>
                    </a:lnTo>
                    <a:lnTo>
                      <a:pt x="22" y="0"/>
                    </a:lnTo>
                    <a:lnTo>
                      <a:pt x="18" y="35"/>
                    </a:lnTo>
                    <a:lnTo>
                      <a:pt x="16" y="68"/>
                    </a:lnTo>
                    <a:lnTo>
                      <a:pt x="17" y="95"/>
                    </a:lnTo>
                    <a:lnTo>
                      <a:pt x="19" y="112"/>
                    </a:lnTo>
                    <a:lnTo>
                      <a:pt x="23" y="128"/>
                    </a:lnTo>
                    <a:lnTo>
                      <a:pt x="25" y="148"/>
                    </a:lnTo>
                    <a:lnTo>
                      <a:pt x="26" y="167"/>
                    </a:lnTo>
                    <a:lnTo>
                      <a:pt x="26" y="179"/>
                    </a:lnTo>
                    <a:lnTo>
                      <a:pt x="20" y="161"/>
                    </a:lnTo>
                    <a:lnTo>
                      <a:pt x="14" y="144"/>
                    </a:lnTo>
                    <a:lnTo>
                      <a:pt x="5" y="131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5" name="Freeform 341"/>
              <p:cNvSpPr>
                <a:spLocks/>
              </p:cNvSpPr>
              <p:nvPr/>
            </p:nvSpPr>
            <p:spPr bwMode="auto">
              <a:xfrm>
                <a:off x="1126" y="3871"/>
                <a:ext cx="110" cy="94"/>
              </a:xfrm>
              <a:custGeom>
                <a:avLst/>
                <a:gdLst/>
                <a:ahLst/>
                <a:cxnLst>
                  <a:cxn ang="0">
                    <a:pos x="220" y="34"/>
                  </a:cxn>
                  <a:cxn ang="0">
                    <a:pos x="213" y="100"/>
                  </a:cxn>
                  <a:cxn ang="0">
                    <a:pos x="199" y="135"/>
                  </a:cxn>
                  <a:cxn ang="0">
                    <a:pos x="191" y="175"/>
                  </a:cxn>
                  <a:cxn ang="0">
                    <a:pos x="187" y="178"/>
                  </a:cxn>
                  <a:cxn ang="0">
                    <a:pos x="189" y="160"/>
                  </a:cxn>
                  <a:cxn ang="0">
                    <a:pos x="192" y="144"/>
                  </a:cxn>
                  <a:cxn ang="0">
                    <a:pos x="186" y="131"/>
                  </a:cxn>
                  <a:cxn ang="0">
                    <a:pos x="173" y="125"/>
                  </a:cxn>
                  <a:cxn ang="0">
                    <a:pos x="154" y="123"/>
                  </a:cxn>
                  <a:cxn ang="0">
                    <a:pos x="142" y="118"/>
                  </a:cxn>
                  <a:cxn ang="0">
                    <a:pos x="131" y="113"/>
                  </a:cxn>
                  <a:cxn ang="0">
                    <a:pos x="119" y="105"/>
                  </a:cxn>
                  <a:cxn ang="0">
                    <a:pos x="108" y="99"/>
                  </a:cxn>
                  <a:cxn ang="0">
                    <a:pos x="100" y="98"/>
                  </a:cxn>
                  <a:cxn ang="0">
                    <a:pos x="83" y="103"/>
                  </a:cxn>
                  <a:cxn ang="0">
                    <a:pos x="60" y="111"/>
                  </a:cxn>
                  <a:cxn ang="0">
                    <a:pos x="38" y="121"/>
                  </a:cxn>
                  <a:cxn ang="0">
                    <a:pos x="21" y="128"/>
                  </a:cxn>
                  <a:cxn ang="0">
                    <a:pos x="4" y="126"/>
                  </a:cxn>
                  <a:cxn ang="0">
                    <a:pos x="2" y="117"/>
                  </a:cxn>
                  <a:cxn ang="0">
                    <a:pos x="12" y="103"/>
                  </a:cxn>
                  <a:cxn ang="0">
                    <a:pos x="24" y="91"/>
                  </a:cxn>
                  <a:cxn ang="0">
                    <a:pos x="37" y="82"/>
                  </a:cxn>
                  <a:cxn ang="0">
                    <a:pos x="48" y="75"/>
                  </a:cxn>
                  <a:cxn ang="0">
                    <a:pos x="63" y="65"/>
                  </a:cxn>
                  <a:cxn ang="0">
                    <a:pos x="78" y="56"/>
                  </a:cxn>
                  <a:cxn ang="0">
                    <a:pos x="90" y="49"/>
                  </a:cxn>
                  <a:cxn ang="0">
                    <a:pos x="96" y="46"/>
                  </a:cxn>
                  <a:cxn ang="0">
                    <a:pos x="98" y="39"/>
                  </a:cxn>
                  <a:cxn ang="0">
                    <a:pos x="95" y="35"/>
                  </a:cxn>
                  <a:cxn ang="0">
                    <a:pos x="84" y="31"/>
                  </a:cxn>
                  <a:cxn ang="0">
                    <a:pos x="70" y="25"/>
                  </a:cxn>
                  <a:cxn ang="0">
                    <a:pos x="59" y="22"/>
                  </a:cxn>
                  <a:cxn ang="0">
                    <a:pos x="54" y="19"/>
                  </a:cxn>
                  <a:cxn ang="0">
                    <a:pos x="48" y="15"/>
                  </a:cxn>
                  <a:cxn ang="0">
                    <a:pos x="46" y="8"/>
                  </a:cxn>
                  <a:cxn ang="0">
                    <a:pos x="43" y="2"/>
                  </a:cxn>
                  <a:cxn ang="0">
                    <a:pos x="45" y="0"/>
                  </a:cxn>
                  <a:cxn ang="0">
                    <a:pos x="68" y="6"/>
                  </a:cxn>
                  <a:cxn ang="0">
                    <a:pos x="99" y="15"/>
                  </a:cxn>
                  <a:cxn ang="0">
                    <a:pos x="128" y="23"/>
                  </a:cxn>
                  <a:cxn ang="0">
                    <a:pos x="150" y="26"/>
                  </a:cxn>
                  <a:cxn ang="0">
                    <a:pos x="171" y="23"/>
                  </a:cxn>
                  <a:cxn ang="0">
                    <a:pos x="190" y="15"/>
                  </a:cxn>
                  <a:cxn ang="0">
                    <a:pos x="210" y="7"/>
                  </a:cxn>
                </a:cxnLst>
                <a:rect l="0" t="0" r="r" b="b"/>
                <a:pathLst>
                  <a:path w="220" h="188">
                    <a:moveTo>
                      <a:pt x="218" y="3"/>
                    </a:moveTo>
                    <a:lnTo>
                      <a:pt x="220" y="34"/>
                    </a:lnTo>
                    <a:lnTo>
                      <a:pt x="219" y="68"/>
                    </a:lnTo>
                    <a:lnTo>
                      <a:pt x="213" y="100"/>
                    </a:lnTo>
                    <a:lnTo>
                      <a:pt x="203" y="124"/>
                    </a:lnTo>
                    <a:lnTo>
                      <a:pt x="199" y="135"/>
                    </a:lnTo>
                    <a:lnTo>
                      <a:pt x="195" y="154"/>
                    </a:lnTo>
                    <a:lnTo>
                      <a:pt x="191" y="175"/>
                    </a:lnTo>
                    <a:lnTo>
                      <a:pt x="190" y="188"/>
                    </a:lnTo>
                    <a:lnTo>
                      <a:pt x="187" y="178"/>
                    </a:lnTo>
                    <a:lnTo>
                      <a:pt x="187" y="169"/>
                    </a:lnTo>
                    <a:lnTo>
                      <a:pt x="189" y="160"/>
                    </a:lnTo>
                    <a:lnTo>
                      <a:pt x="191" y="152"/>
                    </a:lnTo>
                    <a:lnTo>
                      <a:pt x="192" y="144"/>
                    </a:lnTo>
                    <a:lnTo>
                      <a:pt x="189" y="137"/>
                    </a:lnTo>
                    <a:lnTo>
                      <a:pt x="186" y="131"/>
                    </a:lnTo>
                    <a:lnTo>
                      <a:pt x="180" y="125"/>
                    </a:lnTo>
                    <a:lnTo>
                      <a:pt x="173" y="125"/>
                    </a:lnTo>
                    <a:lnTo>
                      <a:pt x="164" y="125"/>
                    </a:lnTo>
                    <a:lnTo>
                      <a:pt x="154" y="123"/>
                    </a:lnTo>
                    <a:lnTo>
                      <a:pt x="146" y="121"/>
                    </a:lnTo>
                    <a:lnTo>
                      <a:pt x="142" y="118"/>
                    </a:lnTo>
                    <a:lnTo>
                      <a:pt x="137" y="116"/>
                    </a:lnTo>
                    <a:lnTo>
                      <a:pt x="131" y="113"/>
                    </a:lnTo>
                    <a:lnTo>
                      <a:pt x="126" y="108"/>
                    </a:lnTo>
                    <a:lnTo>
                      <a:pt x="119" y="105"/>
                    </a:lnTo>
                    <a:lnTo>
                      <a:pt x="113" y="101"/>
                    </a:lnTo>
                    <a:lnTo>
                      <a:pt x="108" y="99"/>
                    </a:lnTo>
                    <a:lnTo>
                      <a:pt x="105" y="98"/>
                    </a:lnTo>
                    <a:lnTo>
                      <a:pt x="100" y="98"/>
                    </a:lnTo>
                    <a:lnTo>
                      <a:pt x="93" y="100"/>
                    </a:lnTo>
                    <a:lnTo>
                      <a:pt x="83" y="103"/>
                    </a:lnTo>
                    <a:lnTo>
                      <a:pt x="71" y="107"/>
                    </a:lnTo>
                    <a:lnTo>
                      <a:pt x="60" y="111"/>
                    </a:lnTo>
                    <a:lnTo>
                      <a:pt x="48" y="116"/>
                    </a:lnTo>
                    <a:lnTo>
                      <a:pt x="38" y="121"/>
                    </a:lnTo>
                    <a:lnTo>
                      <a:pt x="31" y="124"/>
                    </a:lnTo>
                    <a:lnTo>
                      <a:pt x="21" y="128"/>
                    </a:lnTo>
                    <a:lnTo>
                      <a:pt x="12" y="129"/>
                    </a:lnTo>
                    <a:lnTo>
                      <a:pt x="4" y="126"/>
                    </a:lnTo>
                    <a:lnTo>
                      <a:pt x="0" y="123"/>
                    </a:lnTo>
                    <a:lnTo>
                      <a:pt x="2" y="117"/>
                    </a:lnTo>
                    <a:lnTo>
                      <a:pt x="6" y="110"/>
                    </a:lnTo>
                    <a:lnTo>
                      <a:pt x="12" y="103"/>
                    </a:lnTo>
                    <a:lnTo>
                      <a:pt x="17" y="97"/>
                    </a:lnTo>
                    <a:lnTo>
                      <a:pt x="24" y="91"/>
                    </a:lnTo>
                    <a:lnTo>
                      <a:pt x="31" y="86"/>
                    </a:lnTo>
                    <a:lnTo>
                      <a:pt x="37" y="82"/>
                    </a:lnTo>
                    <a:lnTo>
                      <a:pt x="43" y="78"/>
                    </a:lnTo>
                    <a:lnTo>
                      <a:pt x="48" y="75"/>
                    </a:lnTo>
                    <a:lnTo>
                      <a:pt x="55" y="70"/>
                    </a:lnTo>
                    <a:lnTo>
                      <a:pt x="63" y="65"/>
                    </a:lnTo>
                    <a:lnTo>
                      <a:pt x="71" y="61"/>
                    </a:lnTo>
                    <a:lnTo>
                      <a:pt x="78" y="56"/>
                    </a:lnTo>
                    <a:lnTo>
                      <a:pt x="85" y="53"/>
                    </a:lnTo>
                    <a:lnTo>
                      <a:pt x="90" y="49"/>
                    </a:lnTo>
                    <a:lnTo>
                      <a:pt x="93" y="48"/>
                    </a:lnTo>
                    <a:lnTo>
                      <a:pt x="96" y="46"/>
                    </a:lnTo>
                    <a:lnTo>
                      <a:pt x="97" y="42"/>
                    </a:lnTo>
                    <a:lnTo>
                      <a:pt x="98" y="39"/>
                    </a:lnTo>
                    <a:lnTo>
                      <a:pt x="97" y="37"/>
                    </a:lnTo>
                    <a:lnTo>
                      <a:pt x="95" y="35"/>
                    </a:lnTo>
                    <a:lnTo>
                      <a:pt x="90" y="33"/>
                    </a:lnTo>
                    <a:lnTo>
                      <a:pt x="84" y="31"/>
                    </a:lnTo>
                    <a:lnTo>
                      <a:pt x="77" y="27"/>
                    </a:lnTo>
                    <a:lnTo>
                      <a:pt x="70" y="25"/>
                    </a:lnTo>
                    <a:lnTo>
                      <a:pt x="63" y="23"/>
                    </a:lnTo>
                    <a:lnTo>
                      <a:pt x="59" y="22"/>
                    </a:lnTo>
                    <a:lnTo>
                      <a:pt x="57" y="21"/>
                    </a:lnTo>
                    <a:lnTo>
                      <a:pt x="54" y="19"/>
                    </a:lnTo>
                    <a:lnTo>
                      <a:pt x="51" y="17"/>
                    </a:lnTo>
                    <a:lnTo>
                      <a:pt x="48" y="15"/>
                    </a:lnTo>
                    <a:lnTo>
                      <a:pt x="47" y="11"/>
                    </a:lnTo>
                    <a:lnTo>
                      <a:pt x="46" y="8"/>
                    </a:lnTo>
                    <a:lnTo>
                      <a:pt x="46" y="4"/>
                    </a:lnTo>
                    <a:lnTo>
                      <a:pt x="43" y="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55" y="2"/>
                    </a:lnTo>
                    <a:lnTo>
                      <a:pt x="68" y="6"/>
                    </a:lnTo>
                    <a:lnTo>
                      <a:pt x="83" y="10"/>
                    </a:lnTo>
                    <a:lnTo>
                      <a:pt x="99" y="15"/>
                    </a:lnTo>
                    <a:lnTo>
                      <a:pt x="114" y="19"/>
                    </a:lnTo>
                    <a:lnTo>
                      <a:pt x="128" y="23"/>
                    </a:lnTo>
                    <a:lnTo>
                      <a:pt x="139" y="25"/>
                    </a:lnTo>
                    <a:lnTo>
                      <a:pt x="150" y="26"/>
                    </a:lnTo>
                    <a:lnTo>
                      <a:pt x="160" y="25"/>
                    </a:lnTo>
                    <a:lnTo>
                      <a:pt x="171" y="23"/>
                    </a:lnTo>
                    <a:lnTo>
                      <a:pt x="181" y="19"/>
                    </a:lnTo>
                    <a:lnTo>
                      <a:pt x="190" y="15"/>
                    </a:lnTo>
                    <a:lnTo>
                      <a:pt x="201" y="11"/>
                    </a:lnTo>
                    <a:lnTo>
                      <a:pt x="210" y="7"/>
                    </a:lnTo>
                    <a:lnTo>
                      <a:pt x="218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6" name="Freeform 342"/>
              <p:cNvSpPr>
                <a:spLocks/>
              </p:cNvSpPr>
              <p:nvPr/>
            </p:nvSpPr>
            <p:spPr bwMode="auto">
              <a:xfrm>
                <a:off x="1046" y="3575"/>
                <a:ext cx="128" cy="164"/>
              </a:xfrm>
              <a:custGeom>
                <a:avLst/>
                <a:gdLst/>
                <a:ahLst/>
                <a:cxnLst>
                  <a:cxn ang="0">
                    <a:pos x="225" y="325"/>
                  </a:cxn>
                  <a:cxn ang="0">
                    <a:pos x="236" y="319"/>
                  </a:cxn>
                  <a:cxn ang="0">
                    <a:pos x="239" y="300"/>
                  </a:cxn>
                  <a:cxn ang="0">
                    <a:pos x="247" y="255"/>
                  </a:cxn>
                  <a:cxn ang="0">
                    <a:pos x="256" y="222"/>
                  </a:cxn>
                  <a:cxn ang="0">
                    <a:pos x="242" y="199"/>
                  </a:cxn>
                  <a:cxn ang="0">
                    <a:pos x="224" y="186"/>
                  </a:cxn>
                  <a:cxn ang="0">
                    <a:pos x="209" y="175"/>
                  </a:cxn>
                  <a:cxn ang="0">
                    <a:pos x="194" y="161"/>
                  </a:cxn>
                  <a:cxn ang="0">
                    <a:pos x="182" y="148"/>
                  </a:cxn>
                  <a:cxn ang="0">
                    <a:pos x="176" y="137"/>
                  </a:cxn>
                  <a:cxn ang="0">
                    <a:pos x="188" y="125"/>
                  </a:cxn>
                  <a:cxn ang="0">
                    <a:pos x="198" y="122"/>
                  </a:cxn>
                  <a:cxn ang="0">
                    <a:pos x="201" y="118"/>
                  </a:cxn>
                  <a:cxn ang="0">
                    <a:pos x="190" y="110"/>
                  </a:cxn>
                  <a:cxn ang="0">
                    <a:pos x="178" y="99"/>
                  </a:cxn>
                  <a:cxn ang="0">
                    <a:pos x="168" y="86"/>
                  </a:cxn>
                  <a:cxn ang="0">
                    <a:pos x="163" y="73"/>
                  </a:cxn>
                  <a:cxn ang="0">
                    <a:pos x="152" y="57"/>
                  </a:cxn>
                  <a:cxn ang="0">
                    <a:pos x="127" y="39"/>
                  </a:cxn>
                  <a:cxn ang="0">
                    <a:pos x="96" y="22"/>
                  </a:cxn>
                  <a:cxn ang="0">
                    <a:pos x="67" y="9"/>
                  </a:cxn>
                  <a:cxn ang="0">
                    <a:pos x="50" y="2"/>
                  </a:cxn>
                  <a:cxn ang="0">
                    <a:pos x="34" y="0"/>
                  </a:cxn>
                  <a:cxn ang="0">
                    <a:pos x="20" y="1"/>
                  </a:cxn>
                  <a:cxn ang="0">
                    <a:pos x="8" y="9"/>
                  </a:cxn>
                  <a:cxn ang="0">
                    <a:pos x="0" y="29"/>
                  </a:cxn>
                  <a:cxn ang="0">
                    <a:pos x="10" y="53"/>
                  </a:cxn>
                  <a:cxn ang="0">
                    <a:pos x="29" y="64"/>
                  </a:cxn>
                  <a:cxn ang="0">
                    <a:pos x="45" y="73"/>
                  </a:cxn>
                  <a:cxn ang="0">
                    <a:pos x="59" y="83"/>
                  </a:cxn>
                  <a:cxn ang="0">
                    <a:pos x="69" y="92"/>
                  </a:cxn>
                  <a:cxn ang="0">
                    <a:pos x="74" y="106"/>
                  </a:cxn>
                  <a:cxn ang="0">
                    <a:pos x="85" y="128"/>
                  </a:cxn>
                  <a:cxn ang="0">
                    <a:pos x="100" y="139"/>
                  </a:cxn>
                  <a:cxn ang="0">
                    <a:pos x="112" y="149"/>
                  </a:cxn>
                  <a:cxn ang="0">
                    <a:pos x="121" y="162"/>
                  </a:cxn>
                  <a:cxn ang="0">
                    <a:pos x="127" y="174"/>
                  </a:cxn>
                  <a:cxn ang="0">
                    <a:pos x="125" y="190"/>
                  </a:cxn>
                  <a:cxn ang="0">
                    <a:pos x="120" y="215"/>
                  </a:cxn>
                  <a:cxn ang="0">
                    <a:pos x="130" y="239"/>
                  </a:cxn>
                  <a:cxn ang="0">
                    <a:pos x="159" y="265"/>
                  </a:cxn>
                  <a:cxn ang="0">
                    <a:pos x="192" y="291"/>
                  </a:cxn>
                  <a:cxn ang="0">
                    <a:pos x="216" y="315"/>
                  </a:cxn>
                </a:cxnLst>
                <a:rect l="0" t="0" r="r" b="b"/>
                <a:pathLst>
                  <a:path w="256" h="327">
                    <a:moveTo>
                      <a:pt x="219" y="327"/>
                    </a:moveTo>
                    <a:lnTo>
                      <a:pt x="225" y="325"/>
                    </a:lnTo>
                    <a:lnTo>
                      <a:pt x="230" y="321"/>
                    </a:lnTo>
                    <a:lnTo>
                      <a:pt x="236" y="319"/>
                    </a:lnTo>
                    <a:lnTo>
                      <a:pt x="242" y="315"/>
                    </a:lnTo>
                    <a:lnTo>
                      <a:pt x="239" y="300"/>
                    </a:lnTo>
                    <a:lnTo>
                      <a:pt x="241" y="278"/>
                    </a:lnTo>
                    <a:lnTo>
                      <a:pt x="247" y="255"/>
                    </a:lnTo>
                    <a:lnTo>
                      <a:pt x="254" y="236"/>
                    </a:lnTo>
                    <a:lnTo>
                      <a:pt x="256" y="222"/>
                    </a:lnTo>
                    <a:lnTo>
                      <a:pt x="251" y="209"/>
                    </a:lnTo>
                    <a:lnTo>
                      <a:pt x="242" y="199"/>
                    </a:lnTo>
                    <a:lnTo>
                      <a:pt x="230" y="191"/>
                    </a:lnTo>
                    <a:lnTo>
                      <a:pt x="224" y="186"/>
                    </a:lnTo>
                    <a:lnTo>
                      <a:pt x="217" y="181"/>
                    </a:lnTo>
                    <a:lnTo>
                      <a:pt x="209" y="175"/>
                    </a:lnTo>
                    <a:lnTo>
                      <a:pt x="202" y="168"/>
                    </a:lnTo>
                    <a:lnTo>
                      <a:pt x="194" y="161"/>
                    </a:lnTo>
                    <a:lnTo>
                      <a:pt x="188" y="154"/>
                    </a:lnTo>
                    <a:lnTo>
                      <a:pt x="182" y="148"/>
                    </a:lnTo>
                    <a:lnTo>
                      <a:pt x="179" y="144"/>
                    </a:lnTo>
                    <a:lnTo>
                      <a:pt x="176" y="137"/>
                    </a:lnTo>
                    <a:lnTo>
                      <a:pt x="180" y="130"/>
                    </a:lnTo>
                    <a:lnTo>
                      <a:pt x="188" y="125"/>
                    </a:lnTo>
                    <a:lnTo>
                      <a:pt x="197" y="124"/>
                    </a:lnTo>
                    <a:lnTo>
                      <a:pt x="198" y="122"/>
                    </a:lnTo>
                    <a:lnTo>
                      <a:pt x="199" y="121"/>
                    </a:lnTo>
                    <a:lnTo>
                      <a:pt x="201" y="118"/>
                    </a:lnTo>
                    <a:lnTo>
                      <a:pt x="201" y="117"/>
                    </a:lnTo>
                    <a:lnTo>
                      <a:pt x="190" y="110"/>
                    </a:lnTo>
                    <a:lnTo>
                      <a:pt x="183" y="105"/>
                    </a:lnTo>
                    <a:lnTo>
                      <a:pt x="178" y="99"/>
                    </a:lnTo>
                    <a:lnTo>
                      <a:pt x="173" y="93"/>
                    </a:lnTo>
                    <a:lnTo>
                      <a:pt x="168" y="86"/>
                    </a:lnTo>
                    <a:lnTo>
                      <a:pt x="166" y="80"/>
                    </a:lnTo>
                    <a:lnTo>
                      <a:pt x="163" y="73"/>
                    </a:lnTo>
                    <a:lnTo>
                      <a:pt x="159" y="65"/>
                    </a:lnTo>
                    <a:lnTo>
                      <a:pt x="152" y="57"/>
                    </a:lnTo>
                    <a:lnTo>
                      <a:pt x="141" y="48"/>
                    </a:lnTo>
                    <a:lnTo>
                      <a:pt x="127" y="39"/>
                    </a:lnTo>
                    <a:lnTo>
                      <a:pt x="112" y="30"/>
                    </a:lnTo>
                    <a:lnTo>
                      <a:pt x="96" y="22"/>
                    </a:lnTo>
                    <a:lnTo>
                      <a:pt x="81" y="15"/>
                    </a:lnTo>
                    <a:lnTo>
                      <a:pt x="67" y="9"/>
                    </a:lnTo>
                    <a:lnTo>
                      <a:pt x="58" y="4"/>
                    </a:lnTo>
                    <a:lnTo>
                      <a:pt x="50" y="2"/>
                    </a:lnTo>
                    <a:lnTo>
                      <a:pt x="42" y="0"/>
                    </a:lnTo>
                    <a:lnTo>
                      <a:pt x="34" y="0"/>
                    </a:lnTo>
                    <a:lnTo>
                      <a:pt x="27" y="0"/>
                    </a:lnTo>
                    <a:lnTo>
                      <a:pt x="20" y="1"/>
                    </a:lnTo>
                    <a:lnTo>
                      <a:pt x="14" y="4"/>
                    </a:lnTo>
                    <a:lnTo>
                      <a:pt x="8" y="9"/>
                    </a:lnTo>
                    <a:lnTo>
                      <a:pt x="5" y="15"/>
                    </a:lnTo>
                    <a:lnTo>
                      <a:pt x="0" y="29"/>
                    </a:lnTo>
                    <a:lnTo>
                      <a:pt x="4" y="41"/>
                    </a:lnTo>
                    <a:lnTo>
                      <a:pt x="10" y="53"/>
                    </a:lnTo>
                    <a:lnTo>
                      <a:pt x="22" y="61"/>
                    </a:lnTo>
                    <a:lnTo>
                      <a:pt x="29" y="64"/>
                    </a:lnTo>
                    <a:lnTo>
                      <a:pt x="37" y="69"/>
                    </a:lnTo>
                    <a:lnTo>
                      <a:pt x="45" y="73"/>
                    </a:lnTo>
                    <a:lnTo>
                      <a:pt x="52" y="78"/>
                    </a:lnTo>
                    <a:lnTo>
                      <a:pt x="59" y="83"/>
                    </a:lnTo>
                    <a:lnTo>
                      <a:pt x="66" y="87"/>
                    </a:lnTo>
                    <a:lnTo>
                      <a:pt x="69" y="92"/>
                    </a:lnTo>
                    <a:lnTo>
                      <a:pt x="72" y="96"/>
                    </a:lnTo>
                    <a:lnTo>
                      <a:pt x="74" y="106"/>
                    </a:lnTo>
                    <a:lnTo>
                      <a:pt x="78" y="116"/>
                    </a:lnTo>
                    <a:lnTo>
                      <a:pt x="85" y="128"/>
                    </a:lnTo>
                    <a:lnTo>
                      <a:pt x="95" y="136"/>
                    </a:lnTo>
                    <a:lnTo>
                      <a:pt x="100" y="139"/>
                    </a:lnTo>
                    <a:lnTo>
                      <a:pt x="106" y="145"/>
                    </a:lnTo>
                    <a:lnTo>
                      <a:pt x="112" y="149"/>
                    </a:lnTo>
                    <a:lnTo>
                      <a:pt x="118" y="155"/>
                    </a:lnTo>
                    <a:lnTo>
                      <a:pt x="121" y="162"/>
                    </a:lnTo>
                    <a:lnTo>
                      <a:pt x="125" y="168"/>
                    </a:lnTo>
                    <a:lnTo>
                      <a:pt x="127" y="174"/>
                    </a:lnTo>
                    <a:lnTo>
                      <a:pt x="127" y="179"/>
                    </a:lnTo>
                    <a:lnTo>
                      <a:pt x="125" y="190"/>
                    </a:lnTo>
                    <a:lnTo>
                      <a:pt x="121" y="202"/>
                    </a:lnTo>
                    <a:lnTo>
                      <a:pt x="120" y="215"/>
                    </a:lnTo>
                    <a:lnTo>
                      <a:pt x="122" y="227"/>
                    </a:lnTo>
                    <a:lnTo>
                      <a:pt x="130" y="239"/>
                    </a:lnTo>
                    <a:lnTo>
                      <a:pt x="143" y="252"/>
                    </a:lnTo>
                    <a:lnTo>
                      <a:pt x="159" y="265"/>
                    </a:lnTo>
                    <a:lnTo>
                      <a:pt x="176" y="278"/>
                    </a:lnTo>
                    <a:lnTo>
                      <a:pt x="192" y="291"/>
                    </a:lnTo>
                    <a:lnTo>
                      <a:pt x="206" y="304"/>
                    </a:lnTo>
                    <a:lnTo>
                      <a:pt x="216" y="315"/>
                    </a:lnTo>
                    <a:lnTo>
                      <a:pt x="219" y="32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7" name="Freeform 343"/>
              <p:cNvSpPr>
                <a:spLocks/>
              </p:cNvSpPr>
              <p:nvPr/>
            </p:nvSpPr>
            <p:spPr bwMode="auto">
              <a:xfrm>
                <a:off x="1078" y="3592"/>
                <a:ext cx="33" cy="23"/>
              </a:xfrm>
              <a:custGeom>
                <a:avLst/>
                <a:gdLst/>
                <a:ahLst/>
                <a:cxnLst>
                  <a:cxn ang="0">
                    <a:pos x="66" y="45"/>
                  </a:cxn>
                  <a:cxn ang="0">
                    <a:pos x="60" y="37"/>
                  </a:cxn>
                  <a:cxn ang="0">
                    <a:pos x="52" y="29"/>
                  </a:cxn>
                  <a:cxn ang="0">
                    <a:pos x="43" y="21"/>
                  </a:cxn>
                  <a:cxn ang="0">
                    <a:pos x="33" y="14"/>
                  </a:cxn>
                  <a:cxn ang="0">
                    <a:pos x="24" y="7"/>
                  </a:cxn>
                  <a:cxn ang="0">
                    <a:pos x="17" y="2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3" y="8"/>
                  </a:cxn>
                  <a:cxn ang="0">
                    <a:pos x="0" y="16"/>
                  </a:cxn>
                  <a:cxn ang="0">
                    <a:pos x="0" y="25"/>
                  </a:cxn>
                  <a:cxn ang="0">
                    <a:pos x="7" y="29"/>
                  </a:cxn>
                  <a:cxn ang="0">
                    <a:pos x="13" y="29"/>
                  </a:cxn>
                  <a:cxn ang="0">
                    <a:pos x="19" y="29"/>
                  </a:cxn>
                  <a:cxn ang="0">
                    <a:pos x="26" y="29"/>
                  </a:cxn>
                  <a:cxn ang="0">
                    <a:pos x="34" y="29"/>
                  </a:cxn>
                  <a:cxn ang="0">
                    <a:pos x="42" y="30"/>
                  </a:cxn>
                  <a:cxn ang="0">
                    <a:pos x="50" y="34"/>
                  </a:cxn>
                  <a:cxn ang="0">
                    <a:pos x="58" y="38"/>
                  </a:cxn>
                  <a:cxn ang="0">
                    <a:pos x="66" y="45"/>
                  </a:cxn>
                </a:cxnLst>
                <a:rect l="0" t="0" r="r" b="b"/>
                <a:pathLst>
                  <a:path w="66" h="45">
                    <a:moveTo>
                      <a:pt x="66" y="45"/>
                    </a:moveTo>
                    <a:lnTo>
                      <a:pt x="60" y="37"/>
                    </a:lnTo>
                    <a:lnTo>
                      <a:pt x="52" y="29"/>
                    </a:lnTo>
                    <a:lnTo>
                      <a:pt x="43" y="21"/>
                    </a:lnTo>
                    <a:lnTo>
                      <a:pt x="33" y="14"/>
                    </a:lnTo>
                    <a:lnTo>
                      <a:pt x="24" y="7"/>
                    </a:lnTo>
                    <a:lnTo>
                      <a:pt x="17" y="2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3" y="8"/>
                    </a:lnTo>
                    <a:lnTo>
                      <a:pt x="0" y="16"/>
                    </a:lnTo>
                    <a:lnTo>
                      <a:pt x="0" y="25"/>
                    </a:lnTo>
                    <a:lnTo>
                      <a:pt x="7" y="29"/>
                    </a:lnTo>
                    <a:lnTo>
                      <a:pt x="13" y="29"/>
                    </a:lnTo>
                    <a:lnTo>
                      <a:pt x="19" y="29"/>
                    </a:lnTo>
                    <a:lnTo>
                      <a:pt x="26" y="29"/>
                    </a:lnTo>
                    <a:lnTo>
                      <a:pt x="34" y="29"/>
                    </a:lnTo>
                    <a:lnTo>
                      <a:pt x="42" y="30"/>
                    </a:lnTo>
                    <a:lnTo>
                      <a:pt x="50" y="34"/>
                    </a:lnTo>
                    <a:lnTo>
                      <a:pt x="58" y="38"/>
                    </a:lnTo>
                    <a:lnTo>
                      <a:pt x="66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8" name="Freeform 344"/>
              <p:cNvSpPr>
                <a:spLocks/>
              </p:cNvSpPr>
              <p:nvPr/>
            </p:nvSpPr>
            <p:spPr bwMode="auto">
              <a:xfrm>
                <a:off x="1116" y="3641"/>
                <a:ext cx="38" cy="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" y="8"/>
                  </a:cxn>
                  <a:cxn ang="0">
                    <a:pos x="20" y="18"/>
                  </a:cxn>
                  <a:cxn ang="0">
                    <a:pos x="25" y="30"/>
                  </a:cxn>
                  <a:cxn ang="0">
                    <a:pos x="32" y="41"/>
                  </a:cxn>
                  <a:cxn ang="0">
                    <a:pos x="35" y="46"/>
                  </a:cxn>
                  <a:cxn ang="0">
                    <a:pos x="41" y="52"/>
                  </a:cxn>
                  <a:cxn ang="0">
                    <a:pos x="49" y="60"/>
                  </a:cxn>
                  <a:cxn ang="0">
                    <a:pos x="57" y="69"/>
                  </a:cxn>
                  <a:cxn ang="0">
                    <a:pos x="65" y="78"/>
                  </a:cxn>
                  <a:cxn ang="0">
                    <a:pos x="71" y="88"/>
                  </a:cxn>
                  <a:cxn ang="0">
                    <a:pos x="75" y="96"/>
                  </a:cxn>
                  <a:cxn ang="0">
                    <a:pos x="78" y="101"/>
                  </a:cxn>
                  <a:cxn ang="0">
                    <a:pos x="78" y="112"/>
                  </a:cxn>
                  <a:cxn ang="0">
                    <a:pos x="78" y="120"/>
                  </a:cxn>
                  <a:cxn ang="0">
                    <a:pos x="74" y="127"/>
                  </a:cxn>
                  <a:cxn ang="0">
                    <a:pos x="68" y="131"/>
                  </a:cxn>
                  <a:cxn ang="0">
                    <a:pos x="65" y="131"/>
                  </a:cxn>
                  <a:cxn ang="0">
                    <a:pos x="59" y="129"/>
                  </a:cxn>
                  <a:cxn ang="0">
                    <a:pos x="53" y="126"/>
                  </a:cxn>
                  <a:cxn ang="0">
                    <a:pos x="47" y="121"/>
                  </a:cxn>
                  <a:cxn ang="0">
                    <a:pos x="41" y="116"/>
                  </a:cxn>
                  <a:cxn ang="0">
                    <a:pos x="34" y="109"/>
                  </a:cxn>
                  <a:cxn ang="0">
                    <a:pos x="29" y="104"/>
                  </a:cxn>
                  <a:cxn ang="0">
                    <a:pos x="25" y="97"/>
                  </a:cxn>
                  <a:cxn ang="0">
                    <a:pos x="18" y="81"/>
                  </a:cxn>
                  <a:cxn ang="0">
                    <a:pos x="13" y="60"/>
                  </a:cxn>
                  <a:cxn ang="0">
                    <a:pos x="9" y="41"/>
                  </a:cxn>
                  <a:cxn ang="0">
                    <a:pos x="7" y="28"/>
                  </a:cxn>
                  <a:cxn ang="0">
                    <a:pos x="6" y="21"/>
                  </a:cxn>
                  <a:cxn ang="0">
                    <a:pos x="6" y="15"/>
                  </a:cxn>
                  <a:cxn ang="0">
                    <a:pos x="4" y="8"/>
                  </a:cxn>
                  <a:cxn ang="0">
                    <a:pos x="0" y="0"/>
                  </a:cxn>
                </a:cxnLst>
                <a:rect l="0" t="0" r="r" b="b"/>
                <a:pathLst>
                  <a:path w="78" h="131">
                    <a:moveTo>
                      <a:pt x="0" y="0"/>
                    </a:moveTo>
                    <a:lnTo>
                      <a:pt x="12" y="8"/>
                    </a:lnTo>
                    <a:lnTo>
                      <a:pt x="20" y="18"/>
                    </a:lnTo>
                    <a:lnTo>
                      <a:pt x="25" y="30"/>
                    </a:lnTo>
                    <a:lnTo>
                      <a:pt x="32" y="41"/>
                    </a:lnTo>
                    <a:lnTo>
                      <a:pt x="35" y="46"/>
                    </a:lnTo>
                    <a:lnTo>
                      <a:pt x="41" y="52"/>
                    </a:lnTo>
                    <a:lnTo>
                      <a:pt x="49" y="60"/>
                    </a:lnTo>
                    <a:lnTo>
                      <a:pt x="57" y="69"/>
                    </a:lnTo>
                    <a:lnTo>
                      <a:pt x="65" y="78"/>
                    </a:lnTo>
                    <a:lnTo>
                      <a:pt x="71" y="88"/>
                    </a:lnTo>
                    <a:lnTo>
                      <a:pt x="75" y="96"/>
                    </a:lnTo>
                    <a:lnTo>
                      <a:pt x="78" y="101"/>
                    </a:lnTo>
                    <a:lnTo>
                      <a:pt x="78" y="112"/>
                    </a:lnTo>
                    <a:lnTo>
                      <a:pt x="78" y="120"/>
                    </a:lnTo>
                    <a:lnTo>
                      <a:pt x="74" y="127"/>
                    </a:lnTo>
                    <a:lnTo>
                      <a:pt x="68" y="131"/>
                    </a:lnTo>
                    <a:lnTo>
                      <a:pt x="65" y="131"/>
                    </a:lnTo>
                    <a:lnTo>
                      <a:pt x="59" y="129"/>
                    </a:lnTo>
                    <a:lnTo>
                      <a:pt x="53" y="126"/>
                    </a:lnTo>
                    <a:lnTo>
                      <a:pt x="47" y="121"/>
                    </a:lnTo>
                    <a:lnTo>
                      <a:pt x="41" y="116"/>
                    </a:lnTo>
                    <a:lnTo>
                      <a:pt x="34" y="109"/>
                    </a:lnTo>
                    <a:lnTo>
                      <a:pt x="29" y="104"/>
                    </a:lnTo>
                    <a:lnTo>
                      <a:pt x="25" y="97"/>
                    </a:lnTo>
                    <a:lnTo>
                      <a:pt x="18" y="81"/>
                    </a:lnTo>
                    <a:lnTo>
                      <a:pt x="13" y="60"/>
                    </a:lnTo>
                    <a:lnTo>
                      <a:pt x="9" y="41"/>
                    </a:lnTo>
                    <a:lnTo>
                      <a:pt x="7" y="28"/>
                    </a:lnTo>
                    <a:lnTo>
                      <a:pt x="6" y="21"/>
                    </a:lnTo>
                    <a:lnTo>
                      <a:pt x="6" y="15"/>
                    </a:lnTo>
                    <a:lnTo>
                      <a:pt x="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09" name="Freeform 345"/>
              <p:cNvSpPr>
                <a:spLocks/>
              </p:cNvSpPr>
              <p:nvPr/>
            </p:nvSpPr>
            <p:spPr bwMode="auto">
              <a:xfrm>
                <a:off x="2045" y="3535"/>
                <a:ext cx="268" cy="456"/>
              </a:xfrm>
              <a:custGeom>
                <a:avLst/>
                <a:gdLst/>
                <a:ahLst/>
                <a:cxnLst>
                  <a:cxn ang="0">
                    <a:pos x="77" y="608"/>
                  </a:cxn>
                  <a:cxn ang="0">
                    <a:pos x="108" y="606"/>
                  </a:cxn>
                  <a:cxn ang="0">
                    <a:pos x="141" y="596"/>
                  </a:cxn>
                  <a:cxn ang="0">
                    <a:pos x="167" y="582"/>
                  </a:cxn>
                  <a:cxn ang="0">
                    <a:pos x="190" y="562"/>
                  </a:cxn>
                  <a:cxn ang="0">
                    <a:pos x="209" y="532"/>
                  </a:cxn>
                  <a:cxn ang="0">
                    <a:pos x="232" y="482"/>
                  </a:cxn>
                  <a:cxn ang="0">
                    <a:pos x="270" y="374"/>
                  </a:cxn>
                  <a:cxn ang="0">
                    <a:pos x="297" y="194"/>
                  </a:cxn>
                  <a:cxn ang="0">
                    <a:pos x="285" y="192"/>
                  </a:cxn>
                  <a:cxn ang="0">
                    <a:pos x="240" y="225"/>
                  </a:cxn>
                  <a:cxn ang="0">
                    <a:pos x="199" y="211"/>
                  </a:cxn>
                  <a:cxn ang="0">
                    <a:pos x="168" y="197"/>
                  </a:cxn>
                  <a:cxn ang="0">
                    <a:pos x="132" y="198"/>
                  </a:cxn>
                  <a:cxn ang="0">
                    <a:pos x="140" y="164"/>
                  </a:cxn>
                  <a:cxn ang="0">
                    <a:pos x="205" y="126"/>
                  </a:cxn>
                  <a:cxn ang="0">
                    <a:pos x="307" y="83"/>
                  </a:cxn>
                  <a:cxn ang="0">
                    <a:pos x="272" y="58"/>
                  </a:cxn>
                  <a:cxn ang="0">
                    <a:pos x="240" y="42"/>
                  </a:cxn>
                  <a:cxn ang="0">
                    <a:pos x="261" y="36"/>
                  </a:cxn>
                  <a:cxn ang="0">
                    <a:pos x="284" y="36"/>
                  </a:cxn>
                  <a:cxn ang="0">
                    <a:pos x="263" y="20"/>
                  </a:cxn>
                  <a:cxn ang="0">
                    <a:pos x="230" y="25"/>
                  </a:cxn>
                  <a:cxn ang="0">
                    <a:pos x="202" y="48"/>
                  </a:cxn>
                  <a:cxn ang="0">
                    <a:pos x="181" y="73"/>
                  </a:cxn>
                  <a:cxn ang="0">
                    <a:pos x="155" y="92"/>
                  </a:cxn>
                  <a:cxn ang="0">
                    <a:pos x="152" y="85"/>
                  </a:cxn>
                  <a:cxn ang="0">
                    <a:pos x="189" y="46"/>
                  </a:cxn>
                  <a:cxn ang="0">
                    <a:pos x="194" y="20"/>
                  </a:cxn>
                  <a:cxn ang="0">
                    <a:pos x="239" y="6"/>
                  </a:cxn>
                  <a:cxn ang="0">
                    <a:pos x="283" y="0"/>
                  </a:cxn>
                  <a:cxn ang="0">
                    <a:pos x="321" y="35"/>
                  </a:cxn>
                  <a:cxn ang="0">
                    <a:pos x="369" y="86"/>
                  </a:cxn>
                  <a:cxn ang="0">
                    <a:pos x="397" y="120"/>
                  </a:cxn>
                  <a:cxn ang="0">
                    <a:pos x="411" y="156"/>
                  </a:cxn>
                  <a:cxn ang="0">
                    <a:pos x="447" y="239"/>
                  </a:cxn>
                  <a:cxn ang="0">
                    <a:pos x="485" y="310"/>
                  </a:cxn>
                  <a:cxn ang="0">
                    <a:pos x="510" y="402"/>
                  </a:cxn>
                  <a:cxn ang="0">
                    <a:pos x="526" y="555"/>
                  </a:cxn>
                  <a:cxn ang="0">
                    <a:pos x="527" y="655"/>
                  </a:cxn>
                  <a:cxn ang="0">
                    <a:pos x="524" y="696"/>
                  </a:cxn>
                  <a:cxn ang="0">
                    <a:pos x="520" y="718"/>
                  </a:cxn>
                  <a:cxn ang="0">
                    <a:pos x="528" y="773"/>
                  </a:cxn>
                  <a:cxn ang="0">
                    <a:pos x="532" y="850"/>
                  </a:cxn>
                  <a:cxn ang="0">
                    <a:pos x="519" y="911"/>
                  </a:cxn>
                  <a:cxn ang="0">
                    <a:pos x="397" y="911"/>
                  </a:cxn>
                  <a:cxn ang="0">
                    <a:pos x="174" y="911"/>
                  </a:cxn>
                  <a:cxn ang="0">
                    <a:pos x="10" y="911"/>
                  </a:cxn>
                  <a:cxn ang="0">
                    <a:pos x="17" y="849"/>
                  </a:cxn>
                  <a:cxn ang="0">
                    <a:pos x="42" y="784"/>
                  </a:cxn>
                  <a:cxn ang="0">
                    <a:pos x="64" y="746"/>
                  </a:cxn>
                  <a:cxn ang="0">
                    <a:pos x="78" y="722"/>
                  </a:cxn>
                  <a:cxn ang="0">
                    <a:pos x="76" y="681"/>
                  </a:cxn>
                  <a:cxn ang="0">
                    <a:pos x="49" y="646"/>
                  </a:cxn>
                  <a:cxn ang="0">
                    <a:pos x="35" y="615"/>
                  </a:cxn>
                </a:cxnLst>
                <a:rect l="0" t="0" r="r" b="b"/>
                <a:pathLst>
                  <a:path w="535" h="911">
                    <a:moveTo>
                      <a:pt x="28" y="608"/>
                    </a:moveTo>
                    <a:lnTo>
                      <a:pt x="41" y="608"/>
                    </a:lnTo>
                    <a:lnTo>
                      <a:pt x="54" y="608"/>
                    </a:lnTo>
                    <a:lnTo>
                      <a:pt x="65" y="608"/>
                    </a:lnTo>
                    <a:lnTo>
                      <a:pt x="77" y="608"/>
                    </a:lnTo>
                    <a:lnTo>
                      <a:pt x="86" y="608"/>
                    </a:lnTo>
                    <a:lnTo>
                      <a:pt x="94" y="608"/>
                    </a:lnTo>
                    <a:lnTo>
                      <a:pt x="100" y="607"/>
                    </a:lnTo>
                    <a:lnTo>
                      <a:pt x="103" y="607"/>
                    </a:lnTo>
                    <a:lnTo>
                      <a:pt x="108" y="606"/>
                    </a:lnTo>
                    <a:lnTo>
                      <a:pt x="114" y="605"/>
                    </a:lnTo>
                    <a:lnTo>
                      <a:pt x="121" y="603"/>
                    </a:lnTo>
                    <a:lnTo>
                      <a:pt x="128" y="600"/>
                    </a:lnTo>
                    <a:lnTo>
                      <a:pt x="134" y="598"/>
                    </a:lnTo>
                    <a:lnTo>
                      <a:pt x="141" y="596"/>
                    </a:lnTo>
                    <a:lnTo>
                      <a:pt x="147" y="593"/>
                    </a:lnTo>
                    <a:lnTo>
                      <a:pt x="152" y="591"/>
                    </a:lnTo>
                    <a:lnTo>
                      <a:pt x="156" y="589"/>
                    </a:lnTo>
                    <a:lnTo>
                      <a:pt x="161" y="585"/>
                    </a:lnTo>
                    <a:lnTo>
                      <a:pt x="167" y="582"/>
                    </a:lnTo>
                    <a:lnTo>
                      <a:pt x="172" y="578"/>
                    </a:lnTo>
                    <a:lnTo>
                      <a:pt x="178" y="575"/>
                    </a:lnTo>
                    <a:lnTo>
                      <a:pt x="183" y="570"/>
                    </a:lnTo>
                    <a:lnTo>
                      <a:pt x="187" y="566"/>
                    </a:lnTo>
                    <a:lnTo>
                      <a:pt x="190" y="562"/>
                    </a:lnTo>
                    <a:lnTo>
                      <a:pt x="193" y="558"/>
                    </a:lnTo>
                    <a:lnTo>
                      <a:pt x="198" y="551"/>
                    </a:lnTo>
                    <a:lnTo>
                      <a:pt x="202" y="544"/>
                    </a:lnTo>
                    <a:lnTo>
                      <a:pt x="206" y="538"/>
                    </a:lnTo>
                    <a:lnTo>
                      <a:pt x="209" y="532"/>
                    </a:lnTo>
                    <a:lnTo>
                      <a:pt x="214" y="524"/>
                    </a:lnTo>
                    <a:lnTo>
                      <a:pt x="219" y="514"/>
                    </a:lnTo>
                    <a:lnTo>
                      <a:pt x="223" y="505"/>
                    </a:lnTo>
                    <a:lnTo>
                      <a:pt x="227" y="497"/>
                    </a:lnTo>
                    <a:lnTo>
                      <a:pt x="232" y="482"/>
                    </a:lnTo>
                    <a:lnTo>
                      <a:pt x="240" y="461"/>
                    </a:lnTo>
                    <a:lnTo>
                      <a:pt x="249" y="439"/>
                    </a:lnTo>
                    <a:lnTo>
                      <a:pt x="257" y="415"/>
                    </a:lnTo>
                    <a:lnTo>
                      <a:pt x="265" y="393"/>
                    </a:lnTo>
                    <a:lnTo>
                      <a:pt x="270" y="374"/>
                    </a:lnTo>
                    <a:lnTo>
                      <a:pt x="274" y="361"/>
                    </a:lnTo>
                    <a:lnTo>
                      <a:pt x="280" y="326"/>
                    </a:lnTo>
                    <a:lnTo>
                      <a:pt x="288" y="273"/>
                    </a:lnTo>
                    <a:lnTo>
                      <a:pt x="295" y="224"/>
                    </a:lnTo>
                    <a:lnTo>
                      <a:pt x="297" y="194"/>
                    </a:lnTo>
                    <a:lnTo>
                      <a:pt x="296" y="184"/>
                    </a:lnTo>
                    <a:lnTo>
                      <a:pt x="293" y="184"/>
                    </a:lnTo>
                    <a:lnTo>
                      <a:pt x="290" y="187"/>
                    </a:lnTo>
                    <a:lnTo>
                      <a:pt x="288" y="190"/>
                    </a:lnTo>
                    <a:lnTo>
                      <a:pt x="285" y="192"/>
                    </a:lnTo>
                    <a:lnTo>
                      <a:pt x="281" y="198"/>
                    </a:lnTo>
                    <a:lnTo>
                      <a:pt x="274" y="204"/>
                    </a:lnTo>
                    <a:lnTo>
                      <a:pt x="265" y="212"/>
                    </a:lnTo>
                    <a:lnTo>
                      <a:pt x="253" y="219"/>
                    </a:lnTo>
                    <a:lnTo>
                      <a:pt x="240" y="225"/>
                    </a:lnTo>
                    <a:lnTo>
                      <a:pt x="225" y="229"/>
                    </a:lnTo>
                    <a:lnTo>
                      <a:pt x="209" y="230"/>
                    </a:lnTo>
                    <a:lnTo>
                      <a:pt x="207" y="224"/>
                    </a:lnTo>
                    <a:lnTo>
                      <a:pt x="204" y="217"/>
                    </a:lnTo>
                    <a:lnTo>
                      <a:pt x="199" y="211"/>
                    </a:lnTo>
                    <a:lnTo>
                      <a:pt x="194" y="205"/>
                    </a:lnTo>
                    <a:lnTo>
                      <a:pt x="187" y="202"/>
                    </a:lnTo>
                    <a:lnTo>
                      <a:pt x="182" y="198"/>
                    </a:lnTo>
                    <a:lnTo>
                      <a:pt x="175" y="197"/>
                    </a:lnTo>
                    <a:lnTo>
                      <a:pt x="168" y="197"/>
                    </a:lnTo>
                    <a:lnTo>
                      <a:pt x="161" y="198"/>
                    </a:lnTo>
                    <a:lnTo>
                      <a:pt x="153" y="198"/>
                    </a:lnTo>
                    <a:lnTo>
                      <a:pt x="145" y="199"/>
                    </a:lnTo>
                    <a:lnTo>
                      <a:pt x="138" y="198"/>
                    </a:lnTo>
                    <a:lnTo>
                      <a:pt x="132" y="198"/>
                    </a:lnTo>
                    <a:lnTo>
                      <a:pt x="128" y="196"/>
                    </a:lnTo>
                    <a:lnTo>
                      <a:pt x="125" y="194"/>
                    </a:lnTo>
                    <a:lnTo>
                      <a:pt x="125" y="189"/>
                    </a:lnTo>
                    <a:lnTo>
                      <a:pt x="131" y="177"/>
                    </a:lnTo>
                    <a:lnTo>
                      <a:pt x="140" y="164"/>
                    </a:lnTo>
                    <a:lnTo>
                      <a:pt x="149" y="151"/>
                    </a:lnTo>
                    <a:lnTo>
                      <a:pt x="158" y="145"/>
                    </a:lnTo>
                    <a:lnTo>
                      <a:pt x="166" y="142"/>
                    </a:lnTo>
                    <a:lnTo>
                      <a:pt x="183" y="135"/>
                    </a:lnTo>
                    <a:lnTo>
                      <a:pt x="205" y="126"/>
                    </a:lnTo>
                    <a:lnTo>
                      <a:pt x="230" y="114"/>
                    </a:lnTo>
                    <a:lnTo>
                      <a:pt x="255" y="104"/>
                    </a:lnTo>
                    <a:lnTo>
                      <a:pt x="280" y="95"/>
                    </a:lnTo>
                    <a:lnTo>
                      <a:pt x="297" y="86"/>
                    </a:lnTo>
                    <a:lnTo>
                      <a:pt x="307" y="83"/>
                    </a:lnTo>
                    <a:lnTo>
                      <a:pt x="303" y="80"/>
                    </a:lnTo>
                    <a:lnTo>
                      <a:pt x="297" y="74"/>
                    </a:lnTo>
                    <a:lnTo>
                      <a:pt x="289" y="69"/>
                    </a:lnTo>
                    <a:lnTo>
                      <a:pt x="281" y="63"/>
                    </a:lnTo>
                    <a:lnTo>
                      <a:pt x="272" y="58"/>
                    </a:lnTo>
                    <a:lnTo>
                      <a:pt x="263" y="53"/>
                    </a:lnTo>
                    <a:lnTo>
                      <a:pt x="257" y="50"/>
                    </a:lnTo>
                    <a:lnTo>
                      <a:pt x="251" y="47"/>
                    </a:lnTo>
                    <a:lnTo>
                      <a:pt x="244" y="45"/>
                    </a:lnTo>
                    <a:lnTo>
                      <a:pt x="240" y="42"/>
                    </a:lnTo>
                    <a:lnTo>
                      <a:pt x="242" y="39"/>
                    </a:lnTo>
                    <a:lnTo>
                      <a:pt x="247" y="37"/>
                    </a:lnTo>
                    <a:lnTo>
                      <a:pt x="251" y="36"/>
                    </a:lnTo>
                    <a:lnTo>
                      <a:pt x="257" y="36"/>
                    </a:lnTo>
                    <a:lnTo>
                      <a:pt x="261" y="36"/>
                    </a:lnTo>
                    <a:lnTo>
                      <a:pt x="267" y="35"/>
                    </a:lnTo>
                    <a:lnTo>
                      <a:pt x="272" y="35"/>
                    </a:lnTo>
                    <a:lnTo>
                      <a:pt x="277" y="35"/>
                    </a:lnTo>
                    <a:lnTo>
                      <a:pt x="281" y="36"/>
                    </a:lnTo>
                    <a:lnTo>
                      <a:pt x="284" y="36"/>
                    </a:lnTo>
                    <a:lnTo>
                      <a:pt x="283" y="30"/>
                    </a:lnTo>
                    <a:lnTo>
                      <a:pt x="280" y="25"/>
                    </a:lnTo>
                    <a:lnTo>
                      <a:pt x="275" y="22"/>
                    </a:lnTo>
                    <a:lnTo>
                      <a:pt x="268" y="20"/>
                    </a:lnTo>
                    <a:lnTo>
                      <a:pt x="263" y="20"/>
                    </a:lnTo>
                    <a:lnTo>
                      <a:pt x="259" y="20"/>
                    </a:lnTo>
                    <a:lnTo>
                      <a:pt x="252" y="21"/>
                    </a:lnTo>
                    <a:lnTo>
                      <a:pt x="245" y="21"/>
                    </a:lnTo>
                    <a:lnTo>
                      <a:pt x="238" y="23"/>
                    </a:lnTo>
                    <a:lnTo>
                      <a:pt x="230" y="25"/>
                    </a:lnTo>
                    <a:lnTo>
                      <a:pt x="223" y="28"/>
                    </a:lnTo>
                    <a:lnTo>
                      <a:pt x="217" y="32"/>
                    </a:lnTo>
                    <a:lnTo>
                      <a:pt x="213" y="37"/>
                    </a:lnTo>
                    <a:lnTo>
                      <a:pt x="207" y="43"/>
                    </a:lnTo>
                    <a:lnTo>
                      <a:pt x="202" y="48"/>
                    </a:lnTo>
                    <a:lnTo>
                      <a:pt x="198" y="54"/>
                    </a:lnTo>
                    <a:lnTo>
                      <a:pt x="192" y="60"/>
                    </a:lnTo>
                    <a:lnTo>
                      <a:pt x="189" y="65"/>
                    </a:lnTo>
                    <a:lnTo>
                      <a:pt x="184" y="69"/>
                    </a:lnTo>
                    <a:lnTo>
                      <a:pt x="181" y="73"/>
                    </a:lnTo>
                    <a:lnTo>
                      <a:pt x="176" y="76"/>
                    </a:lnTo>
                    <a:lnTo>
                      <a:pt x="171" y="80"/>
                    </a:lnTo>
                    <a:lnTo>
                      <a:pt x="166" y="84"/>
                    </a:lnTo>
                    <a:lnTo>
                      <a:pt x="160" y="88"/>
                    </a:lnTo>
                    <a:lnTo>
                      <a:pt x="155" y="92"/>
                    </a:lnTo>
                    <a:lnTo>
                      <a:pt x="149" y="95"/>
                    </a:lnTo>
                    <a:lnTo>
                      <a:pt x="146" y="97"/>
                    </a:lnTo>
                    <a:lnTo>
                      <a:pt x="144" y="97"/>
                    </a:lnTo>
                    <a:lnTo>
                      <a:pt x="145" y="93"/>
                    </a:lnTo>
                    <a:lnTo>
                      <a:pt x="152" y="85"/>
                    </a:lnTo>
                    <a:lnTo>
                      <a:pt x="161" y="76"/>
                    </a:lnTo>
                    <a:lnTo>
                      <a:pt x="170" y="68"/>
                    </a:lnTo>
                    <a:lnTo>
                      <a:pt x="175" y="62"/>
                    </a:lnTo>
                    <a:lnTo>
                      <a:pt x="182" y="55"/>
                    </a:lnTo>
                    <a:lnTo>
                      <a:pt x="189" y="46"/>
                    </a:lnTo>
                    <a:lnTo>
                      <a:pt x="196" y="37"/>
                    </a:lnTo>
                    <a:lnTo>
                      <a:pt x="200" y="29"/>
                    </a:lnTo>
                    <a:lnTo>
                      <a:pt x="202" y="22"/>
                    </a:lnTo>
                    <a:lnTo>
                      <a:pt x="200" y="19"/>
                    </a:lnTo>
                    <a:lnTo>
                      <a:pt x="194" y="20"/>
                    </a:lnTo>
                    <a:lnTo>
                      <a:pt x="200" y="17"/>
                    </a:lnTo>
                    <a:lnTo>
                      <a:pt x="208" y="15"/>
                    </a:lnTo>
                    <a:lnTo>
                      <a:pt x="217" y="13"/>
                    </a:lnTo>
                    <a:lnTo>
                      <a:pt x="229" y="9"/>
                    </a:lnTo>
                    <a:lnTo>
                      <a:pt x="239" y="6"/>
                    </a:lnTo>
                    <a:lnTo>
                      <a:pt x="251" y="4"/>
                    </a:lnTo>
                    <a:lnTo>
                      <a:pt x="262" y="1"/>
                    </a:lnTo>
                    <a:lnTo>
                      <a:pt x="272" y="0"/>
                    </a:lnTo>
                    <a:lnTo>
                      <a:pt x="277" y="0"/>
                    </a:lnTo>
                    <a:lnTo>
                      <a:pt x="283" y="0"/>
                    </a:lnTo>
                    <a:lnTo>
                      <a:pt x="289" y="0"/>
                    </a:lnTo>
                    <a:lnTo>
                      <a:pt x="292" y="0"/>
                    </a:lnTo>
                    <a:lnTo>
                      <a:pt x="300" y="10"/>
                    </a:lnTo>
                    <a:lnTo>
                      <a:pt x="311" y="22"/>
                    </a:lnTo>
                    <a:lnTo>
                      <a:pt x="321" y="35"/>
                    </a:lnTo>
                    <a:lnTo>
                      <a:pt x="333" y="47"/>
                    </a:lnTo>
                    <a:lnTo>
                      <a:pt x="343" y="60"/>
                    </a:lnTo>
                    <a:lnTo>
                      <a:pt x="353" y="70"/>
                    </a:lnTo>
                    <a:lnTo>
                      <a:pt x="363" y="80"/>
                    </a:lnTo>
                    <a:lnTo>
                      <a:pt x="369" y="86"/>
                    </a:lnTo>
                    <a:lnTo>
                      <a:pt x="375" y="92"/>
                    </a:lnTo>
                    <a:lnTo>
                      <a:pt x="381" y="99"/>
                    </a:lnTo>
                    <a:lnTo>
                      <a:pt x="387" y="106"/>
                    </a:lnTo>
                    <a:lnTo>
                      <a:pt x="393" y="113"/>
                    </a:lnTo>
                    <a:lnTo>
                      <a:pt x="397" y="120"/>
                    </a:lnTo>
                    <a:lnTo>
                      <a:pt x="401" y="126"/>
                    </a:lnTo>
                    <a:lnTo>
                      <a:pt x="404" y="131"/>
                    </a:lnTo>
                    <a:lnTo>
                      <a:pt x="405" y="136"/>
                    </a:lnTo>
                    <a:lnTo>
                      <a:pt x="407" y="143"/>
                    </a:lnTo>
                    <a:lnTo>
                      <a:pt x="411" y="156"/>
                    </a:lnTo>
                    <a:lnTo>
                      <a:pt x="418" y="172"/>
                    </a:lnTo>
                    <a:lnTo>
                      <a:pt x="425" y="190"/>
                    </a:lnTo>
                    <a:lnTo>
                      <a:pt x="432" y="209"/>
                    </a:lnTo>
                    <a:lnTo>
                      <a:pt x="440" y="225"/>
                    </a:lnTo>
                    <a:lnTo>
                      <a:pt x="447" y="239"/>
                    </a:lnTo>
                    <a:lnTo>
                      <a:pt x="452" y="248"/>
                    </a:lnTo>
                    <a:lnTo>
                      <a:pt x="458" y="257"/>
                    </a:lnTo>
                    <a:lnTo>
                      <a:pt x="466" y="272"/>
                    </a:lnTo>
                    <a:lnTo>
                      <a:pt x="475" y="290"/>
                    </a:lnTo>
                    <a:lnTo>
                      <a:pt x="485" y="310"/>
                    </a:lnTo>
                    <a:lnTo>
                      <a:pt x="494" y="331"/>
                    </a:lnTo>
                    <a:lnTo>
                      <a:pt x="501" y="350"/>
                    </a:lnTo>
                    <a:lnTo>
                      <a:pt x="505" y="366"/>
                    </a:lnTo>
                    <a:lnTo>
                      <a:pt x="508" y="377"/>
                    </a:lnTo>
                    <a:lnTo>
                      <a:pt x="510" y="402"/>
                    </a:lnTo>
                    <a:lnTo>
                      <a:pt x="513" y="439"/>
                    </a:lnTo>
                    <a:lnTo>
                      <a:pt x="518" y="475"/>
                    </a:lnTo>
                    <a:lnTo>
                      <a:pt x="522" y="497"/>
                    </a:lnTo>
                    <a:lnTo>
                      <a:pt x="524" y="518"/>
                    </a:lnTo>
                    <a:lnTo>
                      <a:pt x="526" y="555"/>
                    </a:lnTo>
                    <a:lnTo>
                      <a:pt x="528" y="592"/>
                    </a:lnTo>
                    <a:lnTo>
                      <a:pt x="528" y="615"/>
                    </a:lnTo>
                    <a:lnTo>
                      <a:pt x="527" y="629"/>
                    </a:lnTo>
                    <a:lnTo>
                      <a:pt x="527" y="643"/>
                    </a:lnTo>
                    <a:lnTo>
                      <a:pt x="527" y="655"/>
                    </a:lnTo>
                    <a:lnTo>
                      <a:pt x="527" y="664"/>
                    </a:lnTo>
                    <a:lnTo>
                      <a:pt x="528" y="670"/>
                    </a:lnTo>
                    <a:lnTo>
                      <a:pt x="527" y="681"/>
                    </a:lnTo>
                    <a:lnTo>
                      <a:pt x="526" y="690"/>
                    </a:lnTo>
                    <a:lnTo>
                      <a:pt x="524" y="696"/>
                    </a:lnTo>
                    <a:lnTo>
                      <a:pt x="520" y="698"/>
                    </a:lnTo>
                    <a:lnTo>
                      <a:pt x="518" y="700"/>
                    </a:lnTo>
                    <a:lnTo>
                      <a:pt x="516" y="704"/>
                    </a:lnTo>
                    <a:lnTo>
                      <a:pt x="512" y="706"/>
                    </a:lnTo>
                    <a:lnTo>
                      <a:pt x="520" y="718"/>
                    </a:lnTo>
                    <a:lnTo>
                      <a:pt x="527" y="733"/>
                    </a:lnTo>
                    <a:lnTo>
                      <a:pt x="533" y="746"/>
                    </a:lnTo>
                    <a:lnTo>
                      <a:pt x="535" y="755"/>
                    </a:lnTo>
                    <a:lnTo>
                      <a:pt x="533" y="761"/>
                    </a:lnTo>
                    <a:lnTo>
                      <a:pt x="528" y="773"/>
                    </a:lnTo>
                    <a:lnTo>
                      <a:pt x="524" y="786"/>
                    </a:lnTo>
                    <a:lnTo>
                      <a:pt x="522" y="795"/>
                    </a:lnTo>
                    <a:lnTo>
                      <a:pt x="523" y="808"/>
                    </a:lnTo>
                    <a:lnTo>
                      <a:pt x="527" y="829"/>
                    </a:lnTo>
                    <a:lnTo>
                      <a:pt x="532" y="850"/>
                    </a:lnTo>
                    <a:lnTo>
                      <a:pt x="534" y="863"/>
                    </a:lnTo>
                    <a:lnTo>
                      <a:pt x="532" y="872"/>
                    </a:lnTo>
                    <a:lnTo>
                      <a:pt x="528" y="886"/>
                    </a:lnTo>
                    <a:lnTo>
                      <a:pt x="524" y="901"/>
                    </a:lnTo>
                    <a:lnTo>
                      <a:pt x="519" y="911"/>
                    </a:lnTo>
                    <a:lnTo>
                      <a:pt x="510" y="911"/>
                    </a:lnTo>
                    <a:lnTo>
                      <a:pt x="493" y="911"/>
                    </a:lnTo>
                    <a:lnTo>
                      <a:pt x="466" y="911"/>
                    </a:lnTo>
                    <a:lnTo>
                      <a:pt x="434" y="911"/>
                    </a:lnTo>
                    <a:lnTo>
                      <a:pt x="397" y="911"/>
                    </a:lnTo>
                    <a:lnTo>
                      <a:pt x="354" y="911"/>
                    </a:lnTo>
                    <a:lnTo>
                      <a:pt x="311" y="911"/>
                    </a:lnTo>
                    <a:lnTo>
                      <a:pt x="265" y="911"/>
                    </a:lnTo>
                    <a:lnTo>
                      <a:pt x="219" y="911"/>
                    </a:lnTo>
                    <a:lnTo>
                      <a:pt x="174" y="911"/>
                    </a:lnTo>
                    <a:lnTo>
                      <a:pt x="131" y="911"/>
                    </a:lnTo>
                    <a:lnTo>
                      <a:pt x="92" y="911"/>
                    </a:lnTo>
                    <a:lnTo>
                      <a:pt x="58" y="911"/>
                    </a:lnTo>
                    <a:lnTo>
                      <a:pt x="31" y="911"/>
                    </a:lnTo>
                    <a:lnTo>
                      <a:pt x="10" y="911"/>
                    </a:lnTo>
                    <a:lnTo>
                      <a:pt x="0" y="911"/>
                    </a:lnTo>
                    <a:lnTo>
                      <a:pt x="1" y="901"/>
                    </a:lnTo>
                    <a:lnTo>
                      <a:pt x="5" y="886"/>
                    </a:lnTo>
                    <a:lnTo>
                      <a:pt x="11" y="867"/>
                    </a:lnTo>
                    <a:lnTo>
                      <a:pt x="17" y="849"/>
                    </a:lnTo>
                    <a:lnTo>
                      <a:pt x="24" y="829"/>
                    </a:lnTo>
                    <a:lnTo>
                      <a:pt x="31" y="813"/>
                    </a:lnTo>
                    <a:lnTo>
                      <a:pt x="35" y="801"/>
                    </a:lnTo>
                    <a:lnTo>
                      <a:pt x="38" y="794"/>
                    </a:lnTo>
                    <a:lnTo>
                      <a:pt x="42" y="784"/>
                    </a:lnTo>
                    <a:lnTo>
                      <a:pt x="48" y="774"/>
                    </a:lnTo>
                    <a:lnTo>
                      <a:pt x="55" y="765"/>
                    </a:lnTo>
                    <a:lnTo>
                      <a:pt x="58" y="757"/>
                    </a:lnTo>
                    <a:lnTo>
                      <a:pt x="61" y="751"/>
                    </a:lnTo>
                    <a:lnTo>
                      <a:pt x="64" y="746"/>
                    </a:lnTo>
                    <a:lnTo>
                      <a:pt x="68" y="742"/>
                    </a:lnTo>
                    <a:lnTo>
                      <a:pt x="73" y="740"/>
                    </a:lnTo>
                    <a:lnTo>
                      <a:pt x="76" y="735"/>
                    </a:lnTo>
                    <a:lnTo>
                      <a:pt x="77" y="729"/>
                    </a:lnTo>
                    <a:lnTo>
                      <a:pt x="78" y="722"/>
                    </a:lnTo>
                    <a:lnTo>
                      <a:pt x="77" y="717"/>
                    </a:lnTo>
                    <a:lnTo>
                      <a:pt x="75" y="708"/>
                    </a:lnTo>
                    <a:lnTo>
                      <a:pt x="73" y="698"/>
                    </a:lnTo>
                    <a:lnTo>
                      <a:pt x="73" y="688"/>
                    </a:lnTo>
                    <a:lnTo>
                      <a:pt x="76" y="681"/>
                    </a:lnTo>
                    <a:lnTo>
                      <a:pt x="72" y="676"/>
                    </a:lnTo>
                    <a:lnTo>
                      <a:pt x="67" y="670"/>
                    </a:lnTo>
                    <a:lnTo>
                      <a:pt x="61" y="662"/>
                    </a:lnTo>
                    <a:lnTo>
                      <a:pt x="54" y="654"/>
                    </a:lnTo>
                    <a:lnTo>
                      <a:pt x="49" y="646"/>
                    </a:lnTo>
                    <a:lnTo>
                      <a:pt x="45" y="638"/>
                    </a:lnTo>
                    <a:lnTo>
                      <a:pt x="42" y="630"/>
                    </a:lnTo>
                    <a:lnTo>
                      <a:pt x="42" y="623"/>
                    </a:lnTo>
                    <a:lnTo>
                      <a:pt x="39" y="620"/>
                    </a:lnTo>
                    <a:lnTo>
                      <a:pt x="35" y="615"/>
                    </a:lnTo>
                    <a:lnTo>
                      <a:pt x="32" y="611"/>
                    </a:lnTo>
                    <a:lnTo>
                      <a:pt x="28" y="6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0" name="Freeform 346"/>
              <p:cNvSpPr>
                <a:spLocks/>
              </p:cNvSpPr>
              <p:nvPr/>
            </p:nvSpPr>
            <p:spPr bwMode="auto">
              <a:xfrm>
                <a:off x="2034" y="3545"/>
                <a:ext cx="109" cy="208"/>
              </a:xfrm>
              <a:custGeom>
                <a:avLst/>
                <a:gdLst/>
                <a:ahLst/>
                <a:cxnLst>
                  <a:cxn ang="0">
                    <a:pos x="200" y="13"/>
                  </a:cxn>
                  <a:cxn ang="0">
                    <a:pos x="168" y="51"/>
                  </a:cxn>
                  <a:cxn ang="0">
                    <a:pos x="138" y="94"/>
                  </a:cxn>
                  <a:cxn ang="0">
                    <a:pos x="116" y="132"/>
                  </a:cxn>
                  <a:cxn ang="0">
                    <a:pos x="97" y="177"/>
                  </a:cxn>
                  <a:cxn ang="0">
                    <a:pos x="82" y="255"/>
                  </a:cxn>
                  <a:cxn ang="0">
                    <a:pos x="77" y="303"/>
                  </a:cxn>
                  <a:cxn ang="0">
                    <a:pos x="65" y="353"/>
                  </a:cxn>
                  <a:cxn ang="0">
                    <a:pos x="60" y="367"/>
                  </a:cxn>
                  <a:cxn ang="0">
                    <a:pos x="56" y="372"/>
                  </a:cxn>
                  <a:cxn ang="0">
                    <a:pos x="56" y="374"/>
                  </a:cxn>
                  <a:cxn ang="0">
                    <a:pos x="61" y="380"/>
                  </a:cxn>
                  <a:cxn ang="0">
                    <a:pos x="53" y="388"/>
                  </a:cxn>
                  <a:cxn ang="0">
                    <a:pos x="37" y="406"/>
                  </a:cxn>
                  <a:cxn ang="0">
                    <a:pos x="24" y="414"/>
                  </a:cxn>
                  <a:cxn ang="0">
                    <a:pos x="8" y="412"/>
                  </a:cxn>
                  <a:cxn ang="0">
                    <a:pos x="1" y="396"/>
                  </a:cxn>
                  <a:cxn ang="0">
                    <a:pos x="0" y="354"/>
                  </a:cxn>
                  <a:cxn ang="0">
                    <a:pos x="3" y="326"/>
                  </a:cxn>
                  <a:cxn ang="0">
                    <a:pos x="8" y="291"/>
                  </a:cxn>
                  <a:cxn ang="0">
                    <a:pos x="14" y="273"/>
                  </a:cxn>
                  <a:cxn ang="0">
                    <a:pos x="22" y="250"/>
                  </a:cxn>
                  <a:cxn ang="0">
                    <a:pos x="26" y="224"/>
                  </a:cxn>
                  <a:cxn ang="0">
                    <a:pos x="37" y="170"/>
                  </a:cxn>
                  <a:cxn ang="0">
                    <a:pos x="46" y="138"/>
                  </a:cxn>
                  <a:cxn ang="0">
                    <a:pos x="48" y="106"/>
                  </a:cxn>
                  <a:cxn ang="0">
                    <a:pos x="56" y="87"/>
                  </a:cxn>
                  <a:cxn ang="0">
                    <a:pos x="62" y="69"/>
                  </a:cxn>
                  <a:cxn ang="0">
                    <a:pos x="64" y="54"/>
                  </a:cxn>
                  <a:cxn ang="0">
                    <a:pos x="74" y="26"/>
                  </a:cxn>
                  <a:cxn ang="0">
                    <a:pos x="84" y="23"/>
                  </a:cxn>
                  <a:cxn ang="0">
                    <a:pos x="95" y="33"/>
                  </a:cxn>
                  <a:cxn ang="0">
                    <a:pos x="108" y="45"/>
                  </a:cxn>
                  <a:cxn ang="0">
                    <a:pos x="117" y="55"/>
                  </a:cxn>
                  <a:cxn ang="0">
                    <a:pos x="113" y="57"/>
                  </a:cxn>
                  <a:cxn ang="0">
                    <a:pos x="101" y="56"/>
                  </a:cxn>
                  <a:cxn ang="0">
                    <a:pos x="99" y="61"/>
                  </a:cxn>
                  <a:cxn ang="0">
                    <a:pos x="101" y="69"/>
                  </a:cxn>
                  <a:cxn ang="0">
                    <a:pos x="110" y="73"/>
                  </a:cxn>
                  <a:cxn ang="0">
                    <a:pos x="125" y="78"/>
                  </a:cxn>
                  <a:cxn ang="0">
                    <a:pos x="135" y="71"/>
                  </a:cxn>
                  <a:cxn ang="0">
                    <a:pos x="146" y="54"/>
                  </a:cxn>
                  <a:cxn ang="0">
                    <a:pos x="155" y="41"/>
                  </a:cxn>
                  <a:cxn ang="0">
                    <a:pos x="174" y="28"/>
                  </a:cxn>
                  <a:cxn ang="0">
                    <a:pos x="193" y="13"/>
                  </a:cxn>
                  <a:cxn ang="0">
                    <a:pos x="211" y="2"/>
                  </a:cxn>
                </a:cxnLst>
                <a:rect l="0" t="0" r="r" b="b"/>
                <a:pathLst>
                  <a:path w="216" h="415">
                    <a:moveTo>
                      <a:pt x="216" y="0"/>
                    </a:moveTo>
                    <a:lnTo>
                      <a:pt x="200" y="13"/>
                    </a:lnTo>
                    <a:lnTo>
                      <a:pt x="184" y="31"/>
                    </a:lnTo>
                    <a:lnTo>
                      <a:pt x="168" y="51"/>
                    </a:lnTo>
                    <a:lnTo>
                      <a:pt x="152" y="72"/>
                    </a:lnTo>
                    <a:lnTo>
                      <a:pt x="138" y="94"/>
                    </a:lnTo>
                    <a:lnTo>
                      <a:pt x="125" y="115"/>
                    </a:lnTo>
                    <a:lnTo>
                      <a:pt x="116" y="132"/>
                    </a:lnTo>
                    <a:lnTo>
                      <a:pt x="108" y="146"/>
                    </a:lnTo>
                    <a:lnTo>
                      <a:pt x="97" y="177"/>
                    </a:lnTo>
                    <a:lnTo>
                      <a:pt x="87" y="217"/>
                    </a:lnTo>
                    <a:lnTo>
                      <a:pt x="82" y="255"/>
                    </a:lnTo>
                    <a:lnTo>
                      <a:pt x="79" y="282"/>
                    </a:lnTo>
                    <a:lnTo>
                      <a:pt x="77" y="303"/>
                    </a:lnTo>
                    <a:lnTo>
                      <a:pt x="71" y="330"/>
                    </a:lnTo>
                    <a:lnTo>
                      <a:pt x="65" y="353"/>
                    </a:lnTo>
                    <a:lnTo>
                      <a:pt x="62" y="365"/>
                    </a:lnTo>
                    <a:lnTo>
                      <a:pt x="60" y="367"/>
                    </a:lnTo>
                    <a:lnTo>
                      <a:pt x="59" y="369"/>
                    </a:lnTo>
                    <a:lnTo>
                      <a:pt x="56" y="372"/>
                    </a:lnTo>
                    <a:lnTo>
                      <a:pt x="54" y="373"/>
                    </a:lnTo>
                    <a:lnTo>
                      <a:pt x="56" y="374"/>
                    </a:lnTo>
                    <a:lnTo>
                      <a:pt x="59" y="377"/>
                    </a:lnTo>
                    <a:lnTo>
                      <a:pt x="61" y="380"/>
                    </a:lnTo>
                    <a:lnTo>
                      <a:pt x="63" y="382"/>
                    </a:lnTo>
                    <a:lnTo>
                      <a:pt x="53" y="388"/>
                    </a:lnTo>
                    <a:lnTo>
                      <a:pt x="45" y="396"/>
                    </a:lnTo>
                    <a:lnTo>
                      <a:pt x="37" y="406"/>
                    </a:lnTo>
                    <a:lnTo>
                      <a:pt x="30" y="415"/>
                    </a:lnTo>
                    <a:lnTo>
                      <a:pt x="24" y="414"/>
                    </a:lnTo>
                    <a:lnTo>
                      <a:pt x="16" y="413"/>
                    </a:lnTo>
                    <a:lnTo>
                      <a:pt x="8" y="412"/>
                    </a:lnTo>
                    <a:lnTo>
                      <a:pt x="1" y="411"/>
                    </a:lnTo>
                    <a:lnTo>
                      <a:pt x="1" y="396"/>
                    </a:lnTo>
                    <a:lnTo>
                      <a:pt x="0" y="374"/>
                    </a:lnTo>
                    <a:lnTo>
                      <a:pt x="0" y="354"/>
                    </a:lnTo>
                    <a:lnTo>
                      <a:pt x="1" y="342"/>
                    </a:lnTo>
                    <a:lnTo>
                      <a:pt x="3" y="326"/>
                    </a:lnTo>
                    <a:lnTo>
                      <a:pt x="6" y="307"/>
                    </a:lnTo>
                    <a:lnTo>
                      <a:pt x="8" y="291"/>
                    </a:lnTo>
                    <a:lnTo>
                      <a:pt x="10" y="281"/>
                    </a:lnTo>
                    <a:lnTo>
                      <a:pt x="14" y="273"/>
                    </a:lnTo>
                    <a:lnTo>
                      <a:pt x="18" y="262"/>
                    </a:lnTo>
                    <a:lnTo>
                      <a:pt x="22" y="250"/>
                    </a:lnTo>
                    <a:lnTo>
                      <a:pt x="24" y="240"/>
                    </a:lnTo>
                    <a:lnTo>
                      <a:pt x="26" y="224"/>
                    </a:lnTo>
                    <a:lnTo>
                      <a:pt x="30" y="198"/>
                    </a:lnTo>
                    <a:lnTo>
                      <a:pt x="37" y="170"/>
                    </a:lnTo>
                    <a:lnTo>
                      <a:pt x="46" y="149"/>
                    </a:lnTo>
                    <a:lnTo>
                      <a:pt x="46" y="138"/>
                    </a:lnTo>
                    <a:lnTo>
                      <a:pt x="47" y="122"/>
                    </a:lnTo>
                    <a:lnTo>
                      <a:pt x="48" y="106"/>
                    </a:lnTo>
                    <a:lnTo>
                      <a:pt x="52" y="95"/>
                    </a:lnTo>
                    <a:lnTo>
                      <a:pt x="56" y="87"/>
                    </a:lnTo>
                    <a:lnTo>
                      <a:pt x="60" y="78"/>
                    </a:lnTo>
                    <a:lnTo>
                      <a:pt x="62" y="69"/>
                    </a:lnTo>
                    <a:lnTo>
                      <a:pt x="63" y="63"/>
                    </a:lnTo>
                    <a:lnTo>
                      <a:pt x="64" y="54"/>
                    </a:lnTo>
                    <a:lnTo>
                      <a:pt x="69" y="40"/>
                    </a:lnTo>
                    <a:lnTo>
                      <a:pt x="74" y="26"/>
                    </a:lnTo>
                    <a:lnTo>
                      <a:pt x="78" y="19"/>
                    </a:lnTo>
                    <a:lnTo>
                      <a:pt x="84" y="23"/>
                    </a:lnTo>
                    <a:lnTo>
                      <a:pt x="90" y="27"/>
                    </a:lnTo>
                    <a:lnTo>
                      <a:pt x="95" y="33"/>
                    </a:lnTo>
                    <a:lnTo>
                      <a:pt x="102" y="39"/>
                    </a:lnTo>
                    <a:lnTo>
                      <a:pt x="108" y="45"/>
                    </a:lnTo>
                    <a:lnTo>
                      <a:pt x="113" y="50"/>
                    </a:lnTo>
                    <a:lnTo>
                      <a:pt x="117" y="55"/>
                    </a:lnTo>
                    <a:lnTo>
                      <a:pt x="120" y="58"/>
                    </a:lnTo>
                    <a:lnTo>
                      <a:pt x="113" y="57"/>
                    </a:lnTo>
                    <a:lnTo>
                      <a:pt x="106" y="56"/>
                    </a:lnTo>
                    <a:lnTo>
                      <a:pt x="101" y="56"/>
                    </a:lnTo>
                    <a:lnTo>
                      <a:pt x="99" y="57"/>
                    </a:lnTo>
                    <a:lnTo>
                      <a:pt x="99" y="61"/>
                    </a:lnTo>
                    <a:lnTo>
                      <a:pt x="99" y="64"/>
                    </a:lnTo>
                    <a:lnTo>
                      <a:pt x="101" y="69"/>
                    </a:lnTo>
                    <a:lnTo>
                      <a:pt x="105" y="71"/>
                    </a:lnTo>
                    <a:lnTo>
                      <a:pt x="110" y="73"/>
                    </a:lnTo>
                    <a:lnTo>
                      <a:pt x="118" y="76"/>
                    </a:lnTo>
                    <a:lnTo>
                      <a:pt x="125" y="78"/>
                    </a:lnTo>
                    <a:lnTo>
                      <a:pt x="130" y="77"/>
                    </a:lnTo>
                    <a:lnTo>
                      <a:pt x="135" y="71"/>
                    </a:lnTo>
                    <a:lnTo>
                      <a:pt x="141" y="63"/>
                    </a:lnTo>
                    <a:lnTo>
                      <a:pt x="146" y="54"/>
                    </a:lnTo>
                    <a:lnTo>
                      <a:pt x="148" y="46"/>
                    </a:lnTo>
                    <a:lnTo>
                      <a:pt x="155" y="41"/>
                    </a:lnTo>
                    <a:lnTo>
                      <a:pt x="163" y="35"/>
                    </a:lnTo>
                    <a:lnTo>
                      <a:pt x="174" y="28"/>
                    </a:lnTo>
                    <a:lnTo>
                      <a:pt x="184" y="20"/>
                    </a:lnTo>
                    <a:lnTo>
                      <a:pt x="193" y="13"/>
                    </a:lnTo>
                    <a:lnTo>
                      <a:pt x="203" y="7"/>
                    </a:lnTo>
                    <a:lnTo>
                      <a:pt x="211" y="2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1" name="Freeform 347"/>
              <p:cNvSpPr>
                <a:spLocks/>
              </p:cNvSpPr>
              <p:nvPr/>
            </p:nvSpPr>
            <p:spPr bwMode="auto">
              <a:xfrm>
                <a:off x="2060" y="3816"/>
                <a:ext cx="125" cy="46"/>
              </a:xfrm>
              <a:custGeom>
                <a:avLst/>
                <a:gdLst/>
                <a:ahLst/>
                <a:cxnLst>
                  <a:cxn ang="0">
                    <a:pos x="11" y="58"/>
                  </a:cxn>
                  <a:cxn ang="0">
                    <a:pos x="4" y="49"/>
                  </a:cxn>
                  <a:cxn ang="0">
                    <a:pos x="13" y="46"/>
                  </a:cxn>
                  <a:cxn ang="0">
                    <a:pos x="37" y="46"/>
                  </a:cxn>
                  <a:cxn ang="0">
                    <a:pos x="58" y="46"/>
                  </a:cxn>
                  <a:cxn ang="0">
                    <a:pos x="72" y="45"/>
                  </a:cxn>
                  <a:cxn ang="0">
                    <a:pos x="80" y="44"/>
                  </a:cxn>
                  <a:cxn ang="0">
                    <a:pos x="93" y="41"/>
                  </a:cxn>
                  <a:cxn ang="0">
                    <a:pos x="106" y="36"/>
                  </a:cxn>
                  <a:cxn ang="0">
                    <a:pos x="119" y="31"/>
                  </a:cxn>
                  <a:cxn ang="0">
                    <a:pos x="128" y="27"/>
                  </a:cxn>
                  <a:cxn ang="0">
                    <a:pos x="139" y="20"/>
                  </a:cxn>
                  <a:cxn ang="0">
                    <a:pos x="150" y="13"/>
                  </a:cxn>
                  <a:cxn ang="0">
                    <a:pos x="159" y="4"/>
                  </a:cxn>
                  <a:cxn ang="0">
                    <a:pos x="169" y="5"/>
                  </a:cxn>
                  <a:cxn ang="0">
                    <a:pos x="191" y="13"/>
                  </a:cxn>
                  <a:cxn ang="0">
                    <a:pos x="217" y="21"/>
                  </a:cxn>
                  <a:cxn ang="0">
                    <a:pos x="242" y="26"/>
                  </a:cxn>
                  <a:cxn ang="0">
                    <a:pos x="248" y="32"/>
                  </a:cxn>
                  <a:cxn ang="0">
                    <a:pos x="240" y="41"/>
                  </a:cxn>
                  <a:cxn ang="0">
                    <a:pos x="231" y="42"/>
                  </a:cxn>
                  <a:cxn ang="0">
                    <a:pos x="210" y="38"/>
                  </a:cxn>
                  <a:cxn ang="0">
                    <a:pos x="182" y="35"/>
                  </a:cxn>
                  <a:cxn ang="0">
                    <a:pos x="159" y="31"/>
                  </a:cxn>
                  <a:cxn ang="0">
                    <a:pos x="147" y="31"/>
                  </a:cxn>
                  <a:cxn ang="0">
                    <a:pos x="146" y="45"/>
                  </a:cxn>
                  <a:cxn ang="0">
                    <a:pos x="155" y="53"/>
                  </a:cxn>
                  <a:cxn ang="0">
                    <a:pos x="169" y="60"/>
                  </a:cxn>
                  <a:cxn ang="0">
                    <a:pos x="184" y="67"/>
                  </a:cxn>
                  <a:cxn ang="0">
                    <a:pos x="194" y="74"/>
                  </a:cxn>
                  <a:cxn ang="0">
                    <a:pos x="197" y="77"/>
                  </a:cxn>
                  <a:cxn ang="0">
                    <a:pos x="194" y="81"/>
                  </a:cxn>
                  <a:cxn ang="0">
                    <a:pos x="187" y="82"/>
                  </a:cxn>
                  <a:cxn ang="0">
                    <a:pos x="176" y="83"/>
                  </a:cxn>
                  <a:cxn ang="0">
                    <a:pos x="164" y="83"/>
                  </a:cxn>
                  <a:cxn ang="0">
                    <a:pos x="151" y="83"/>
                  </a:cxn>
                  <a:cxn ang="0">
                    <a:pos x="140" y="82"/>
                  </a:cxn>
                  <a:cxn ang="0">
                    <a:pos x="125" y="77"/>
                  </a:cxn>
                  <a:cxn ang="0">
                    <a:pos x="111" y="72"/>
                  </a:cxn>
                  <a:cxn ang="0">
                    <a:pos x="101" y="68"/>
                  </a:cxn>
                  <a:cxn ang="0">
                    <a:pos x="93" y="67"/>
                  </a:cxn>
                  <a:cxn ang="0">
                    <a:pos x="78" y="68"/>
                  </a:cxn>
                  <a:cxn ang="0">
                    <a:pos x="66" y="73"/>
                  </a:cxn>
                  <a:cxn ang="0">
                    <a:pos x="55" y="87"/>
                  </a:cxn>
                  <a:cxn ang="0">
                    <a:pos x="47" y="88"/>
                  </a:cxn>
                  <a:cxn ang="0">
                    <a:pos x="36" y="79"/>
                  </a:cxn>
                  <a:cxn ang="0">
                    <a:pos x="26" y="70"/>
                  </a:cxn>
                  <a:cxn ang="0">
                    <a:pos x="17" y="64"/>
                  </a:cxn>
                </a:cxnLst>
                <a:rect l="0" t="0" r="r" b="b"/>
                <a:pathLst>
                  <a:path w="252" h="91">
                    <a:moveTo>
                      <a:pt x="14" y="61"/>
                    </a:moveTo>
                    <a:lnTo>
                      <a:pt x="11" y="58"/>
                    </a:lnTo>
                    <a:lnTo>
                      <a:pt x="7" y="53"/>
                    </a:lnTo>
                    <a:lnTo>
                      <a:pt x="4" y="49"/>
                    </a:lnTo>
                    <a:lnTo>
                      <a:pt x="0" y="46"/>
                    </a:lnTo>
                    <a:lnTo>
                      <a:pt x="13" y="46"/>
                    </a:lnTo>
                    <a:lnTo>
                      <a:pt x="26" y="46"/>
                    </a:lnTo>
                    <a:lnTo>
                      <a:pt x="37" y="46"/>
                    </a:lnTo>
                    <a:lnTo>
                      <a:pt x="49" y="46"/>
                    </a:lnTo>
                    <a:lnTo>
                      <a:pt x="58" y="46"/>
                    </a:lnTo>
                    <a:lnTo>
                      <a:pt x="66" y="46"/>
                    </a:lnTo>
                    <a:lnTo>
                      <a:pt x="72" y="45"/>
                    </a:lnTo>
                    <a:lnTo>
                      <a:pt x="75" y="45"/>
                    </a:lnTo>
                    <a:lnTo>
                      <a:pt x="80" y="44"/>
                    </a:lnTo>
                    <a:lnTo>
                      <a:pt x="86" y="43"/>
                    </a:lnTo>
                    <a:lnTo>
                      <a:pt x="93" y="41"/>
                    </a:lnTo>
                    <a:lnTo>
                      <a:pt x="100" y="38"/>
                    </a:lnTo>
                    <a:lnTo>
                      <a:pt x="106" y="36"/>
                    </a:lnTo>
                    <a:lnTo>
                      <a:pt x="113" y="34"/>
                    </a:lnTo>
                    <a:lnTo>
                      <a:pt x="119" y="31"/>
                    </a:lnTo>
                    <a:lnTo>
                      <a:pt x="124" y="29"/>
                    </a:lnTo>
                    <a:lnTo>
                      <a:pt x="128" y="27"/>
                    </a:lnTo>
                    <a:lnTo>
                      <a:pt x="133" y="23"/>
                    </a:lnTo>
                    <a:lnTo>
                      <a:pt x="139" y="20"/>
                    </a:lnTo>
                    <a:lnTo>
                      <a:pt x="144" y="16"/>
                    </a:lnTo>
                    <a:lnTo>
                      <a:pt x="150" y="13"/>
                    </a:lnTo>
                    <a:lnTo>
                      <a:pt x="155" y="8"/>
                    </a:lnTo>
                    <a:lnTo>
                      <a:pt x="159" y="4"/>
                    </a:lnTo>
                    <a:lnTo>
                      <a:pt x="162" y="0"/>
                    </a:lnTo>
                    <a:lnTo>
                      <a:pt x="169" y="5"/>
                    </a:lnTo>
                    <a:lnTo>
                      <a:pt x="179" y="8"/>
                    </a:lnTo>
                    <a:lnTo>
                      <a:pt x="191" y="13"/>
                    </a:lnTo>
                    <a:lnTo>
                      <a:pt x="203" y="17"/>
                    </a:lnTo>
                    <a:lnTo>
                      <a:pt x="217" y="21"/>
                    </a:lnTo>
                    <a:lnTo>
                      <a:pt x="230" y="24"/>
                    </a:lnTo>
                    <a:lnTo>
                      <a:pt x="242" y="26"/>
                    </a:lnTo>
                    <a:lnTo>
                      <a:pt x="252" y="27"/>
                    </a:lnTo>
                    <a:lnTo>
                      <a:pt x="248" y="32"/>
                    </a:lnTo>
                    <a:lnTo>
                      <a:pt x="245" y="37"/>
                    </a:lnTo>
                    <a:lnTo>
                      <a:pt x="240" y="41"/>
                    </a:lnTo>
                    <a:lnTo>
                      <a:pt x="235" y="42"/>
                    </a:lnTo>
                    <a:lnTo>
                      <a:pt x="231" y="42"/>
                    </a:lnTo>
                    <a:lnTo>
                      <a:pt x="222" y="41"/>
                    </a:lnTo>
                    <a:lnTo>
                      <a:pt x="210" y="38"/>
                    </a:lnTo>
                    <a:lnTo>
                      <a:pt x="196" y="37"/>
                    </a:lnTo>
                    <a:lnTo>
                      <a:pt x="182" y="35"/>
                    </a:lnTo>
                    <a:lnTo>
                      <a:pt x="169" y="32"/>
                    </a:lnTo>
                    <a:lnTo>
                      <a:pt x="159" y="31"/>
                    </a:lnTo>
                    <a:lnTo>
                      <a:pt x="153" y="30"/>
                    </a:lnTo>
                    <a:lnTo>
                      <a:pt x="147" y="31"/>
                    </a:lnTo>
                    <a:lnTo>
                      <a:pt x="144" y="37"/>
                    </a:lnTo>
                    <a:lnTo>
                      <a:pt x="146" y="45"/>
                    </a:lnTo>
                    <a:lnTo>
                      <a:pt x="150" y="51"/>
                    </a:lnTo>
                    <a:lnTo>
                      <a:pt x="155" y="53"/>
                    </a:lnTo>
                    <a:lnTo>
                      <a:pt x="162" y="57"/>
                    </a:lnTo>
                    <a:lnTo>
                      <a:pt x="169" y="60"/>
                    </a:lnTo>
                    <a:lnTo>
                      <a:pt x="176" y="64"/>
                    </a:lnTo>
                    <a:lnTo>
                      <a:pt x="184" y="67"/>
                    </a:lnTo>
                    <a:lnTo>
                      <a:pt x="189" y="70"/>
                    </a:lnTo>
                    <a:lnTo>
                      <a:pt x="194" y="74"/>
                    </a:lnTo>
                    <a:lnTo>
                      <a:pt x="197" y="76"/>
                    </a:lnTo>
                    <a:lnTo>
                      <a:pt x="197" y="77"/>
                    </a:lnTo>
                    <a:lnTo>
                      <a:pt x="196" y="79"/>
                    </a:lnTo>
                    <a:lnTo>
                      <a:pt x="194" y="81"/>
                    </a:lnTo>
                    <a:lnTo>
                      <a:pt x="193" y="82"/>
                    </a:lnTo>
                    <a:lnTo>
                      <a:pt x="187" y="82"/>
                    </a:lnTo>
                    <a:lnTo>
                      <a:pt x="182" y="82"/>
                    </a:lnTo>
                    <a:lnTo>
                      <a:pt x="176" y="83"/>
                    </a:lnTo>
                    <a:lnTo>
                      <a:pt x="170" y="83"/>
                    </a:lnTo>
                    <a:lnTo>
                      <a:pt x="164" y="83"/>
                    </a:lnTo>
                    <a:lnTo>
                      <a:pt x="158" y="83"/>
                    </a:lnTo>
                    <a:lnTo>
                      <a:pt x="151" y="83"/>
                    </a:lnTo>
                    <a:lnTo>
                      <a:pt x="146" y="83"/>
                    </a:lnTo>
                    <a:lnTo>
                      <a:pt x="140" y="82"/>
                    </a:lnTo>
                    <a:lnTo>
                      <a:pt x="133" y="80"/>
                    </a:lnTo>
                    <a:lnTo>
                      <a:pt x="125" y="77"/>
                    </a:lnTo>
                    <a:lnTo>
                      <a:pt x="118" y="75"/>
                    </a:lnTo>
                    <a:lnTo>
                      <a:pt x="111" y="72"/>
                    </a:lnTo>
                    <a:lnTo>
                      <a:pt x="105" y="69"/>
                    </a:lnTo>
                    <a:lnTo>
                      <a:pt x="101" y="68"/>
                    </a:lnTo>
                    <a:lnTo>
                      <a:pt x="98" y="67"/>
                    </a:lnTo>
                    <a:lnTo>
                      <a:pt x="93" y="67"/>
                    </a:lnTo>
                    <a:lnTo>
                      <a:pt x="86" y="67"/>
                    </a:lnTo>
                    <a:lnTo>
                      <a:pt x="78" y="68"/>
                    </a:lnTo>
                    <a:lnTo>
                      <a:pt x="72" y="68"/>
                    </a:lnTo>
                    <a:lnTo>
                      <a:pt x="66" y="73"/>
                    </a:lnTo>
                    <a:lnTo>
                      <a:pt x="60" y="80"/>
                    </a:lnTo>
                    <a:lnTo>
                      <a:pt x="55" y="87"/>
                    </a:lnTo>
                    <a:lnTo>
                      <a:pt x="51" y="91"/>
                    </a:lnTo>
                    <a:lnTo>
                      <a:pt x="47" y="88"/>
                    </a:lnTo>
                    <a:lnTo>
                      <a:pt x="42" y="83"/>
                    </a:lnTo>
                    <a:lnTo>
                      <a:pt x="36" y="79"/>
                    </a:lnTo>
                    <a:lnTo>
                      <a:pt x="32" y="74"/>
                    </a:lnTo>
                    <a:lnTo>
                      <a:pt x="26" y="70"/>
                    </a:lnTo>
                    <a:lnTo>
                      <a:pt x="21" y="67"/>
                    </a:lnTo>
                    <a:lnTo>
                      <a:pt x="17" y="64"/>
                    </a:lnTo>
                    <a:lnTo>
                      <a:pt x="14" y="6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2" name="Freeform 348"/>
              <p:cNvSpPr>
                <a:spLocks/>
              </p:cNvSpPr>
              <p:nvPr/>
            </p:nvSpPr>
            <p:spPr bwMode="auto">
              <a:xfrm>
                <a:off x="2082" y="3875"/>
                <a:ext cx="37" cy="30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2" y="27"/>
                  </a:cxn>
                  <a:cxn ang="0">
                    <a:pos x="0" y="17"/>
                  </a:cxn>
                  <a:cxn ang="0">
                    <a:pos x="0" y="7"/>
                  </a:cxn>
                  <a:cxn ang="0">
                    <a:pos x="3" y="0"/>
                  </a:cxn>
                  <a:cxn ang="0">
                    <a:pos x="7" y="2"/>
                  </a:cxn>
                  <a:cxn ang="0">
                    <a:pos x="14" y="7"/>
                  </a:cxn>
                  <a:cxn ang="0">
                    <a:pos x="21" y="11"/>
                  </a:cxn>
                  <a:cxn ang="0">
                    <a:pos x="28" y="16"/>
                  </a:cxn>
                  <a:cxn ang="0">
                    <a:pos x="35" y="21"/>
                  </a:cxn>
                  <a:cxn ang="0">
                    <a:pos x="41" y="25"/>
                  </a:cxn>
                  <a:cxn ang="0">
                    <a:pos x="46" y="29"/>
                  </a:cxn>
                  <a:cxn ang="0">
                    <a:pos x="50" y="31"/>
                  </a:cxn>
                  <a:cxn ang="0">
                    <a:pos x="57" y="36"/>
                  </a:cxn>
                  <a:cxn ang="0">
                    <a:pos x="64" y="44"/>
                  </a:cxn>
                  <a:cxn ang="0">
                    <a:pos x="71" y="51"/>
                  </a:cxn>
                  <a:cxn ang="0">
                    <a:pos x="74" y="56"/>
                  </a:cxn>
                  <a:cxn ang="0">
                    <a:pos x="70" y="57"/>
                  </a:cxn>
                  <a:cxn ang="0">
                    <a:pos x="66" y="57"/>
                  </a:cxn>
                  <a:cxn ang="0">
                    <a:pos x="63" y="59"/>
                  </a:cxn>
                  <a:cxn ang="0">
                    <a:pos x="60" y="59"/>
                  </a:cxn>
                  <a:cxn ang="0">
                    <a:pos x="56" y="56"/>
                  </a:cxn>
                  <a:cxn ang="0">
                    <a:pos x="50" y="53"/>
                  </a:cxn>
                  <a:cxn ang="0">
                    <a:pos x="42" y="48"/>
                  </a:cxn>
                  <a:cxn ang="0">
                    <a:pos x="36" y="46"/>
                  </a:cxn>
                  <a:cxn ang="0">
                    <a:pos x="28" y="44"/>
                  </a:cxn>
                  <a:cxn ang="0">
                    <a:pos x="19" y="40"/>
                  </a:cxn>
                  <a:cxn ang="0">
                    <a:pos x="11" y="38"/>
                  </a:cxn>
                  <a:cxn ang="0">
                    <a:pos x="4" y="36"/>
                  </a:cxn>
                </a:cxnLst>
                <a:rect l="0" t="0" r="r" b="b"/>
                <a:pathLst>
                  <a:path w="74" h="59">
                    <a:moveTo>
                      <a:pt x="4" y="36"/>
                    </a:moveTo>
                    <a:lnTo>
                      <a:pt x="2" y="27"/>
                    </a:lnTo>
                    <a:lnTo>
                      <a:pt x="0" y="1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7" y="2"/>
                    </a:lnTo>
                    <a:lnTo>
                      <a:pt x="14" y="7"/>
                    </a:lnTo>
                    <a:lnTo>
                      <a:pt x="21" y="11"/>
                    </a:lnTo>
                    <a:lnTo>
                      <a:pt x="28" y="16"/>
                    </a:lnTo>
                    <a:lnTo>
                      <a:pt x="35" y="21"/>
                    </a:lnTo>
                    <a:lnTo>
                      <a:pt x="41" y="25"/>
                    </a:lnTo>
                    <a:lnTo>
                      <a:pt x="46" y="29"/>
                    </a:lnTo>
                    <a:lnTo>
                      <a:pt x="50" y="31"/>
                    </a:lnTo>
                    <a:lnTo>
                      <a:pt x="57" y="36"/>
                    </a:lnTo>
                    <a:lnTo>
                      <a:pt x="64" y="44"/>
                    </a:lnTo>
                    <a:lnTo>
                      <a:pt x="71" y="51"/>
                    </a:lnTo>
                    <a:lnTo>
                      <a:pt x="74" y="56"/>
                    </a:lnTo>
                    <a:lnTo>
                      <a:pt x="70" y="57"/>
                    </a:lnTo>
                    <a:lnTo>
                      <a:pt x="66" y="57"/>
                    </a:lnTo>
                    <a:lnTo>
                      <a:pt x="63" y="59"/>
                    </a:lnTo>
                    <a:lnTo>
                      <a:pt x="60" y="59"/>
                    </a:lnTo>
                    <a:lnTo>
                      <a:pt x="56" y="56"/>
                    </a:lnTo>
                    <a:lnTo>
                      <a:pt x="50" y="53"/>
                    </a:lnTo>
                    <a:lnTo>
                      <a:pt x="42" y="48"/>
                    </a:lnTo>
                    <a:lnTo>
                      <a:pt x="36" y="46"/>
                    </a:lnTo>
                    <a:lnTo>
                      <a:pt x="28" y="44"/>
                    </a:lnTo>
                    <a:lnTo>
                      <a:pt x="19" y="40"/>
                    </a:lnTo>
                    <a:lnTo>
                      <a:pt x="11" y="38"/>
                    </a:lnTo>
                    <a:lnTo>
                      <a:pt x="4" y="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3" name="Freeform 349"/>
              <p:cNvSpPr>
                <a:spLocks/>
              </p:cNvSpPr>
              <p:nvPr/>
            </p:nvSpPr>
            <p:spPr bwMode="auto">
              <a:xfrm>
                <a:off x="2272" y="3659"/>
                <a:ext cx="38" cy="184"/>
              </a:xfrm>
              <a:custGeom>
                <a:avLst/>
                <a:gdLst/>
                <a:ahLst/>
                <a:cxnLst>
                  <a:cxn ang="0">
                    <a:pos x="76" y="367"/>
                  </a:cxn>
                  <a:cxn ang="0">
                    <a:pos x="76" y="344"/>
                  </a:cxn>
                  <a:cxn ang="0">
                    <a:pos x="74" y="307"/>
                  </a:cxn>
                  <a:cxn ang="0">
                    <a:pos x="72" y="270"/>
                  </a:cxn>
                  <a:cxn ang="0">
                    <a:pos x="70" y="249"/>
                  </a:cxn>
                  <a:cxn ang="0">
                    <a:pos x="66" y="227"/>
                  </a:cxn>
                  <a:cxn ang="0">
                    <a:pos x="61" y="191"/>
                  </a:cxn>
                  <a:cxn ang="0">
                    <a:pos x="58" y="154"/>
                  </a:cxn>
                  <a:cxn ang="0">
                    <a:pos x="56" y="129"/>
                  </a:cxn>
                  <a:cxn ang="0">
                    <a:pos x="53" y="118"/>
                  </a:cxn>
                  <a:cxn ang="0">
                    <a:pos x="49" y="102"/>
                  </a:cxn>
                  <a:cxn ang="0">
                    <a:pos x="42" y="83"/>
                  </a:cxn>
                  <a:cxn ang="0">
                    <a:pos x="33" y="62"/>
                  </a:cxn>
                  <a:cxn ang="0">
                    <a:pos x="23" y="42"/>
                  </a:cxn>
                  <a:cxn ang="0">
                    <a:pos x="14" y="24"/>
                  </a:cxn>
                  <a:cxn ang="0">
                    <a:pos x="6" y="9"/>
                  </a:cxn>
                  <a:cxn ang="0">
                    <a:pos x="0" y="0"/>
                  </a:cxn>
                  <a:cxn ang="0">
                    <a:pos x="5" y="11"/>
                  </a:cxn>
                  <a:cxn ang="0">
                    <a:pos x="10" y="25"/>
                  </a:cxn>
                  <a:cxn ang="0">
                    <a:pos x="15" y="41"/>
                  </a:cxn>
                  <a:cxn ang="0">
                    <a:pos x="21" y="57"/>
                  </a:cxn>
                  <a:cxn ang="0">
                    <a:pos x="26" y="72"/>
                  </a:cxn>
                  <a:cxn ang="0">
                    <a:pos x="29" y="87"/>
                  </a:cxn>
                  <a:cxn ang="0">
                    <a:pos x="30" y="101"/>
                  </a:cxn>
                  <a:cxn ang="0">
                    <a:pos x="30" y="111"/>
                  </a:cxn>
                  <a:cxn ang="0">
                    <a:pos x="23" y="107"/>
                  </a:cxn>
                  <a:cxn ang="0">
                    <a:pos x="17" y="101"/>
                  </a:cxn>
                  <a:cxn ang="0">
                    <a:pos x="8" y="96"/>
                  </a:cxn>
                  <a:cxn ang="0">
                    <a:pos x="2" y="92"/>
                  </a:cxn>
                  <a:cxn ang="0">
                    <a:pos x="11" y="105"/>
                  </a:cxn>
                  <a:cxn ang="0">
                    <a:pos x="20" y="116"/>
                  </a:cxn>
                  <a:cxn ang="0">
                    <a:pos x="27" y="126"/>
                  </a:cxn>
                  <a:cxn ang="0">
                    <a:pos x="34" y="136"/>
                  </a:cxn>
                  <a:cxn ang="0">
                    <a:pos x="38" y="146"/>
                  </a:cxn>
                  <a:cxn ang="0">
                    <a:pos x="43" y="155"/>
                  </a:cxn>
                  <a:cxn ang="0">
                    <a:pos x="46" y="166"/>
                  </a:cxn>
                  <a:cxn ang="0">
                    <a:pos x="50" y="177"/>
                  </a:cxn>
                  <a:cxn ang="0">
                    <a:pos x="57" y="214"/>
                  </a:cxn>
                  <a:cxn ang="0">
                    <a:pos x="65" y="267"/>
                  </a:cxn>
                  <a:cxn ang="0">
                    <a:pos x="72" y="323"/>
                  </a:cxn>
                  <a:cxn ang="0">
                    <a:pos x="76" y="367"/>
                  </a:cxn>
                </a:cxnLst>
                <a:rect l="0" t="0" r="r" b="b"/>
                <a:pathLst>
                  <a:path w="76" h="367">
                    <a:moveTo>
                      <a:pt x="76" y="367"/>
                    </a:moveTo>
                    <a:lnTo>
                      <a:pt x="76" y="344"/>
                    </a:lnTo>
                    <a:lnTo>
                      <a:pt x="74" y="307"/>
                    </a:lnTo>
                    <a:lnTo>
                      <a:pt x="72" y="270"/>
                    </a:lnTo>
                    <a:lnTo>
                      <a:pt x="70" y="249"/>
                    </a:lnTo>
                    <a:lnTo>
                      <a:pt x="66" y="227"/>
                    </a:lnTo>
                    <a:lnTo>
                      <a:pt x="61" y="191"/>
                    </a:lnTo>
                    <a:lnTo>
                      <a:pt x="58" y="154"/>
                    </a:lnTo>
                    <a:lnTo>
                      <a:pt x="56" y="129"/>
                    </a:lnTo>
                    <a:lnTo>
                      <a:pt x="53" y="118"/>
                    </a:lnTo>
                    <a:lnTo>
                      <a:pt x="49" y="102"/>
                    </a:lnTo>
                    <a:lnTo>
                      <a:pt x="42" y="83"/>
                    </a:lnTo>
                    <a:lnTo>
                      <a:pt x="33" y="62"/>
                    </a:lnTo>
                    <a:lnTo>
                      <a:pt x="23" y="42"/>
                    </a:lnTo>
                    <a:lnTo>
                      <a:pt x="14" y="24"/>
                    </a:lnTo>
                    <a:lnTo>
                      <a:pt x="6" y="9"/>
                    </a:lnTo>
                    <a:lnTo>
                      <a:pt x="0" y="0"/>
                    </a:lnTo>
                    <a:lnTo>
                      <a:pt x="5" y="11"/>
                    </a:lnTo>
                    <a:lnTo>
                      <a:pt x="10" y="25"/>
                    </a:lnTo>
                    <a:lnTo>
                      <a:pt x="15" y="41"/>
                    </a:lnTo>
                    <a:lnTo>
                      <a:pt x="21" y="57"/>
                    </a:lnTo>
                    <a:lnTo>
                      <a:pt x="26" y="72"/>
                    </a:lnTo>
                    <a:lnTo>
                      <a:pt x="29" y="87"/>
                    </a:lnTo>
                    <a:lnTo>
                      <a:pt x="30" y="101"/>
                    </a:lnTo>
                    <a:lnTo>
                      <a:pt x="30" y="111"/>
                    </a:lnTo>
                    <a:lnTo>
                      <a:pt x="23" y="107"/>
                    </a:lnTo>
                    <a:lnTo>
                      <a:pt x="17" y="101"/>
                    </a:lnTo>
                    <a:lnTo>
                      <a:pt x="8" y="96"/>
                    </a:lnTo>
                    <a:lnTo>
                      <a:pt x="2" y="92"/>
                    </a:lnTo>
                    <a:lnTo>
                      <a:pt x="11" y="105"/>
                    </a:lnTo>
                    <a:lnTo>
                      <a:pt x="20" y="116"/>
                    </a:lnTo>
                    <a:lnTo>
                      <a:pt x="27" y="126"/>
                    </a:lnTo>
                    <a:lnTo>
                      <a:pt x="34" y="136"/>
                    </a:lnTo>
                    <a:lnTo>
                      <a:pt x="38" y="146"/>
                    </a:lnTo>
                    <a:lnTo>
                      <a:pt x="43" y="155"/>
                    </a:lnTo>
                    <a:lnTo>
                      <a:pt x="46" y="166"/>
                    </a:lnTo>
                    <a:lnTo>
                      <a:pt x="50" y="177"/>
                    </a:lnTo>
                    <a:lnTo>
                      <a:pt x="57" y="214"/>
                    </a:lnTo>
                    <a:lnTo>
                      <a:pt x="65" y="267"/>
                    </a:lnTo>
                    <a:lnTo>
                      <a:pt x="72" y="323"/>
                    </a:lnTo>
                    <a:lnTo>
                      <a:pt x="76" y="36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4" name="Freeform 350"/>
              <p:cNvSpPr>
                <a:spLocks/>
              </p:cNvSpPr>
              <p:nvPr/>
            </p:nvSpPr>
            <p:spPr bwMode="auto">
              <a:xfrm>
                <a:off x="2148" y="3787"/>
                <a:ext cx="45" cy="33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3" y="9"/>
                  </a:cxn>
                  <a:cxn ang="0">
                    <a:pos x="8" y="19"/>
                  </a:cxn>
                  <a:cxn ang="0">
                    <a:pos x="3" y="27"/>
                  </a:cxn>
                  <a:cxn ang="0">
                    <a:pos x="0" y="33"/>
                  </a:cxn>
                  <a:cxn ang="0">
                    <a:pos x="7" y="36"/>
                  </a:cxn>
                  <a:cxn ang="0">
                    <a:pos x="18" y="40"/>
                  </a:cxn>
                  <a:cxn ang="0">
                    <a:pos x="30" y="46"/>
                  </a:cxn>
                  <a:cxn ang="0">
                    <a:pos x="44" y="50"/>
                  </a:cxn>
                  <a:cxn ang="0">
                    <a:pos x="56" y="55"/>
                  </a:cxn>
                  <a:cxn ang="0">
                    <a:pos x="68" y="59"/>
                  </a:cxn>
                  <a:cxn ang="0">
                    <a:pos x="77" y="63"/>
                  </a:cxn>
                  <a:cxn ang="0">
                    <a:pos x="83" y="65"/>
                  </a:cxn>
                  <a:cxn ang="0">
                    <a:pos x="86" y="63"/>
                  </a:cxn>
                  <a:cxn ang="0">
                    <a:pos x="89" y="61"/>
                  </a:cxn>
                  <a:cxn ang="0">
                    <a:pos x="89" y="59"/>
                  </a:cxn>
                  <a:cxn ang="0">
                    <a:pos x="89" y="57"/>
                  </a:cxn>
                  <a:cxn ang="0">
                    <a:pos x="85" y="53"/>
                  </a:cxn>
                  <a:cxn ang="0">
                    <a:pos x="79" y="49"/>
                  </a:cxn>
                  <a:cxn ang="0">
                    <a:pos x="75" y="45"/>
                  </a:cxn>
                  <a:cxn ang="0">
                    <a:pos x="69" y="40"/>
                  </a:cxn>
                  <a:cxn ang="0">
                    <a:pos x="62" y="36"/>
                  </a:cxn>
                  <a:cxn ang="0">
                    <a:pos x="57" y="32"/>
                  </a:cxn>
                  <a:cxn ang="0">
                    <a:pos x="52" y="30"/>
                  </a:cxn>
                  <a:cxn ang="0">
                    <a:pos x="48" y="27"/>
                  </a:cxn>
                  <a:cxn ang="0">
                    <a:pos x="39" y="23"/>
                  </a:cxn>
                  <a:cxn ang="0">
                    <a:pos x="30" y="15"/>
                  </a:cxn>
                  <a:cxn ang="0">
                    <a:pos x="22" y="7"/>
                  </a:cxn>
                  <a:cxn ang="0">
                    <a:pos x="17" y="0"/>
                  </a:cxn>
                </a:cxnLst>
                <a:rect l="0" t="0" r="r" b="b"/>
                <a:pathLst>
                  <a:path w="89" h="65">
                    <a:moveTo>
                      <a:pt x="17" y="0"/>
                    </a:moveTo>
                    <a:lnTo>
                      <a:pt x="13" y="9"/>
                    </a:lnTo>
                    <a:lnTo>
                      <a:pt x="8" y="19"/>
                    </a:lnTo>
                    <a:lnTo>
                      <a:pt x="3" y="27"/>
                    </a:lnTo>
                    <a:lnTo>
                      <a:pt x="0" y="33"/>
                    </a:lnTo>
                    <a:lnTo>
                      <a:pt x="7" y="36"/>
                    </a:lnTo>
                    <a:lnTo>
                      <a:pt x="18" y="40"/>
                    </a:lnTo>
                    <a:lnTo>
                      <a:pt x="30" y="46"/>
                    </a:lnTo>
                    <a:lnTo>
                      <a:pt x="44" y="50"/>
                    </a:lnTo>
                    <a:lnTo>
                      <a:pt x="56" y="55"/>
                    </a:lnTo>
                    <a:lnTo>
                      <a:pt x="68" y="59"/>
                    </a:lnTo>
                    <a:lnTo>
                      <a:pt x="77" y="63"/>
                    </a:lnTo>
                    <a:lnTo>
                      <a:pt x="83" y="65"/>
                    </a:lnTo>
                    <a:lnTo>
                      <a:pt x="86" y="63"/>
                    </a:lnTo>
                    <a:lnTo>
                      <a:pt x="89" y="61"/>
                    </a:lnTo>
                    <a:lnTo>
                      <a:pt x="89" y="59"/>
                    </a:lnTo>
                    <a:lnTo>
                      <a:pt x="89" y="57"/>
                    </a:lnTo>
                    <a:lnTo>
                      <a:pt x="85" y="53"/>
                    </a:lnTo>
                    <a:lnTo>
                      <a:pt x="79" y="49"/>
                    </a:lnTo>
                    <a:lnTo>
                      <a:pt x="75" y="45"/>
                    </a:lnTo>
                    <a:lnTo>
                      <a:pt x="69" y="40"/>
                    </a:lnTo>
                    <a:lnTo>
                      <a:pt x="62" y="36"/>
                    </a:lnTo>
                    <a:lnTo>
                      <a:pt x="57" y="32"/>
                    </a:lnTo>
                    <a:lnTo>
                      <a:pt x="52" y="30"/>
                    </a:lnTo>
                    <a:lnTo>
                      <a:pt x="48" y="27"/>
                    </a:lnTo>
                    <a:lnTo>
                      <a:pt x="39" y="23"/>
                    </a:lnTo>
                    <a:lnTo>
                      <a:pt x="30" y="15"/>
                    </a:lnTo>
                    <a:lnTo>
                      <a:pt x="22" y="7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5" name="Freeform 351"/>
              <p:cNvSpPr>
                <a:spLocks/>
              </p:cNvSpPr>
              <p:nvPr/>
            </p:nvSpPr>
            <p:spPr bwMode="auto">
              <a:xfrm>
                <a:off x="2037" y="3563"/>
                <a:ext cx="45" cy="190"/>
              </a:xfrm>
              <a:custGeom>
                <a:avLst/>
                <a:gdLst/>
                <a:ahLst/>
                <a:cxnLst>
                  <a:cxn ang="0">
                    <a:pos x="40" y="112"/>
                  </a:cxn>
                  <a:cxn ang="0">
                    <a:pos x="40" y="101"/>
                  </a:cxn>
                  <a:cxn ang="0">
                    <a:pos x="41" y="85"/>
                  </a:cxn>
                  <a:cxn ang="0">
                    <a:pos x="42" y="69"/>
                  </a:cxn>
                  <a:cxn ang="0">
                    <a:pos x="46" y="58"/>
                  </a:cxn>
                  <a:cxn ang="0">
                    <a:pos x="54" y="53"/>
                  </a:cxn>
                  <a:cxn ang="0">
                    <a:pos x="61" y="46"/>
                  </a:cxn>
                  <a:cxn ang="0">
                    <a:pos x="65" y="39"/>
                  </a:cxn>
                  <a:cxn ang="0">
                    <a:pos x="68" y="32"/>
                  </a:cxn>
                  <a:cxn ang="0">
                    <a:pos x="69" y="25"/>
                  </a:cxn>
                  <a:cxn ang="0">
                    <a:pos x="71" y="14"/>
                  </a:cxn>
                  <a:cxn ang="0">
                    <a:pos x="73" y="5"/>
                  </a:cxn>
                  <a:cxn ang="0">
                    <a:pos x="74" y="0"/>
                  </a:cxn>
                  <a:cxn ang="0">
                    <a:pos x="79" y="1"/>
                  </a:cxn>
                  <a:cxn ang="0">
                    <a:pos x="83" y="3"/>
                  </a:cxn>
                  <a:cxn ang="0">
                    <a:pos x="86" y="5"/>
                  </a:cxn>
                  <a:cxn ang="0">
                    <a:pos x="87" y="9"/>
                  </a:cxn>
                  <a:cxn ang="0">
                    <a:pos x="87" y="12"/>
                  </a:cxn>
                  <a:cxn ang="0">
                    <a:pos x="88" y="20"/>
                  </a:cxn>
                  <a:cxn ang="0">
                    <a:pos x="87" y="29"/>
                  </a:cxn>
                  <a:cxn ang="0">
                    <a:pos x="86" y="39"/>
                  </a:cxn>
                  <a:cxn ang="0">
                    <a:pos x="83" y="50"/>
                  </a:cxn>
                  <a:cxn ang="0">
                    <a:pos x="78" y="65"/>
                  </a:cxn>
                  <a:cxn ang="0">
                    <a:pos x="72" y="80"/>
                  </a:cxn>
                  <a:cxn ang="0">
                    <a:pos x="69" y="91"/>
                  </a:cxn>
                  <a:cxn ang="0">
                    <a:pos x="65" y="100"/>
                  </a:cxn>
                  <a:cxn ang="0">
                    <a:pos x="61" y="115"/>
                  </a:cxn>
                  <a:cxn ang="0">
                    <a:pos x="58" y="131"/>
                  </a:cxn>
                  <a:cxn ang="0">
                    <a:pos x="57" y="145"/>
                  </a:cxn>
                  <a:cxn ang="0">
                    <a:pos x="57" y="156"/>
                  </a:cxn>
                  <a:cxn ang="0">
                    <a:pos x="57" y="168"/>
                  </a:cxn>
                  <a:cxn ang="0">
                    <a:pos x="56" y="180"/>
                  </a:cxn>
                  <a:cxn ang="0">
                    <a:pos x="53" y="191"/>
                  </a:cxn>
                  <a:cxn ang="0">
                    <a:pos x="47" y="208"/>
                  </a:cxn>
                  <a:cxn ang="0">
                    <a:pos x="40" y="234"/>
                  </a:cxn>
                  <a:cxn ang="0">
                    <a:pos x="34" y="260"/>
                  </a:cxn>
                  <a:cxn ang="0">
                    <a:pos x="31" y="279"/>
                  </a:cxn>
                  <a:cxn ang="0">
                    <a:pos x="28" y="298"/>
                  </a:cxn>
                  <a:cxn ang="0">
                    <a:pos x="25" y="325"/>
                  </a:cxn>
                  <a:cxn ang="0">
                    <a:pos x="23" y="354"/>
                  </a:cxn>
                  <a:cxn ang="0">
                    <a:pos x="24" y="378"/>
                  </a:cxn>
                  <a:cxn ang="0">
                    <a:pos x="19" y="377"/>
                  </a:cxn>
                  <a:cxn ang="0">
                    <a:pos x="13" y="376"/>
                  </a:cxn>
                  <a:cxn ang="0">
                    <a:pos x="6" y="375"/>
                  </a:cxn>
                  <a:cxn ang="0">
                    <a:pos x="0" y="374"/>
                  </a:cxn>
                  <a:cxn ang="0">
                    <a:pos x="0" y="360"/>
                  </a:cxn>
                  <a:cxn ang="0">
                    <a:pos x="0" y="342"/>
                  </a:cxn>
                  <a:cxn ang="0">
                    <a:pos x="0" y="323"/>
                  </a:cxn>
                  <a:cxn ang="0">
                    <a:pos x="1" y="311"/>
                  </a:cxn>
                  <a:cxn ang="0">
                    <a:pos x="3" y="299"/>
                  </a:cxn>
                  <a:cxn ang="0">
                    <a:pos x="8" y="285"/>
                  </a:cxn>
                  <a:cxn ang="0">
                    <a:pos x="11" y="271"/>
                  </a:cxn>
                  <a:cxn ang="0">
                    <a:pos x="13" y="262"/>
                  </a:cxn>
                  <a:cxn ang="0">
                    <a:pos x="15" y="248"/>
                  </a:cxn>
                  <a:cxn ang="0">
                    <a:pos x="17" y="226"/>
                  </a:cxn>
                  <a:cxn ang="0">
                    <a:pos x="19" y="203"/>
                  </a:cxn>
                  <a:cxn ang="0">
                    <a:pos x="23" y="188"/>
                  </a:cxn>
                  <a:cxn ang="0">
                    <a:pos x="28" y="177"/>
                  </a:cxn>
                  <a:cxn ang="0">
                    <a:pos x="35" y="160"/>
                  </a:cxn>
                  <a:cxn ang="0">
                    <a:pos x="40" y="138"/>
                  </a:cxn>
                  <a:cxn ang="0">
                    <a:pos x="40" y="112"/>
                  </a:cxn>
                </a:cxnLst>
                <a:rect l="0" t="0" r="r" b="b"/>
                <a:pathLst>
                  <a:path w="88" h="378">
                    <a:moveTo>
                      <a:pt x="40" y="112"/>
                    </a:moveTo>
                    <a:lnTo>
                      <a:pt x="40" y="101"/>
                    </a:lnTo>
                    <a:lnTo>
                      <a:pt x="41" y="85"/>
                    </a:lnTo>
                    <a:lnTo>
                      <a:pt x="42" y="69"/>
                    </a:lnTo>
                    <a:lnTo>
                      <a:pt x="46" y="58"/>
                    </a:lnTo>
                    <a:lnTo>
                      <a:pt x="54" y="53"/>
                    </a:lnTo>
                    <a:lnTo>
                      <a:pt x="61" y="46"/>
                    </a:lnTo>
                    <a:lnTo>
                      <a:pt x="65" y="39"/>
                    </a:lnTo>
                    <a:lnTo>
                      <a:pt x="68" y="32"/>
                    </a:lnTo>
                    <a:lnTo>
                      <a:pt x="69" y="25"/>
                    </a:lnTo>
                    <a:lnTo>
                      <a:pt x="71" y="14"/>
                    </a:lnTo>
                    <a:lnTo>
                      <a:pt x="73" y="5"/>
                    </a:lnTo>
                    <a:lnTo>
                      <a:pt x="74" y="0"/>
                    </a:lnTo>
                    <a:lnTo>
                      <a:pt x="79" y="1"/>
                    </a:lnTo>
                    <a:lnTo>
                      <a:pt x="83" y="3"/>
                    </a:lnTo>
                    <a:lnTo>
                      <a:pt x="86" y="5"/>
                    </a:lnTo>
                    <a:lnTo>
                      <a:pt x="87" y="9"/>
                    </a:lnTo>
                    <a:lnTo>
                      <a:pt x="87" y="12"/>
                    </a:lnTo>
                    <a:lnTo>
                      <a:pt x="88" y="20"/>
                    </a:lnTo>
                    <a:lnTo>
                      <a:pt x="87" y="29"/>
                    </a:lnTo>
                    <a:lnTo>
                      <a:pt x="86" y="39"/>
                    </a:lnTo>
                    <a:lnTo>
                      <a:pt x="83" y="50"/>
                    </a:lnTo>
                    <a:lnTo>
                      <a:pt x="78" y="65"/>
                    </a:lnTo>
                    <a:lnTo>
                      <a:pt x="72" y="80"/>
                    </a:lnTo>
                    <a:lnTo>
                      <a:pt x="69" y="91"/>
                    </a:lnTo>
                    <a:lnTo>
                      <a:pt x="65" y="100"/>
                    </a:lnTo>
                    <a:lnTo>
                      <a:pt x="61" y="115"/>
                    </a:lnTo>
                    <a:lnTo>
                      <a:pt x="58" y="131"/>
                    </a:lnTo>
                    <a:lnTo>
                      <a:pt x="57" y="145"/>
                    </a:lnTo>
                    <a:lnTo>
                      <a:pt x="57" y="156"/>
                    </a:lnTo>
                    <a:lnTo>
                      <a:pt x="57" y="168"/>
                    </a:lnTo>
                    <a:lnTo>
                      <a:pt x="56" y="180"/>
                    </a:lnTo>
                    <a:lnTo>
                      <a:pt x="53" y="191"/>
                    </a:lnTo>
                    <a:lnTo>
                      <a:pt x="47" y="208"/>
                    </a:lnTo>
                    <a:lnTo>
                      <a:pt x="40" y="234"/>
                    </a:lnTo>
                    <a:lnTo>
                      <a:pt x="34" y="260"/>
                    </a:lnTo>
                    <a:lnTo>
                      <a:pt x="31" y="279"/>
                    </a:lnTo>
                    <a:lnTo>
                      <a:pt x="28" y="298"/>
                    </a:lnTo>
                    <a:lnTo>
                      <a:pt x="25" y="325"/>
                    </a:lnTo>
                    <a:lnTo>
                      <a:pt x="23" y="354"/>
                    </a:lnTo>
                    <a:lnTo>
                      <a:pt x="24" y="378"/>
                    </a:lnTo>
                    <a:lnTo>
                      <a:pt x="19" y="377"/>
                    </a:lnTo>
                    <a:lnTo>
                      <a:pt x="13" y="376"/>
                    </a:lnTo>
                    <a:lnTo>
                      <a:pt x="6" y="375"/>
                    </a:lnTo>
                    <a:lnTo>
                      <a:pt x="0" y="374"/>
                    </a:lnTo>
                    <a:lnTo>
                      <a:pt x="0" y="360"/>
                    </a:lnTo>
                    <a:lnTo>
                      <a:pt x="0" y="342"/>
                    </a:lnTo>
                    <a:lnTo>
                      <a:pt x="0" y="323"/>
                    </a:lnTo>
                    <a:lnTo>
                      <a:pt x="1" y="311"/>
                    </a:lnTo>
                    <a:lnTo>
                      <a:pt x="3" y="299"/>
                    </a:lnTo>
                    <a:lnTo>
                      <a:pt x="8" y="285"/>
                    </a:lnTo>
                    <a:lnTo>
                      <a:pt x="11" y="271"/>
                    </a:lnTo>
                    <a:lnTo>
                      <a:pt x="13" y="262"/>
                    </a:lnTo>
                    <a:lnTo>
                      <a:pt x="15" y="248"/>
                    </a:lnTo>
                    <a:lnTo>
                      <a:pt x="17" y="226"/>
                    </a:lnTo>
                    <a:lnTo>
                      <a:pt x="19" y="203"/>
                    </a:lnTo>
                    <a:lnTo>
                      <a:pt x="23" y="188"/>
                    </a:lnTo>
                    <a:lnTo>
                      <a:pt x="28" y="177"/>
                    </a:lnTo>
                    <a:lnTo>
                      <a:pt x="35" y="160"/>
                    </a:lnTo>
                    <a:lnTo>
                      <a:pt x="40" y="138"/>
                    </a:lnTo>
                    <a:lnTo>
                      <a:pt x="40" y="1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6" name="Freeform 352"/>
              <p:cNvSpPr>
                <a:spLocks/>
              </p:cNvSpPr>
              <p:nvPr/>
            </p:nvSpPr>
            <p:spPr bwMode="auto">
              <a:xfrm>
                <a:off x="1994" y="3321"/>
                <a:ext cx="222" cy="263"/>
              </a:xfrm>
              <a:custGeom>
                <a:avLst/>
                <a:gdLst/>
                <a:ahLst/>
                <a:cxnLst>
                  <a:cxn ang="0">
                    <a:pos x="176" y="480"/>
                  </a:cxn>
                  <a:cxn ang="0">
                    <a:pos x="198" y="502"/>
                  </a:cxn>
                  <a:cxn ang="0">
                    <a:pos x="182" y="503"/>
                  </a:cxn>
                  <a:cxn ang="0">
                    <a:pos x="182" y="516"/>
                  </a:cxn>
                  <a:cxn ang="0">
                    <a:pos x="206" y="525"/>
                  </a:cxn>
                  <a:cxn ang="0">
                    <a:pos x="227" y="501"/>
                  </a:cxn>
                  <a:cxn ang="0">
                    <a:pos x="255" y="475"/>
                  </a:cxn>
                  <a:cxn ang="0">
                    <a:pos x="292" y="449"/>
                  </a:cxn>
                  <a:cxn ang="0">
                    <a:pos x="320" y="440"/>
                  </a:cxn>
                  <a:cxn ang="0">
                    <a:pos x="365" y="428"/>
                  </a:cxn>
                  <a:cxn ang="0">
                    <a:pos x="360" y="407"/>
                  </a:cxn>
                  <a:cxn ang="0">
                    <a:pos x="335" y="375"/>
                  </a:cxn>
                  <a:cxn ang="0">
                    <a:pos x="356" y="373"/>
                  </a:cxn>
                  <a:cxn ang="0">
                    <a:pos x="381" y="342"/>
                  </a:cxn>
                  <a:cxn ang="0">
                    <a:pos x="404" y="333"/>
                  </a:cxn>
                  <a:cxn ang="0">
                    <a:pos x="403" y="320"/>
                  </a:cxn>
                  <a:cxn ang="0">
                    <a:pos x="418" y="307"/>
                  </a:cxn>
                  <a:cxn ang="0">
                    <a:pos x="441" y="282"/>
                  </a:cxn>
                  <a:cxn ang="0">
                    <a:pos x="443" y="200"/>
                  </a:cxn>
                  <a:cxn ang="0">
                    <a:pos x="422" y="147"/>
                  </a:cxn>
                  <a:cxn ang="0">
                    <a:pos x="395" y="138"/>
                  </a:cxn>
                  <a:cxn ang="0">
                    <a:pos x="392" y="110"/>
                  </a:cxn>
                  <a:cxn ang="0">
                    <a:pos x="376" y="84"/>
                  </a:cxn>
                  <a:cxn ang="0">
                    <a:pos x="355" y="72"/>
                  </a:cxn>
                  <a:cxn ang="0">
                    <a:pos x="349" y="50"/>
                  </a:cxn>
                  <a:cxn ang="0">
                    <a:pos x="319" y="26"/>
                  </a:cxn>
                  <a:cxn ang="0">
                    <a:pos x="284" y="22"/>
                  </a:cxn>
                  <a:cxn ang="0">
                    <a:pos x="259" y="18"/>
                  </a:cxn>
                  <a:cxn ang="0">
                    <a:pos x="241" y="24"/>
                  </a:cxn>
                  <a:cxn ang="0">
                    <a:pos x="219" y="17"/>
                  </a:cxn>
                  <a:cxn ang="0">
                    <a:pos x="218" y="8"/>
                  </a:cxn>
                  <a:cxn ang="0">
                    <a:pos x="191" y="1"/>
                  </a:cxn>
                  <a:cxn ang="0">
                    <a:pos x="146" y="3"/>
                  </a:cxn>
                  <a:cxn ang="0">
                    <a:pos x="128" y="24"/>
                  </a:cxn>
                  <a:cxn ang="0">
                    <a:pos x="111" y="35"/>
                  </a:cxn>
                  <a:cxn ang="0">
                    <a:pos x="82" y="34"/>
                  </a:cxn>
                  <a:cxn ang="0">
                    <a:pos x="54" y="42"/>
                  </a:cxn>
                  <a:cxn ang="0">
                    <a:pos x="42" y="73"/>
                  </a:cxn>
                  <a:cxn ang="0">
                    <a:pos x="21" y="99"/>
                  </a:cxn>
                  <a:cxn ang="0">
                    <a:pos x="2" y="135"/>
                  </a:cxn>
                  <a:cxn ang="0">
                    <a:pos x="7" y="176"/>
                  </a:cxn>
                  <a:cxn ang="0">
                    <a:pos x="0" y="197"/>
                  </a:cxn>
                  <a:cxn ang="0">
                    <a:pos x="19" y="220"/>
                  </a:cxn>
                  <a:cxn ang="0">
                    <a:pos x="28" y="244"/>
                  </a:cxn>
                  <a:cxn ang="0">
                    <a:pos x="30" y="262"/>
                  </a:cxn>
                  <a:cxn ang="0">
                    <a:pos x="20" y="315"/>
                  </a:cxn>
                  <a:cxn ang="0">
                    <a:pos x="31" y="330"/>
                  </a:cxn>
                  <a:cxn ang="0">
                    <a:pos x="44" y="335"/>
                  </a:cxn>
                  <a:cxn ang="0">
                    <a:pos x="42" y="355"/>
                  </a:cxn>
                  <a:cxn ang="0">
                    <a:pos x="51" y="367"/>
                  </a:cxn>
                  <a:cxn ang="0">
                    <a:pos x="46" y="379"/>
                  </a:cxn>
                  <a:cxn ang="0">
                    <a:pos x="54" y="393"/>
                  </a:cxn>
                  <a:cxn ang="0">
                    <a:pos x="55" y="426"/>
                  </a:cxn>
                  <a:cxn ang="0">
                    <a:pos x="73" y="437"/>
                  </a:cxn>
                  <a:cxn ang="0">
                    <a:pos x="97" y="435"/>
                  </a:cxn>
                  <a:cxn ang="0">
                    <a:pos x="127" y="429"/>
                  </a:cxn>
                  <a:cxn ang="0">
                    <a:pos x="145" y="443"/>
                  </a:cxn>
                  <a:cxn ang="0">
                    <a:pos x="157" y="463"/>
                  </a:cxn>
                </a:cxnLst>
                <a:rect l="0" t="0" r="r" b="b"/>
                <a:pathLst>
                  <a:path w="444" h="525">
                    <a:moveTo>
                      <a:pt x="159" y="466"/>
                    </a:moveTo>
                    <a:lnTo>
                      <a:pt x="165" y="470"/>
                    </a:lnTo>
                    <a:lnTo>
                      <a:pt x="171" y="474"/>
                    </a:lnTo>
                    <a:lnTo>
                      <a:pt x="176" y="480"/>
                    </a:lnTo>
                    <a:lnTo>
                      <a:pt x="183" y="486"/>
                    </a:lnTo>
                    <a:lnTo>
                      <a:pt x="189" y="492"/>
                    </a:lnTo>
                    <a:lnTo>
                      <a:pt x="194" y="497"/>
                    </a:lnTo>
                    <a:lnTo>
                      <a:pt x="198" y="502"/>
                    </a:lnTo>
                    <a:lnTo>
                      <a:pt x="201" y="505"/>
                    </a:lnTo>
                    <a:lnTo>
                      <a:pt x="194" y="504"/>
                    </a:lnTo>
                    <a:lnTo>
                      <a:pt x="187" y="503"/>
                    </a:lnTo>
                    <a:lnTo>
                      <a:pt x="182" y="503"/>
                    </a:lnTo>
                    <a:lnTo>
                      <a:pt x="180" y="504"/>
                    </a:lnTo>
                    <a:lnTo>
                      <a:pt x="180" y="508"/>
                    </a:lnTo>
                    <a:lnTo>
                      <a:pt x="180" y="511"/>
                    </a:lnTo>
                    <a:lnTo>
                      <a:pt x="182" y="516"/>
                    </a:lnTo>
                    <a:lnTo>
                      <a:pt x="186" y="518"/>
                    </a:lnTo>
                    <a:lnTo>
                      <a:pt x="191" y="520"/>
                    </a:lnTo>
                    <a:lnTo>
                      <a:pt x="199" y="523"/>
                    </a:lnTo>
                    <a:lnTo>
                      <a:pt x="206" y="525"/>
                    </a:lnTo>
                    <a:lnTo>
                      <a:pt x="211" y="524"/>
                    </a:lnTo>
                    <a:lnTo>
                      <a:pt x="216" y="518"/>
                    </a:lnTo>
                    <a:lnTo>
                      <a:pt x="222" y="510"/>
                    </a:lnTo>
                    <a:lnTo>
                      <a:pt x="227" y="501"/>
                    </a:lnTo>
                    <a:lnTo>
                      <a:pt x="229" y="493"/>
                    </a:lnTo>
                    <a:lnTo>
                      <a:pt x="236" y="488"/>
                    </a:lnTo>
                    <a:lnTo>
                      <a:pt x="244" y="482"/>
                    </a:lnTo>
                    <a:lnTo>
                      <a:pt x="255" y="475"/>
                    </a:lnTo>
                    <a:lnTo>
                      <a:pt x="265" y="467"/>
                    </a:lnTo>
                    <a:lnTo>
                      <a:pt x="274" y="460"/>
                    </a:lnTo>
                    <a:lnTo>
                      <a:pt x="284" y="454"/>
                    </a:lnTo>
                    <a:lnTo>
                      <a:pt x="292" y="449"/>
                    </a:lnTo>
                    <a:lnTo>
                      <a:pt x="297" y="447"/>
                    </a:lnTo>
                    <a:lnTo>
                      <a:pt x="303" y="444"/>
                    </a:lnTo>
                    <a:lnTo>
                      <a:pt x="311" y="442"/>
                    </a:lnTo>
                    <a:lnTo>
                      <a:pt x="320" y="440"/>
                    </a:lnTo>
                    <a:lnTo>
                      <a:pt x="332" y="436"/>
                    </a:lnTo>
                    <a:lnTo>
                      <a:pt x="342" y="433"/>
                    </a:lnTo>
                    <a:lnTo>
                      <a:pt x="354" y="431"/>
                    </a:lnTo>
                    <a:lnTo>
                      <a:pt x="365" y="428"/>
                    </a:lnTo>
                    <a:lnTo>
                      <a:pt x="375" y="427"/>
                    </a:lnTo>
                    <a:lnTo>
                      <a:pt x="371" y="422"/>
                    </a:lnTo>
                    <a:lnTo>
                      <a:pt x="365" y="416"/>
                    </a:lnTo>
                    <a:lnTo>
                      <a:pt x="360" y="407"/>
                    </a:lnTo>
                    <a:lnTo>
                      <a:pt x="353" y="398"/>
                    </a:lnTo>
                    <a:lnTo>
                      <a:pt x="346" y="390"/>
                    </a:lnTo>
                    <a:lnTo>
                      <a:pt x="340" y="382"/>
                    </a:lnTo>
                    <a:lnTo>
                      <a:pt x="335" y="375"/>
                    </a:lnTo>
                    <a:lnTo>
                      <a:pt x="333" y="369"/>
                    </a:lnTo>
                    <a:lnTo>
                      <a:pt x="341" y="372"/>
                    </a:lnTo>
                    <a:lnTo>
                      <a:pt x="349" y="373"/>
                    </a:lnTo>
                    <a:lnTo>
                      <a:pt x="356" y="373"/>
                    </a:lnTo>
                    <a:lnTo>
                      <a:pt x="363" y="369"/>
                    </a:lnTo>
                    <a:lnTo>
                      <a:pt x="370" y="361"/>
                    </a:lnTo>
                    <a:lnTo>
                      <a:pt x="377" y="352"/>
                    </a:lnTo>
                    <a:lnTo>
                      <a:pt x="381" y="342"/>
                    </a:lnTo>
                    <a:lnTo>
                      <a:pt x="385" y="334"/>
                    </a:lnTo>
                    <a:lnTo>
                      <a:pt x="391" y="335"/>
                    </a:lnTo>
                    <a:lnTo>
                      <a:pt x="398" y="335"/>
                    </a:lnTo>
                    <a:lnTo>
                      <a:pt x="404" y="333"/>
                    </a:lnTo>
                    <a:lnTo>
                      <a:pt x="410" y="329"/>
                    </a:lnTo>
                    <a:lnTo>
                      <a:pt x="407" y="327"/>
                    </a:lnTo>
                    <a:lnTo>
                      <a:pt x="404" y="323"/>
                    </a:lnTo>
                    <a:lnTo>
                      <a:pt x="403" y="320"/>
                    </a:lnTo>
                    <a:lnTo>
                      <a:pt x="404" y="318"/>
                    </a:lnTo>
                    <a:lnTo>
                      <a:pt x="407" y="315"/>
                    </a:lnTo>
                    <a:lnTo>
                      <a:pt x="411" y="312"/>
                    </a:lnTo>
                    <a:lnTo>
                      <a:pt x="418" y="307"/>
                    </a:lnTo>
                    <a:lnTo>
                      <a:pt x="425" y="300"/>
                    </a:lnTo>
                    <a:lnTo>
                      <a:pt x="432" y="295"/>
                    </a:lnTo>
                    <a:lnTo>
                      <a:pt x="438" y="288"/>
                    </a:lnTo>
                    <a:lnTo>
                      <a:pt x="441" y="282"/>
                    </a:lnTo>
                    <a:lnTo>
                      <a:pt x="444" y="276"/>
                    </a:lnTo>
                    <a:lnTo>
                      <a:pt x="444" y="258"/>
                    </a:lnTo>
                    <a:lnTo>
                      <a:pt x="444" y="229"/>
                    </a:lnTo>
                    <a:lnTo>
                      <a:pt x="443" y="200"/>
                    </a:lnTo>
                    <a:lnTo>
                      <a:pt x="440" y="181"/>
                    </a:lnTo>
                    <a:lnTo>
                      <a:pt x="436" y="169"/>
                    </a:lnTo>
                    <a:lnTo>
                      <a:pt x="429" y="158"/>
                    </a:lnTo>
                    <a:lnTo>
                      <a:pt x="422" y="147"/>
                    </a:lnTo>
                    <a:lnTo>
                      <a:pt x="414" y="141"/>
                    </a:lnTo>
                    <a:lnTo>
                      <a:pt x="407" y="139"/>
                    </a:lnTo>
                    <a:lnTo>
                      <a:pt x="400" y="138"/>
                    </a:lnTo>
                    <a:lnTo>
                      <a:pt x="395" y="138"/>
                    </a:lnTo>
                    <a:lnTo>
                      <a:pt x="390" y="138"/>
                    </a:lnTo>
                    <a:lnTo>
                      <a:pt x="391" y="130"/>
                    </a:lnTo>
                    <a:lnTo>
                      <a:pt x="392" y="120"/>
                    </a:lnTo>
                    <a:lnTo>
                      <a:pt x="392" y="110"/>
                    </a:lnTo>
                    <a:lnTo>
                      <a:pt x="391" y="101"/>
                    </a:lnTo>
                    <a:lnTo>
                      <a:pt x="387" y="94"/>
                    </a:lnTo>
                    <a:lnTo>
                      <a:pt x="383" y="88"/>
                    </a:lnTo>
                    <a:lnTo>
                      <a:pt x="376" y="84"/>
                    </a:lnTo>
                    <a:lnTo>
                      <a:pt x="369" y="83"/>
                    </a:lnTo>
                    <a:lnTo>
                      <a:pt x="362" y="82"/>
                    </a:lnTo>
                    <a:lnTo>
                      <a:pt x="357" y="77"/>
                    </a:lnTo>
                    <a:lnTo>
                      <a:pt x="355" y="72"/>
                    </a:lnTo>
                    <a:lnTo>
                      <a:pt x="354" y="67"/>
                    </a:lnTo>
                    <a:lnTo>
                      <a:pt x="354" y="63"/>
                    </a:lnTo>
                    <a:lnTo>
                      <a:pt x="352" y="57"/>
                    </a:lnTo>
                    <a:lnTo>
                      <a:pt x="349" y="50"/>
                    </a:lnTo>
                    <a:lnTo>
                      <a:pt x="345" y="42"/>
                    </a:lnTo>
                    <a:lnTo>
                      <a:pt x="339" y="35"/>
                    </a:lnTo>
                    <a:lnTo>
                      <a:pt x="330" y="30"/>
                    </a:lnTo>
                    <a:lnTo>
                      <a:pt x="319" y="26"/>
                    </a:lnTo>
                    <a:lnTo>
                      <a:pt x="305" y="26"/>
                    </a:lnTo>
                    <a:lnTo>
                      <a:pt x="296" y="26"/>
                    </a:lnTo>
                    <a:lnTo>
                      <a:pt x="289" y="24"/>
                    </a:lnTo>
                    <a:lnTo>
                      <a:pt x="284" y="22"/>
                    </a:lnTo>
                    <a:lnTo>
                      <a:pt x="278" y="19"/>
                    </a:lnTo>
                    <a:lnTo>
                      <a:pt x="272" y="18"/>
                    </a:lnTo>
                    <a:lnTo>
                      <a:pt x="266" y="18"/>
                    </a:lnTo>
                    <a:lnTo>
                      <a:pt x="259" y="18"/>
                    </a:lnTo>
                    <a:lnTo>
                      <a:pt x="254" y="20"/>
                    </a:lnTo>
                    <a:lnTo>
                      <a:pt x="249" y="22"/>
                    </a:lnTo>
                    <a:lnTo>
                      <a:pt x="246" y="23"/>
                    </a:lnTo>
                    <a:lnTo>
                      <a:pt x="241" y="24"/>
                    </a:lnTo>
                    <a:lnTo>
                      <a:pt x="236" y="23"/>
                    </a:lnTo>
                    <a:lnTo>
                      <a:pt x="231" y="20"/>
                    </a:lnTo>
                    <a:lnTo>
                      <a:pt x="226" y="18"/>
                    </a:lnTo>
                    <a:lnTo>
                      <a:pt x="219" y="17"/>
                    </a:lnTo>
                    <a:lnTo>
                      <a:pt x="212" y="17"/>
                    </a:lnTo>
                    <a:lnTo>
                      <a:pt x="213" y="14"/>
                    </a:lnTo>
                    <a:lnTo>
                      <a:pt x="216" y="10"/>
                    </a:lnTo>
                    <a:lnTo>
                      <a:pt x="218" y="8"/>
                    </a:lnTo>
                    <a:lnTo>
                      <a:pt x="220" y="8"/>
                    </a:lnTo>
                    <a:lnTo>
                      <a:pt x="213" y="5"/>
                    </a:lnTo>
                    <a:lnTo>
                      <a:pt x="204" y="3"/>
                    </a:lnTo>
                    <a:lnTo>
                      <a:pt x="191" y="1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6" y="1"/>
                    </a:lnTo>
                    <a:lnTo>
                      <a:pt x="146" y="3"/>
                    </a:lnTo>
                    <a:lnTo>
                      <a:pt x="140" y="8"/>
                    </a:lnTo>
                    <a:lnTo>
                      <a:pt x="135" y="14"/>
                    </a:lnTo>
                    <a:lnTo>
                      <a:pt x="131" y="19"/>
                    </a:lnTo>
                    <a:lnTo>
                      <a:pt x="128" y="24"/>
                    </a:lnTo>
                    <a:lnTo>
                      <a:pt x="125" y="29"/>
                    </a:lnTo>
                    <a:lnTo>
                      <a:pt x="121" y="32"/>
                    </a:lnTo>
                    <a:lnTo>
                      <a:pt x="117" y="34"/>
                    </a:lnTo>
                    <a:lnTo>
                      <a:pt x="111" y="35"/>
                    </a:lnTo>
                    <a:lnTo>
                      <a:pt x="105" y="35"/>
                    </a:lnTo>
                    <a:lnTo>
                      <a:pt x="98" y="34"/>
                    </a:lnTo>
                    <a:lnTo>
                      <a:pt x="90" y="34"/>
                    </a:lnTo>
                    <a:lnTo>
                      <a:pt x="82" y="34"/>
                    </a:lnTo>
                    <a:lnTo>
                      <a:pt x="74" y="35"/>
                    </a:lnTo>
                    <a:lnTo>
                      <a:pt x="67" y="37"/>
                    </a:lnTo>
                    <a:lnTo>
                      <a:pt x="60" y="39"/>
                    </a:lnTo>
                    <a:lnTo>
                      <a:pt x="54" y="42"/>
                    </a:lnTo>
                    <a:lnTo>
                      <a:pt x="50" y="47"/>
                    </a:lnTo>
                    <a:lnTo>
                      <a:pt x="45" y="55"/>
                    </a:lnTo>
                    <a:lnTo>
                      <a:pt x="43" y="64"/>
                    </a:lnTo>
                    <a:lnTo>
                      <a:pt x="42" y="73"/>
                    </a:lnTo>
                    <a:lnTo>
                      <a:pt x="42" y="83"/>
                    </a:lnTo>
                    <a:lnTo>
                      <a:pt x="36" y="87"/>
                    </a:lnTo>
                    <a:lnTo>
                      <a:pt x="28" y="92"/>
                    </a:lnTo>
                    <a:lnTo>
                      <a:pt x="21" y="99"/>
                    </a:lnTo>
                    <a:lnTo>
                      <a:pt x="14" y="107"/>
                    </a:lnTo>
                    <a:lnTo>
                      <a:pt x="7" y="115"/>
                    </a:lnTo>
                    <a:lnTo>
                      <a:pt x="4" y="125"/>
                    </a:lnTo>
                    <a:lnTo>
                      <a:pt x="2" y="135"/>
                    </a:lnTo>
                    <a:lnTo>
                      <a:pt x="4" y="145"/>
                    </a:lnTo>
                    <a:lnTo>
                      <a:pt x="8" y="159"/>
                    </a:lnTo>
                    <a:lnTo>
                      <a:pt x="8" y="168"/>
                    </a:lnTo>
                    <a:lnTo>
                      <a:pt x="7" y="176"/>
                    </a:lnTo>
                    <a:lnTo>
                      <a:pt x="4" y="182"/>
                    </a:lnTo>
                    <a:lnTo>
                      <a:pt x="1" y="186"/>
                    </a:lnTo>
                    <a:lnTo>
                      <a:pt x="0" y="191"/>
                    </a:lnTo>
                    <a:lnTo>
                      <a:pt x="0" y="197"/>
                    </a:lnTo>
                    <a:lnTo>
                      <a:pt x="1" y="202"/>
                    </a:lnTo>
                    <a:lnTo>
                      <a:pt x="4" y="209"/>
                    </a:lnTo>
                    <a:lnTo>
                      <a:pt x="9" y="215"/>
                    </a:lnTo>
                    <a:lnTo>
                      <a:pt x="19" y="220"/>
                    </a:lnTo>
                    <a:lnTo>
                      <a:pt x="30" y="223"/>
                    </a:lnTo>
                    <a:lnTo>
                      <a:pt x="29" y="229"/>
                    </a:lnTo>
                    <a:lnTo>
                      <a:pt x="28" y="236"/>
                    </a:lnTo>
                    <a:lnTo>
                      <a:pt x="28" y="244"/>
                    </a:lnTo>
                    <a:lnTo>
                      <a:pt x="29" y="250"/>
                    </a:lnTo>
                    <a:lnTo>
                      <a:pt x="28" y="253"/>
                    </a:lnTo>
                    <a:lnTo>
                      <a:pt x="28" y="258"/>
                    </a:lnTo>
                    <a:lnTo>
                      <a:pt x="30" y="262"/>
                    </a:lnTo>
                    <a:lnTo>
                      <a:pt x="34" y="266"/>
                    </a:lnTo>
                    <a:lnTo>
                      <a:pt x="30" y="277"/>
                    </a:lnTo>
                    <a:lnTo>
                      <a:pt x="24" y="296"/>
                    </a:lnTo>
                    <a:lnTo>
                      <a:pt x="20" y="315"/>
                    </a:lnTo>
                    <a:lnTo>
                      <a:pt x="21" y="327"/>
                    </a:lnTo>
                    <a:lnTo>
                      <a:pt x="24" y="329"/>
                    </a:lnTo>
                    <a:lnTo>
                      <a:pt x="28" y="330"/>
                    </a:lnTo>
                    <a:lnTo>
                      <a:pt x="31" y="330"/>
                    </a:lnTo>
                    <a:lnTo>
                      <a:pt x="34" y="331"/>
                    </a:lnTo>
                    <a:lnTo>
                      <a:pt x="36" y="331"/>
                    </a:lnTo>
                    <a:lnTo>
                      <a:pt x="40" y="334"/>
                    </a:lnTo>
                    <a:lnTo>
                      <a:pt x="44" y="335"/>
                    </a:lnTo>
                    <a:lnTo>
                      <a:pt x="46" y="337"/>
                    </a:lnTo>
                    <a:lnTo>
                      <a:pt x="45" y="342"/>
                    </a:lnTo>
                    <a:lnTo>
                      <a:pt x="44" y="348"/>
                    </a:lnTo>
                    <a:lnTo>
                      <a:pt x="42" y="355"/>
                    </a:lnTo>
                    <a:lnTo>
                      <a:pt x="42" y="359"/>
                    </a:lnTo>
                    <a:lnTo>
                      <a:pt x="44" y="363"/>
                    </a:lnTo>
                    <a:lnTo>
                      <a:pt x="47" y="365"/>
                    </a:lnTo>
                    <a:lnTo>
                      <a:pt x="51" y="367"/>
                    </a:lnTo>
                    <a:lnTo>
                      <a:pt x="55" y="368"/>
                    </a:lnTo>
                    <a:lnTo>
                      <a:pt x="52" y="371"/>
                    </a:lnTo>
                    <a:lnTo>
                      <a:pt x="49" y="374"/>
                    </a:lnTo>
                    <a:lnTo>
                      <a:pt x="46" y="379"/>
                    </a:lnTo>
                    <a:lnTo>
                      <a:pt x="45" y="382"/>
                    </a:lnTo>
                    <a:lnTo>
                      <a:pt x="47" y="386"/>
                    </a:lnTo>
                    <a:lnTo>
                      <a:pt x="51" y="389"/>
                    </a:lnTo>
                    <a:lnTo>
                      <a:pt x="54" y="393"/>
                    </a:lnTo>
                    <a:lnTo>
                      <a:pt x="55" y="396"/>
                    </a:lnTo>
                    <a:lnTo>
                      <a:pt x="54" y="403"/>
                    </a:lnTo>
                    <a:lnTo>
                      <a:pt x="53" y="414"/>
                    </a:lnTo>
                    <a:lnTo>
                      <a:pt x="55" y="426"/>
                    </a:lnTo>
                    <a:lnTo>
                      <a:pt x="61" y="434"/>
                    </a:lnTo>
                    <a:lnTo>
                      <a:pt x="65" y="436"/>
                    </a:lnTo>
                    <a:lnTo>
                      <a:pt x="69" y="437"/>
                    </a:lnTo>
                    <a:lnTo>
                      <a:pt x="73" y="437"/>
                    </a:lnTo>
                    <a:lnTo>
                      <a:pt x="77" y="437"/>
                    </a:lnTo>
                    <a:lnTo>
                      <a:pt x="84" y="437"/>
                    </a:lnTo>
                    <a:lnTo>
                      <a:pt x="91" y="436"/>
                    </a:lnTo>
                    <a:lnTo>
                      <a:pt x="97" y="435"/>
                    </a:lnTo>
                    <a:lnTo>
                      <a:pt x="103" y="434"/>
                    </a:lnTo>
                    <a:lnTo>
                      <a:pt x="111" y="433"/>
                    </a:lnTo>
                    <a:lnTo>
                      <a:pt x="120" y="431"/>
                    </a:lnTo>
                    <a:lnTo>
                      <a:pt x="127" y="429"/>
                    </a:lnTo>
                    <a:lnTo>
                      <a:pt x="133" y="428"/>
                    </a:lnTo>
                    <a:lnTo>
                      <a:pt x="136" y="433"/>
                    </a:lnTo>
                    <a:lnTo>
                      <a:pt x="141" y="437"/>
                    </a:lnTo>
                    <a:lnTo>
                      <a:pt x="145" y="443"/>
                    </a:lnTo>
                    <a:lnTo>
                      <a:pt x="148" y="447"/>
                    </a:lnTo>
                    <a:lnTo>
                      <a:pt x="150" y="452"/>
                    </a:lnTo>
                    <a:lnTo>
                      <a:pt x="153" y="458"/>
                    </a:lnTo>
                    <a:lnTo>
                      <a:pt x="157" y="463"/>
                    </a:lnTo>
                    <a:lnTo>
                      <a:pt x="159" y="4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7" name="Freeform 353"/>
              <p:cNvSpPr>
                <a:spLocks/>
              </p:cNvSpPr>
              <p:nvPr/>
            </p:nvSpPr>
            <p:spPr bwMode="auto">
              <a:xfrm>
                <a:off x="2068" y="3509"/>
                <a:ext cx="41" cy="75"/>
              </a:xfrm>
              <a:custGeom>
                <a:avLst/>
                <a:gdLst/>
                <a:ahLst/>
                <a:cxnLst>
                  <a:cxn ang="0">
                    <a:pos x="81" y="119"/>
                  </a:cxn>
                  <a:cxn ang="0">
                    <a:pos x="79" y="127"/>
                  </a:cxn>
                  <a:cxn ang="0">
                    <a:pos x="74" y="136"/>
                  </a:cxn>
                  <a:cxn ang="0">
                    <a:pos x="68" y="144"/>
                  </a:cxn>
                  <a:cxn ang="0">
                    <a:pos x="63" y="150"/>
                  </a:cxn>
                  <a:cxn ang="0">
                    <a:pos x="58" y="151"/>
                  </a:cxn>
                  <a:cxn ang="0">
                    <a:pos x="51" y="149"/>
                  </a:cxn>
                  <a:cxn ang="0">
                    <a:pos x="43" y="146"/>
                  </a:cxn>
                  <a:cxn ang="0">
                    <a:pos x="38" y="144"/>
                  </a:cxn>
                  <a:cxn ang="0">
                    <a:pos x="34" y="142"/>
                  </a:cxn>
                  <a:cxn ang="0">
                    <a:pos x="32" y="137"/>
                  </a:cxn>
                  <a:cxn ang="0">
                    <a:pos x="32" y="134"/>
                  </a:cxn>
                  <a:cxn ang="0">
                    <a:pos x="32" y="130"/>
                  </a:cxn>
                  <a:cxn ang="0">
                    <a:pos x="34" y="129"/>
                  </a:cxn>
                  <a:cxn ang="0">
                    <a:pos x="39" y="129"/>
                  </a:cxn>
                  <a:cxn ang="0">
                    <a:pos x="46" y="130"/>
                  </a:cxn>
                  <a:cxn ang="0">
                    <a:pos x="53" y="131"/>
                  </a:cxn>
                  <a:cxn ang="0">
                    <a:pos x="50" y="128"/>
                  </a:cxn>
                  <a:cxn ang="0">
                    <a:pos x="46" y="123"/>
                  </a:cxn>
                  <a:cxn ang="0">
                    <a:pos x="41" y="118"/>
                  </a:cxn>
                  <a:cxn ang="0">
                    <a:pos x="35" y="112"/>
                  </a:cxn>
                  <a:cxn ang="0">
                    <a:pos x="28" y="106"/>
                  </a:cxn>
                  <a:cxn ang="0">
                    <a:pos x="23" y="100"/>
                  </a:cxn>
                  <a:cxn ang="0">
                    <a:pos x="17" y="96"/>
                  </a:cxn>
                  <a:cxn ang="0">
                    <a:pos x="11" y="92"/>
                  </a:cxn>
                  <a:cxn ang="0">
                    <a:pos x="9" y="89"/>
                  </a:cxn>
                  <a:cxn ang="0">
                    <a:pos x="5" y="84"/>
                  </a:cxn>
                  <a:cxn ang="0">
                    <a:pos x="2" y="78"/>
                  </a:cxn>
                  <a:cxn ang="0">
                    <a:pos x="0" y="73"/>
                  </a:cxn>
                  <a:cxn ang="0">
                    <a:pos x="12" y="66"/>
                  </a:cxn>
                  <a:cxn ang="0">
                    <a:pos x="23" y="59"/>
                  </a:cxn>
                  <a:cxn ang="0">
                    <a:pos x="32" y="51"/>
                  </a:cxn>
                  <a:cxn ang="0">
                    <a:pos x="39" y="43"/>
                  </a:cxn>
                  <a:cxn ang="0">
                    <a:pos x="45" y="35"/>
                  </a:cxn>
                  <a:cxn ang="0">
                    <a:pos x="49" y="28"/>
                  </a:cxn>
                  <a:cxn ang="0">
                    <a:pos x="53" y="21"/>
                  </a:cxn>
                  <a:cxn ang="0">
                    <a:pos x="55" y="14"/>
                  </a:cxn>
                  <a:cxn ang="0">
                    <a:pos x="57" y="9"/>
                  </a:cxn>
                  <a:cxn ang="0">
                    <a:pos x="58" y="5"/>
                  </a:cxn>
                  <a:cxn ang="0">
                    <a:pos x="61" y="2"/>
                  </a:cxn>
                  <a:cxn ang="0">
                    <a:pos x="62" y="0"/>
                  </a:cxn>
                  <a:cxn ang="0">
                    <a:pos x="65" y="5"/>
                  </a:cxn>
                  <a:cxn ang="0">
                    <a:pos x="68" y="12"/>
                  </a:cxn>
                  <a:cxn ang="0">
                    <a:pos x="70" y="20"/>
                  </a:cxn>
                  <a:cxn ang="0">
                    <a:pos x="70" y="29"/>
                  </a:cxn>
                  <a:cxn ang="0">
                    <a:pos x="70" y="40"/>
                  </a:cxn>
                  <a:cxn ang="0">
                    <a:pos x="72" y="54"/>
                  </a:cxn>
                  <a:cxn ang="0">
                    <a:pos x="74" y="67"/>
                  </a:cxn>
                  <a:cxn ang="0">
                    <a:pos x="77" y="76"/>
                  </a:cxn>
                  <a:cxn ang="0">
                    <a:pos x="79" y="85"/>
                  </a:cxn>
                  <a:cxn ang="0">
                    <a:pos x="81" y="97"/>
                  </a:cxn>
                  <a:cxn ang="0">
                    <a:pos x="83" y="110"/>
                  </a:cxn>
                  <a:cxn ang="0">
                    <a:pos x="81" y="119"/>
                  </a:cxn>
                </a:cxnLst>
                <a:rect l="0" t="0" r="r" b="b"/>
                <a:pathLst>
                  <a:path w="83" h="151">
                    <a:moveTo>
                      <a:pt x="81" y="119"/>
                    </a:moveTo>
                    <a:lnTo>
                      <a:pt x="79" y="127"/>
                    </a:lnTo>
                    <a:lnTo>
                      <a:pt x="74" y="136"/>
                    </a:lnTo>
                    <a:lnTo>
                      <a:pt x="68" y="144"/>
                    </a:lnTo>
                    <a:lnTo>
                      <a:pt x="63" y="150"/>
                    </a:lnTo>
                    <a:lnTo>
                      <a:pt x="58" y="151"/>
                    </a:lnTo>
                    <a:lnTo>
                      <a:pt x="51" y="149"/>
                    </a:lnTo>
                    <a:lnTo>
                      <a:pt x="43" y="146"/>
                    </a:lnTo>
                    <a:lnTo>
                      <a:pt x="38" y="144"/>
                    </a:lnTo>
                    <a:lnTo>
                      <a:pt x="34" y="142"/>
                    </a:lnTo>
                    <a:lnTo>
                      <a:pt x="32" y="137"/>
                    </a:lnTo>
                    <a:lnTo>
                      <a:pt x="32" y="134"/>
                    </a:lnTo>
                    <a:lnTo>
                      <a:pt x="32" y="130"/>
                    </a:lnTo>
                    <a:lnTo>
                      <a:pt x="34" y="129"/>
                    </a:lnTo>
                    <a:lnTo>
                      <a:pt x="39" y="129"/>
                    </a:lnTo>
                    <a:lnTo>
                      <a:pt x="46" y="130"/>
                    </a:lnTo>
                    <a:lnTo>
                      <a:pt x="53" y="131"/>
                    </a:lnTo>
                    <a:lnTo>
                      <a:pt x="50" y="128"/>
                    </a:lnTo>
                    <a:lnTo>
                      <a:pt x="46" y="123"/>
                    </a:lnTo>
                    <a:lnTo>
                      <a:pt x="41" y="118"/>
                    </a:lnTo>
                    <a:lnTo>
                      <a:pt x="35" y="112"/>
                    </a:lnTo>
                    <a:lnTo>
                      <a:pt x="28" y="106"/>
                    </a:lnTo>
                    <a:lnTo>
                      <a:pt x="23" y="100"/>
                    </a:lnTo>
                    <a:lnTo>
                      <a:pt x="17" y="96"/>
                    </a:lnTo>
                    <a:lnTo>
                      <a:pt x="11" y="92"/>
                    </a:lnTo>
                    <a:lnTo>
                      <a:pt x="9" y="89"/>
                    </a:lnTo>
                    <a:lnTo>
                      <a:pt x="5" y="84"/>
                    </a:lnTo>
                    <a:lnTo>
                      <a:pt x="2" y="78"/>
                    </a:lnTo>
                    <a:lnTo>
                      <a:pt x="0" y="73"/>
                    </a:lnTo>
                    <a:lnTo>
                      <a:pt x="12" y="66"/>
                    </a:lnTo>
                    <a:lnTo>
                      <a:pt x="23" y="59"/>
                    </a:lnTo>
                    <a:lnTo>
                      <a:pt x="32" y="51"/>
                    </a:lnTo>
                    <a:lnTo>
                      <a:pt x="39" y="43"/>
                    </a:lnTo>
                    <a:lnTo>
                      <a:pt x="45" y="35"/>
                    </a:lnTo>
                    <a:lnTo>
                      <a:pt x="49" y="28"/>
                    </a:lnTo>
                    <a:lnTo>
                      <a:pt x="53" y="21"/>
                    </a:lnTo>
                    <a:lnTo>
                      <a:pt x="55" y="14"/>
                    </a:lnTo>
                    <a:lnTo>
                      <a:pt x="57" y="9"/>
                    </a:lnTo>
                    <a:lnTo>
                      <a:pt x="58" y="5"/>
                    </a:lnTo>
                    <a:lnTo>
                      <a:pt x="61" y="2"/>
                    </a:lnTo>
                    <a:lnTo>
                      <a:pt x="62" y="0"/>
                    </a:lnTo>
                    <a:lnTo>
                      <a:pt x="65" y="5"/>
                    </a:lnTo>
                    <a:lnTo>
                      <a:pt x="68" y="12"/>
                    </a:lnTo>
                    <a:lnTo>
                      <a:pt x="70" y="20"/>
                    </a:lnTo>
                    <a:lnTo>
                      <a:pt x="70" y="29"/>
                    </a:lnTo>
                    <a:lnTo>
                      <a:pt x="70" y="40"/>
                    </a:lnTo>
                    <a:lnTo>
                      <a:pt x="72" y="54"/>
                    </a:lnTo>
                    <a:lnTo>
                      <a:pt x="74" y="67"/>
                    </a:lnTo>
                    <a:lnTo>
                      <a:pt x="77" y="76"/>
                    </a:lnTo>
                    <a:lnTo>
                      <a:pt x="79" y="85"/>
                    </a:lnTo>
                    <a:lnTo>
                      <a:pt x="81" y="97"/>
                    </a:lnTo>
                    <a:lnTo>
                      <a:pt x="83" y="110"/>
                    </a:lnTo>
                    <a:lnTo>
                      <a:pt x="81" y="11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8" name="Freeform 354"/>
              <p:cNvSpPr>
                <a:spLocks/>
              </p:cNvSpPr>
              <p:nvPr/>
            </p:nvSpPr>
            <p:spPr bwMode="auto">
              <a:xfrm>
                <a:off x="2004" y="3411"/>
                <a:ext cx="43" cy="129"/>
              </a:xfrm>
              <a:custGeom>
                <a:avLst/>
                <a:gdLst/>
                <a:ahLst/>
                <a:cxnLst>
                  <a:cxn ang="0">
                    <a:pos x="53" y="258"/>
                  </a:cxn>
                  <a:cxn ang="0">
                    <a:pos x="45" y="257"/>
                  </a:cxn>
                  <a:cxn ang="0">
                    <a:pos x="37" y="250"/>
                  </a:cxn>
                  <a:cxn ang="0">
                    <a:pos x="34" y="234"/>
                  </a:cxn>
                  <a:cxn ang="0">
                    <a:pos x="34" y="223"/>
                  </a:cxn>
                  <a:cxn ang="0">
                    <a:pos x="35" y="218"/>
                  </a:cxn>
                  <a:cxn ang="0">
                    <a:pos x="34" y="214"/>
                  </a:cxn>
                  <a:cxn ang="0">
                    <a:pos x="27" y="207"/>
                  </a:cxn>
                  <a:cxn ang="0">
                    <a:pos x="26" y="200"/>
                  </a:cxn>
                  <a:cxn ang="0">
                    <a:pos x="32" y="192"/>
                  </a:cxn>
                  <a:cxn ang="0">
                    <a:pos x="31" y="188"/>
                  </a:cxn>
                  <a:cxn ang="0">
                    <a:pos x="24" y="184"/>
                  </a:cxn>
                  <a:cxn ang="0">
                    <a:pos x="22" y="176"/>
                  </a:cxn>
                  <a:cxn ang="0">
                    <a:pos x="25" y="163"/>
                  </a:cxn>
                  <a:cxn ang="0">
                    <a:pos x="24" y="156"/>
                  </a:cxn>
                  <a:cxn ang="0">
                    <a:pos x="16" y="152"/>
                  </a:cxn>
                  <a:cxn ang="0">
                    <a:pos x="11" y="151"/>
                  </a:cxn>
                  <a:cxn ang="0">
                    <a:pos x="4" y="150"/>
                  </a:cxn>
                  <a:cxn ang="0">
                    <a:pos x="0" y="136"/>
                  </a:cxn>
                  <a:cxn ang="0">
                    <a:pos x="10" y="98"/>
                  </a:cxn>
                  <a:cxn ang="0">
                    <a:pos x="10" y="83"/>
                  </a:cxn>
                  <a:cxn ang="0">
                    <a:pos x="8" y="74"/>
                  </a:cxn>
                  <a:cxn ang="0">
                    <a:pos x="8" y="65"/>
                  </a:cxn>
                  <a:cxn ang="0">
                    <a:pos x="9" y="50"/>
                  </a:cxn>
                  <a:cxn ang="0">
                    <a:pos x="11" y="38"/>
                  </a:cxn>
                  <a:cxn ang="0">
                    <a:pos x="17" y="28"/>
                  </a:cxn>
                  <a:cxn ang="0">
                    <a:pos x="27" y="22"/>
                  </a:cxn>
                  <a:cxn ang="0">
                    <a:pos x="39" y="17"/>
                  </a:cxn>
                  <a:cxn ang="0">
                    <a:pos x="47" y="11"/>
                  </a:cxn>
                  <a:cxn ang="0">
                    <a:pos x="57" y="2"/>
                  </a:cxn>
                  <a:cxn ang="0">
                    <a:pos x="61" y="5"/>
                  </a:cxn>
                  <a:cxn ang="0">
                    <a:pos x="56" y="18"/>
                  </a:cxn>
                  <a:cxn ang="0">
                    <a:pos x="54" y="36"/>
                  </a:cxn>
                  <a:cxn ang="0">
                    <a:pos x="62" y="59"/>
                  </a:cxn>
                  <a:cxn ang="0">
                    <a:pos x="72" y="71"/>
                  </a:cxn>
                  <a:cxn ang="0">
                    <a:pos x="84" y="90"/>
                  </a:cxn>
                  <a:cxn ang="0">
                    <a:pos x="83" y="110"/>
                  </a:cxn>
                  <a:cxn ang="0">
                    <a:pos x="69" y="126"/>
                  </a:cxn>
                  <a:cxn ang="0">
                    <a:pos x="57" y="143"/>
                  </a:cxn>
                  <a:cxn ang="0">
                    <a:pos x="55" y="166"/>
                  </a:cxn>
                  <a:cxn ang="0">
                    <a:pos x="57" y="180"/>
                  </a:cxn>
                  <a:cxn ang="0">
                    <a:pos x="60" y="190"/>
                  </a:cxn>
                  <a:cxn ang="0">
                    <a:pos x="60" y="203"/>
                  </a:cxn>
                  <a:cxn ang="0">
                    <a:pos x="63" y="214"/>
                  </a:cxn>
                  <a:cxn ang="0">
                    <a:pos x="67" y="225"/>
                  </a:cxn>
                  <a:cxn ang="0">
                    <a:pos x="67" y="252"/>
                  </a:cxn>
                </a:cxnLst>
                <a:rect l="0" t="0" r="r" b="b"/>
                <a:pathLst>
                  <a:path w="86" h="258">
                    <a:moveTo>
                      <a:pt x="57" y="258"/>
                    </a:moveTo>
                    <a:lnTo>
                      <a:pt x="53" y="258"/>
                    </a:lnTo>
                    <a:lnTo>
                      <a:pt x="49" y="258"/>
                    </a:lnTo>
                    <a:lnTo>
                      <a:pt x="45" y="257"/>
                    </a:lnTo>
                    <a:lnTo>
                      <a:pt x="41" y="255"/>
                    </a:lnTo>
                    <a:lnTo>
                      <a:pt x="37" y="250"/>
                    </a:lnTo>
                    <a:lnTo>
                      <a:pt x="34" y="242"/>
                    </a:lnTo>
                    <a:lnTo>
                      <a:pt x="34" y="234"/>
                    </a:lnTo>
                    <a:lnTo>
                      <a:pt x="34" y="226"/>
                    </a:lnTo>
                    <a:lnTo>
                      <a:pt x="34" y="223"/>
                    </a:lnTo>
                    <a:lnTo>
                      <a:pt x="35" y="220"/>
                    </a:lnTo>
                    <a:lnTo>
                      <a:pt x="35" y="218"/>
                    </a:lnTo>
                    <a:lnTo>
                      <a:pt x="35" y="217"/>
                    </a:lnTo>
                    <a:lnTo>
                      <a:pt x="34" y="214"/>
                    </a:lnTo>
                    <a:lnTo>
                      <a:pt x="31" y="210"/>
                    </a:lnTo>
                    <a:lnTo>
                      <a:pt x="27" y="207"/>
                    </a:lnTo>
                    <a:lnTo>
                      <a:pt x="25" y="203"/>
                    </a:lnTo>
                    <a:lnTo>
                      <a:pt x="26" y="200"/>
                    </a:lnTo>
                    <a:lnTo>
                      <a:pt x="29" y="195"/>
                    </a:lnTo>
                    <a:lnTo>
                      <a:pt x="32" y="192"/>
                    </a:lnTo>
                    <a:lnTo>
                      <a:pt x="35" y="189"/>
                    </a:lnTo>
                    <a:lnTo>
                      <a:pt x="31" y="188"/>
                    </a:lnTo>
                    <a:lnTo>
                      <a:pt x="27" y="186"/>
                    </a:lnTo>
                    <a:lnTo>
                      <a:pt x="24" y="184"/>
                    </a:lnTo>
                    <a:lnTo>
                      <a:pt x="22" y="180"/>
                    </a:lnTo>
                    <a:lnTo>
                      <a:pt x="22" y="176"/>
                    </a:lnTo>
                    <a:lnTo>
                      <a:pt x="24" y="169"/>
                    </a:lnTo>
                    <a:lnTo>
                      <a:pt x="25" y="163"/>
                    </a:lnTo>
                    <a:lnTo>
                      <a:pt x="26" y="158"/>
                    </a:lnTo>
                    <a:lnTo>
                      <a:pt x="24" y="156"/>
                    </a:lnTo>
                    <a:lnTo>
                      <a:pt x="20" y="155"/>
                    </a:lnTo>
                    <a:lnTo>
                      <a:pt x="16" y="152"/>
                    </a:lnTo>
                    <a:lnTo>
                      <a:pt x="14" y="152"/>
                    </a:lnTo>
                    <a:lnTo>
                      <a:pt x="11" y="151"/>
                    </a:lnTo>
                    <a:lnTo>
                      <a:pt x="8" y="151"/>
                    </a:lnTo>
                    <a:lnTo>
                      <a:pt x="4" y="150"/>
                    </a:lnTo>
                    <a:lnTo>
                      <a:pt x="1" y="148"/>
                    </a:lnTo>
                    <a:lnTo>
                      <a:pt x="0" y="136"/>
                    </a:lnTo>
                    <a:lnTo>
                      <a:pt x="4" y="117"/>
                    </a:lnTo>
                    <a:lnTo>
                      <a:pt x="10" y="98"/>
                    </a:lnTo>
                    <a:lnTo>
                      <a:pt x="14" y="87"/>
                    </a:lnTo>
                    <a:lnTo>
                      <a:pt x="10" y="83"/>
                    </a:lnTo>
                    <a:lnTo>
                      <a:pt x="8" y="79"/>
                    </a:lnTo>
                    <a:lnTo>
                      <a:pt x="8" y="74"/>
                    </a:lnTo>
                    <a:lnTo>
                      <a:pt x="9" y="71"/>
                    </a:lnTo>
                    <a:lnTo>
                      <a:pt x="8" y="65"/>
                    </a:lnTo>
                    <a:lnTo>
                      <a:pt x="8" y="57"/>
                    </a:lnTo>
                    <a:lnTo>
                      <a:pt x="9" y="50"/>
                    </a:lnTo>
                    <a:lnTo>
                      <a:pt x="10" y="44"/>
                    </a:lnTo>
                    <a:lnTo>
                      <a:pt x="11" y="38"/>
                    </a:lnTo>
                    <a:lnTo>
                      <a:pt x="15" y="33"/>
                    </a:lnTo>
                    <a:lnTo>
                      <a:pt x="17" y="28"/>
                    </a:lnTo>
                    <a:lnTo>
                      <a:pt x="22" y="25"/>
                    </a:lnTo>
                    <a:lnTo>
                      <a:pt x="27" y="22"/>
                    </a:lnTo>
                    <a:lnTo>
                      <a:pt x="33" y="20"/>
                    </a:lnTo>
                    <a:lnTo>
                      <a:pt x="39" y="17"/>
                    </a:lnTo>
                    <a:lnTo>
                      <a:pt x="44" y="14"/>
                    </a:lnTo>
                    <a:lnTo>
                      <a:pt x="47" y="11"/>
                    </a:lnTo>
                    <a:lnTo>
                      <a:pt x="53" y="6"/>
                    </a:lnTo>
                    <a:lnTo>
                      <a:pt x="57" y="2"/>
                    </a:lnTo>
                    <a:lnTo>
                      <a:pt x="62" y="0"/>
                    </a:lnTo>
                    <a:lnTo>
                      <a:pt x="61" y="5"/>
                    </a:lnTo>
                    <a:lnTo>
                      <a:pt x="59" y="11"/>
                    </a:lnTo>
                    <a:lnTo>
                      <a:pt x="56" y="18"/>
                    </a:lnTo>
                    <a:lnTo>
                      <a:pt x="54" y="26"/>
                    </a:lnTo>
                    <a:lnTo>
                      <a:pt x="54" y="36"/>
                    </a:lnTo>
                    <a:lnTo>
                      <a:pt x="57" y="48"/>
                    </a:lnTo>
                    <a:lnTo>
                      <a:pt x="62" y="59"/>
                    </a:lnTo>
                    <a:lnTo>
                      <a:pt x="67" y="65"/>
                    </a:lnTo>
                    <a:lnTo>
                      <a:pt x="72" y="71"/>
                    </a:lnTo>
                    <a:lnTo>
                      <a:pt x="79" y="79"/>
                    </a:lnTo>
                    <a:lnTo>
                      <a:pt x="84" y="90"/>
                    </a:lnTo>
                    <a:lnTo>
                      <a:pt x="86" y="101"/>
                    </a:lnTo>
                    <a:lnTo>
                      <a:pt x="83" y="110"/>
                    </a:lnTo>
                    <a:lnTo>
                      <a:pt x="77" y="118"/>
                    </a:lnTo>
                    <a:lnTo>
                      <a:pt x="69" y="126"/>
                    </a:lnTo>
                    <a:lnTo>
                      <a:pt x="62" y="134"/>
                    </a:lnTo>
                    <a:lnTo>
                      <a:pt x="57" y="143"/>
                    </a:lnTo>
                    <a:lnTo>
                      <a:pt x="55" y="154"/>
                    </a:lnTo>
                    <a:lnTo>
                      <a:pt x="55" y="166"/>
                    </a:lnTo>
                    <a:lnTo>
                      <a:pt x="56" y="177"/>
                    </a:lnTo>
                    <a:lnTo>
                      <a:pt x="57" y="180"/>
                    </a:lnTo>
                    <a:lnTo>
                      <a:pt x="59" y="185"/>
                    </a:lnTo>
                    <a:lnTo>
                      <a:pt x="60" y="190"/>
                    </a:lnTo>
                    <a:lnTo>
                      <a:pt x="60" y="197"/>
                    </a:lnTo>
                    <a:lnTo>
                      <a:pt x="60" y="203"/>
                    </a:lnTo>
                    <a:lnTo>
                      <a:pt x="61" y="209"/>
                    </a:lnTo>
                    <a:lnTo>
                      <a:pt x="63" y="214"/>
                    </a:lnTo>
                    <a:lnTo>
                      <a:pt x="64" y="217"/>
                    </a:lnTo>
                    <a:lnTo>
                      <a:pt x="67" y="225"/>
                    </a:lnTo>
                    <a:lnTo>
                      <a:pt x="69" y="238"/>
                    </a:lnTo>
                    <a:lnTo>
                      <a:pt x="67" y="252"/>
                    </a:lnTo>
                    <a:lnTo>
                      <a:pt x="57" y="25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19" name="Freeform 355"/>
              <p:cNvSpPr>
                <a:spLocks/>
              </p:cNvSpPr>
              <p:nvPr/>
            </p:nvSpPr>
            <p:spPr bwMode="auto">
              <a:xfrm>
                <a:off x="2085" y="3471"/>
                <a:ext cx="17" cy="3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7" y="10"/>
                  </a:cxn>
                  <a:cxn ang="0">
                    <a:pos x="15" y="9"/>
                  </a:cxn>
                  <a:cxn ang="0">
                    <a:pos x="21" y="6"/>
                  </a:cxn>
                  <a:cxn ang="0">
                    <a:pos x="24" y="0"/>
                  </a:cxn>
                  <a:cxn ang="0">
                    <a:pos x="30" y="12"/>
                  </a:cxn>
                  <a:cxn ang="0">
                    <a:pos x="34" y="25"/>
                  </a:cxn>
                  <a:cxn ang="0">
                    <a:pos x="34" y="38"/>
                  </a:cxn>
                  <a:cxn ang="0">
                    <a:pos x="30" y="47"/>
                  </a:cxn>
                  <a:cxn ang="0">
                    <a:pos x="23" y="53"/>
                  </a:cxn>
                  <a:cxn ang="0">
                    <a:pos x="15" y="58"/>
                  </a:cxn>
                  <a:cxn ang="0">
                    <a:pos x="8" y="62"/>
                  </a:cxn>
                  <a:cxn ang="0">
                    <a:pos x="4" y="68"/>
                  </a:cxn>
                  <a:cxn ang="0">
                    <a:pos x="6" y="55"/>
                  </a:cxn>
                  <a:cxn ang="0">
                    <a:pos x="6" y="38"/>
                  </a:cxn>
                  <a:cxn ang="0">
                    <a:pos x="4" y="22"/>
                  </a:cxn>
                  <a:cxn ang="0">
                    <a:pos x="0" y="9"/>
                  </a:cxn>
                </a:cxnLst>
                <a:rect l="0" t="0" r="r" b="b"/>
                <a:pathLst>
                  <a:path w="34" h="68">
                    <a:moveTo>
                      <a:pt x="0" y="9"/>
                    </a:moveTo>
                    <a:lnTo>
                      <a:pt x="7" y="10"/>
                    </a:lnTo>
                    <a:lnTo>
                      <a:pt x="15" y="9"/>
                    </a:lnTo>
                    <a:lnTo>
                      <a:pt x="21" y="6"/>
                    </a:lnTo>
                    <a:lnTo>
                      <a:pt x="24" y="0"/>
                    </a:lnTo>
                    <a:lnTo>
                      <a:pt x="30" y="12"/>
                    </a:lnTo>
                    <a:lnTo>
                      <a:pt x="34" y="25"/>
                    </a:lnTo>
                    <a:lnTo>
                      <a:pt x="34" y="38"/>
                    </a:lnTo>
                    <a:lnTo>
                      <a:pt x="30" y="47"/>
                    </a:lnTo>
                    <a:lnTo>
                      <a:pt x="23" y="53"/>
                    </a:lnTo>
                    <a:lnTo>
                      <a:pt x="15" y="58"/>
                    </a:lnTo>
                    <a:lnTo>
                      <a:pt x="8" y="62"/>
                    </a:lnTo>
                    <a:lnTo>
                      <a:pt x="4" y="68"/>
                    </a:lnTo>
                    <a:lnTo>
                      <a:pt x="6" y="55"/>
                    </a:lnTo>
                    <a:lnTo>
                      <a:pt x="6" y="38"/>
                    </a:lnTo>
                    <a:lnTo>
                      <a:pt x="4" y="22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0" name="Freeform 356"/>
              <p:cNvSpPr>
                <a:spLocks/>
              </p:cNvSpPr>
              <p:nvPr/>
            </p:nvSpPr>
            <p:spPr bwMode="auto">
              <a:xfrm>
                <a:off x="2147" y="3446"/>
                <a:ext cx="22" cy="1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7" y="17"/>
                  </a:cxn>
                  <a:cxn ang="0">
                    <a:pos x="14" y="16"/>
                  </a:cxn>
                  <a:cxn ang="0">
                    <a:pos x="21" y="15"/>
                  </a:cxn>
                  <a:cxn ang="0">
                    <a:pos x="27" y="12"/>
                  </a:cxn>
                  <a:cxn ang="0">
                    <a:pos x="32" y="10"/>
                  </a:cxn>
                  <a:cxn ang="0">
                    <a:pos x="35" y="6"/>
                  </a:cxn>
                  <a:cxn ang="0">
                    <a:pos x="37" y="3"/>
                  </a:cxn>
                  <a:cxn ang="0">
                    <a:pos x="38" y="0"/>
                  </a:cxn>
                  <a:cxn ang="0">
                    <a:pos x="42" y="6"/>
                  </a:cxn>
                  <a:cxn ang="0">
                    <a:pos x="44" y="13"/>
                  </a:cxn>
                  <a:cxn ang="0">
                    <a:pos x="43" y="19"/>
                  </a:cxn>
                  <a:cxn ang="0">
                    <a:pos x="37" y="25"/>
                  </a:cxn>
                  <a:cxn ang="0">
                    <a:pos x="28" y="29"/>
                  </a:cxn>
                  <a:cxn ang="0">
                    <a:pos x="21" y="33"/>
                  </a:cxn>
                  <a:cxn ang="0">
                    <a:pos x="17" y="33"/>
                  </a:cxn>
                  <a:cxn ang="0">
                    <a:pos x="12" y="31"/>
                  </a:cxn>
                  <a:cxn ang="0">
                    <a:pos x="8" y="27"/>
                  </a:cxn>
                  <a:cxn ang="0">
                    <a:pos x="5" y="24"/>
                  </a:cxn>
                  <a:cxn ang="0">
                    <a:pos x="3" y="20"/>
                  </a:cxn>
                  <a:cxn ang="0">
                    <a:pos x="0" y="16"/>
                  </a:cxn>
                </a:cxnLst>
                <a:rect l="0" t="0" r="r" b="b"/>
                <a:pathLst>
                  <a:path w="44" h="33">
                    <a:moveTo>
                      <a:pt x="0" y="16"/>
                    </a:moveTo>
                    <a:lnTo>
                      <a:pt x="7" y="17"/>
                    </a:lnTo>
                    <a:lnTo>
                      <a:pt x="14" y="16"/>
                    </a:lnTo>
                    <a:lnTo>
                      <a:pt x="21" y="15"/>
                    </a:lnTo>
                    <a:lnTo>
                      <a:pt x="27" y="12"/>
                    </a:lnTo>
                    <a:lnTo>
                      <a:pt x="32" y="10"/>
                    </a:lnTo>
                    <a:lnTo>
                      <a:pt x="35" y="6"/>
                    </a:lnTo>
                    <a:lnTo>
                      <a:pt x="37" y="3"/>
                    </a:lnTo>
                    <a:lnTo>
                      <a:pt x="38" y="0"/>
                    </a:lnTo>
                    <a:lnTo>
                      <a:pt x="42" y="6"/>
                    </a:lnTo>
                    <a:lnTo>
                      <a:pt x="44" y="13"/>
                    </a:lnTo>
                    <a:lnTo>
                      <a:pt x="43" y="19"/>
                    </a:lnTo>
                    <a:lnTo>
                      <a:pt x="37" y="25"/>
                    </a:lnTo>
                    <a:lnTo>
                      <a:pt x="28" y="29"/>
                    </a:lnTo>
                    <a:lnTo>
                      <a:pt x="21" y="33"/>
                    </a:lnTo>
                    <a:lnTo>
                      <a:pt x="17" y="33"/>
                    </a:lnTo>
                    <a:lnTo>
                      <a:pt x="12" y="31"/>
                    </a:lnTo>
                    <a:lnTo>
                      <a:pt x="8" y="27"/>
                    </a:lnTo>
                    <a:lnTo>
                      <a:pt x="5" y="24"/>
                    </a:lnTo>
                    <a:lnTo>
                      <a:pt x="3" y="2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1" name="Freeform 357"/>
              <p:cNvSpPr>
                <a:spLocks/>
              </p:cNvSpPr>
              <p:nvPr/>
            </p:nvSpPr>
            <p:spPr bwMode="auto">
              <a:xfrm>
                <a:off x="2148" y="3439"/>
                <a:ext cx="10" cy="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5"/>
                  </a:cxn>
                  <a:cxn ang="0">
                    <a:pos x="10" y="7"/>
                  </a:cxn>
                  <a:cxn ang="0">
                    <a:pos x="15" y="4"/>
                  </a:cxn>
                  <a:cxn ang="0">
                    <a:pos x="17" y="0"/>
                  </a:cxn>
                  <a:cxn ang="0">
                    <a:pos x="19" y="5"/>
                  </a:cxn>
                  <a:cxn ang="0">
                    <a:pos x="19" y="10"/>
                  </a:cxn>
                  <a:cxn ang="0">
                    <a:pos x="17" y="15"/>
                  </a:cxn>
                  <a:cxn ang="0">
                    <a:pos x="14" y="17"/>
                  </a:cxn>
                  <a:cxn ang="0">
                    <a:pos x="8" y="17"/>
                  </a:cxn>
                  <a:cxn ang="0">
                    <a:pos x="2" y="15"/>
                  </a:cxn>
                  <a:cxn ang="0">
                    <a:pos x="0" y="10"/>
                  </a:cxn>
                  <a:cxn ang="0">
                    <a:pos x="0" y="3"/>
                  </a:cxn>
                </a:cxnLst>
                <a:rect l="0" t="0" r="r" b="b"/>
                <a:pathLst>
                  <a:path w="19" h="17">
                    <a:moveTo>
                      <a:pt x="0" y="3"/>
                    </a:moveTo>
                    <a:lnTo>
                      <a:pt x="4" y="5"/>
                    </a:lnTo>
                    <a:lnTo>
                      <a:pt x="10" y="7"/>
                    </a:lnTo>
                    <a:lnTo>
                      <a:pt x="15" y="4"/>
                    </a:lnTo>
                    <a:lnTo>
                      <a:pt x="17" y="0"/>
                    </a:lnTo>
                    <a:lnTo>
                      <a:pt x="19" y="5"/>
                    </a:lnTo>
                    <a:lnTo>
                      <a:pt x="19" y="10"/>
                    </a:lnTo>
                    <a:lnTo>
                      <a:pt x="17" y="15"/>
                    </a:lnTo>
                    <a:lnTo>
                      <a:pt x="14" y="17"/>
                    </a:lnTo>
                    <a:lnTo>
                      <a:pt x="8" y="17"/>
                    </a:lnTo>
                    <a:lnTo>
                      <a:pt x="2" y="15"/>
                    </a:lnTo>
                    <a:lnTo>
                      <a:pt x="0" y="1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2" name="Freeform 358"/>
              <p:cNvSpPr>
                <a:spLocks/>
              </p:cNvSpPr>
              <p:nvPr/>
            </p:nvSpPr>
            <p:spPr bwMode="auto">
              <a:xfrm>
                <a:off x="2089" y="3359"/>
                <a:ext cx="36" cy="17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12" y="24"/>
                  </a:cxn>
                  <a:cxn ang="0">
                    <a:pos x="21" y="20"/>
                  </a:cxn>
                  <a:cxn ang="0">
                    <a:pos x="28" y="15"/>
                  </a:cxn>
                  <a:cxn ang="0">
                    <a:pos x="34" y="9"/>
                  </a:cxn>
                  <a:cxn ang="0">
                    <a:pos x="37" y="5"/>
                  </a:cxn>
                  <a:cxn ang="0">
                    <a:pos x="43" y="3"/>
                  </a:cxn>
                  <a:cxn ang="0">
                    <a:pos x="49" y="1"/>
                  </a:cxn>
                  <a:cxn ang="0">
                    <a:pos x="56" y="0"/>
                  </a:cxn>
                  <a:cxn ang="0">
                    <a:pos x="61" y="1"/>
                  </a:cxn>
                  <a:cxn ang="0">
                    <a:pos x="67" y="4"/>
                  </a:cxn>
                  <a:cxn ang="0">
                    <a:pos x="71" y="11"/>
                  </a:cxn>
                  <a:cxn ang="0">
                    <a:pos x="73" y="21"/>
                  </a:cxn>
                  <a:cxn ang="0">
                    <a:pos x="66" y="16"/>
                  </a:cxn>
                  <a:cxn ang="0">
                    <a:pos x="57" y="13"/>
                  </a:cxn>
                  <a:cxn ang="0">
                    <a:pos x="49" y="15"/>
                  </a:cxn>
                  <a:cxn ang="0">
                    <a:pos x="39" y="21"/>
                  </a:cxn>
                  <a:cxn ang="0">
                    <a:pos x="35" y="26"/>
                  </a:cxn>
                  <a:cxn ang="0">
                    <a:pos x="30" y="30"/>
                  </a:cxn>
                  <a:cxn ang="0">
                    <a:pos x="26" y="32"/>
                  </a:cxn>
                  <a:cxn ang="0">
                    <a:pos x="21" y="33"/>
                  </a:cxn>
                  <a:cxn ang="0">
                    <a:pos x="15" y="33"/>
                  </a:cxn>
                  <a:cxn ang="0">
                    <a:pos x="11" y="31"/>
                  </a:cxn>
                  <a:cxn ang="0">
                    <a:pos x="5" y="27"/>
                  </a:cxn>
                  <a:cxn ang="0">
                    <a:pos x="0" y="23"/>
                  </a:cxn>
                </a:cxnLst>
                <a:rect l="0" t="0" r="r" b="b"/>
                <a:pathLst>
                  <a:path w="73" h="33">
                    <a:moveTo>
                      <a:pt x="0" y="23"/>
                    </a:moveTo>
                    <a:lnTo>
                      <a:pt x="12" y="24"/>
                    </a:lnTo>
                    <a:lnTo>
                      <a:pt x="21" y="20"/>
                    </a:lnTo>
                    <a:lnTo>
                      <a:pt x="28" y="15"/>
                    </a:lnTo>
                    <a:lnTo>
                      <a:pt x="34" y="9"/>
                    </a:lnTo>
                    <a:lnTo>
                      <a:pt x="37" y="5"/>
                    </a:lnTo>
                    <a:lnTo>
                      <a:pt x="43" y="3"/>
                    </a:lnTo>
                    <a:lnTo>
                      <a:pt x="49" y="1"/>
                    </a:lnTo>
                    <a:lnTo>
                      <a:pt x="56" y="0"/>
                    </a:lnTo>
                    <a:lnTo>
                      <a:pt x="61" y="1"/>
                    </a:lnTo>
                    <a:lnTo>
                      <a:pt x="67" y="4"/>
                    </a:lnTo>
                    <a:lnTo>
                      <a:pt x="71" y="11"/>
                    </a:lnTo>
                    <a:lnTo>
                      <a:pt x="73" y="21"/>
                    </a:lnTo>
                    <a:lnTo>
                      <a:pt x="66" y="16"/>
                    </a:lnTo>
                    <a:lnTo>
                      <a:pt x="57" y="13"/>
                    </a:lnTo>
                    <a:lnTo>
                      <a:pt x="49" y="15"/>
                    </a:lnTo>
                    <a:lnTo>
                      <a:pt x="39" y="21"/>
                    </a:lnTo>
                    <a:lnTo>
                      <a:pt x="35" y="26"/>
                    </a:lnTo>
                    <a:lnTo>
                      <a:pt x="30" y="30"/>
                    </a:lnTo>
                    <a:lnTo>
                      <a:pt x="26" y="32"/>
                    </a:lnTo>
                    <a:lnTo>
                      <a:pt x="21" y="33"/>
                    </a:lnTo>
                    <a:lnTo>
                      <a:pt x="15" y="33"/>
                    </a:lnTo>
                    <a:lnTo>
                      <a:pt x="11" y="31"/>
                    </a:lnTo>
                    <a:lnTo>
                      <a:pt x="5" y="27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3" name="Freeform 359"/>
              <p:cNvSpPr>
                <a:spLocks/>
              </p:cNvSpPr>
              <p:nvPr/>
            </p:nvSpPr>
            <p:spPr bwMode="auto">
              <a:xfrm>
                <a:off x="2133" y="3331"/>
                <a:ext cx="81" cy="116"/>
              </a:xfrm>
              <a:custGeom>
                <a:avLst/>
                <a:gdLst/>
                <a:ahLst/>
                <a:cxnLst>
                  <a:cxn ang="0">
                    <a:pos x="109" y="75"/>
                  </a:cxn>
                  <a:cxn ang="0">
                    <a:pos x="98" y="65"/>
                  </a:cxn>
                  <a:cxn ang="0">
                    <a:pos x="84" y="63"/>
                  </a:cxn>
                  <a:cxn ang="0">
                    <a:pos x="77" y="53"/>
                  </a:cxn>
                  <a:cxn ang="0">
                    <a:pos x="76" y="44"/>
                  </a:cxn>
                  <a:cxn ang="0">
                    <a:pos x="71" y="31"/>
                  </a:cxn>
                  <a:cxn ang="0">
                    <a:pos x="61" y="16"/>
                  </a:cxn>
                  <a:cxn ang="0">
                    <a:pos x="41" y="7"/>
                  </a:cxn>
                  <a:cxn ang="0">
                    <a:pos x="18" y="7"/>
                  </a:cxn>
                  <a:cxn ang="0">
                    <a:pos x="6" y="3"/>
                  </a:cxn>
                  <a:cxn ang="0">
                    <a:pos x="7" y="5"/>
                  </a:cxn>
                  <a:cxn ang="0">
                    <a:pos x="18" y="15"/>
                  </a:cxn>
                  <a:cxn ang="0">
                    <a:pos x="26" y="26"/>
                  </a:cxn>
                  <a:cxn ang="0">
                    <a:pos x="32" y="34"/>
                  </a:cxn>
                  <a:cxn ang="0">
                    <a:pos x="39" y="45"/>
                  </a:cxn>
                  <a:cxn ang="0">
                    <a:pos x="53" y="59"/>
                  </a:cxn>
                  <a:cxn ang="0">
                    <a:pos x="68" y="68"/>
                  </a:cxn>
                  <a:cxn ang="0">
                    <a:pos x="83" y="86"/>
                  </a:cxn>
                  <a:cxn ang="0">
                    <a:pos x="80" y="106"/>
                  </a:cxn>
                  <a:cxn ang="0">
                    <a:pos x="79" y="129"/>
                  </a:cxn>
                  <a:cxn ang="0">
                    <a:pos x="94" y="142"/>
                  </a:cxn>
                  <a:cxn ang="0">
                    <a:pos x="103" y="159"/>
                  </a:cxn>
                  <a:cxn ang="0">
                    <a:pos x="97" y="180"/>
                  </a:cxn>
                  <a:cxn ang="0">
                    <a:pos x="79" y="189"/>
                  </a:cxn>
                  <a:cxn ang="0">
                    <a:pos x="69" y="172"/>
                  </a:cxn>
                  <a:cxn ang="0">
                    <a:pos x="62" y="157"/>
                  </a:cxn>
                  <a:cxn ang="0">
                    <a:pos x="54" y="147"/>
                  </a:cxn>
                  <a:cxn ang="0">
                    <a:pos x="41" y="143"/>
                  </a:cxn>
                  <a:cxn ang="0">
                    <a:pos x="21" y="154"/>
                  </a:cxn>
                  <a:cxn ang="0">
                    <a:pos x="8" y="182"/>
                  </a:cxn>
                  <a:cxn ang="0">
                    <a:pos x="16" y="192"/>
                  </a:cxn>
                  <a:cxn ang="0">
                    <a:pos x="29" y="194"/>
                  </a:cxn>
                  <a:cxn ang="0">
                    <a:pos x="44" y="194"/>
                  </a:cxn>
                  <a:cxn ang="0">
                    <a:pos x="59" y="196"/>
                  </a:cxn>
                  <a:cxn ang="0">
                    <a:pos x="74" y="201"/>
                  </a:cxn>
                  <a:cxn ang="0">
                    <a:pos x="87" y="210"/>
                  </a:cxn>
                  <a:cxn ang="0">
                    <a:pos x="93" y="224"/>
                  </a:cxn>
                  <a:cxn ang="0">
                    <a:pos x="106" y="232"/>
                  </a:cxn>
                  <a:cxn ang="0">
                    <a:pos x="122" y="226"/>
                  </a:cxn>
                  <a:cxn ang="0">
                    <a:pos x="132" y="215"/>
                  </a:cxn>
                  <a:cxn ang="0">
                    <a:pos x="128" y="205"/>
                  </a:cxn>
                  <a:cxn ang="0">
                    <a:pos x="116" y="206"/>
                  </a:cxn>
                  <a:cxn ang="0">
                    <a:pos x="110" y="200"/>
                  </a:cxn>
                  <a:cxn ang="0">
                    <a:pos x="116" y="175"/>
                  </a:cxn>
                  <a:cxn ang="0">
                    <a:pos x="125" y="162"/>
                  </a:cxn>
                  <a:cxn ang="0">
                    <a:pos x="136" y="156"/>
                  </a:cxn>
                  <a:cxn ang="0">
                    <a:pos x="145" y="155"/>
                  </a:cxn>
                  <a:cxn ang="0">
                    <a:pos x="159" y="158"/>
                  </a:cxn>
                  <a:cxn ang="0">
                    <a:pos x="158" y="150"/>
                  </a:cxn>
                  <a:cxn ang="0">
                    <a:pos x="144" y="128"/>
                  </a:cxn>
                  <a:cxn ang="0">
                    <a:pos x="130" y="122"/>
                  </a:cxn>
                  <a:cxn ang="0">
                    <a:pos x="120" y="125"/>
                  </a:cxn>
                  <a:cxn ang="0">
                    <a:pos x="121" y="133"/>
                  </a:cxn>
                  <a:cxn ang="0">
                    <a:pos x="122" y="142"/>
                  </a:cxn>
                  <a:cxn ang="0">
                    <a:pos x="116" y="144"/>
                  </a:cxn>
                  <a:cxn ang="0">
                    <a:pos x="108" y="139"/>
                  </a:cxn>
                  <a:cxn ang="0">
                    <a:pos x="103" y="129"/>
                  </a:cxn>
                  <a:cxn ang="0">
                    <a:pos x="99" y="117"/>
                  </a:cxn>
                  <a:cxn ang="0">
                    <a:pos x="106" y="102"/>
                  </a:cxn>
                  <a:cxn ang="0">
                    <a:pos x="112" y="88"/>
                  </a:cxn>
                </a:cxnLst>
                <a:rect l="0" t="0" r="r" b="b"/>
                <a:pathLst>
                  <a:path w="162" h="232">
                    <a:moveTo>
                      <a:pt x="113" y="82"/>
                    </a:moveTo>
                    <a:lnTo>
                      <a:pt x="109" y="75"/>
                    </a:lnTo>
                    <a:lnTo>
                      <a:pt x="105" y="69"/>
                    </a:lnTo>
                    <a:lnTo>
                      <a:pt x="98" y="65"/>
                    </a:lnTo>
                    <a:lnTo>
                      <a:pt x="91" y="64"/>
                    </a:lnTo>
                    <a:lnTo>
                      <a:pt x="84" y="63"/>
                    </a:lnTo>
                    <a:lnTo>
                      <a:pt x="79" y="58"/>
                    </a:lnTo>
                    <a:lnTo>
                      <a:pt x="77" y="53"/>
                    </a:lnTo>
                    <a:lnTo>
                      <a:pt x="76" y="48"/>
                    </a:lnTo>
                    <a:lnTo>
                      <a:pt x="76" y="44"/>
                    </a:lnTo>
                    <a:lnTo>
                      <a:pt x="74" y="38"/>
                    </a:lnTo>
                    <a:lnTo>
                      <a:pt x="71" y="31"/>
                    </a:lnTo>
                    <a:lnTo>
                      <a:pt x="67" y="23"/>
                    </a:lnTo>
                    <a:lnTo>
                      <a:pt x="61" y="16"/>
                    </a:lnTo>
                    <a:lnTo>
                      <a:pt x="52" y="11"/>
                    </a:lnTo>
                    <a:lnTo>
                      <a:pt x="41" y="7"/>
                    </a:lnTo>
                    <a:lnTo>
                      <a:pt x="27" y="7"/>
                    </a:lnTo>
                    <a:lnTo>
                      <a:pt x="18" y="7"/>
                    </a:lnTo>
                    <a:lnTo>
                      <a:pt x="11" y="5"/>
                    </a:lnTo>
                    <a:lnTo>
                      <a:pt x="6" y="3"/>
                    </a:lnTo>
                    <a:lnTo>
                      <a:pt x="0" y="0"/>
                    </a:lnTo>
                    <a:lnTo>
                      <a:pt x="7" y="5"/>
                    </a:lnTo>
                    <a:lnTo>
                      <a:pt x="14" y="11"/>
                    </a:lnTo>
                    <a:lnTo>
                      <a:pt x="18" y="15"/>
                    </a:lnTo>
                    <a:lnTo>
                      <a:pt x="23" y="21"/>
                    </a:lnTo>
                    <a:lnTo>
                      <a:pt x="26" y="26"/>
                    </a:lnTo>
                    <a:lnTo>
                      <a:pt x="30" y="30"/>
                    </a:lnTo>
                    <a:lnTo>
                      <a:pt x="32" y="34"/>
                    </a:lnTo>
                    <a:lnTo>
                      <a:pt x="34" y="38"/>
                    </a:lnTo>
                    <a:lnTo>
                      <a:pt x="39" y="45"/>
                    </a:lnTo>
                    <a:lnTo>
                      <a:pt x="46" y="52"/>
                    </a:lnTo>
                    <a:lnTo>
                      <a:pt x="53" y="59"/>
                    </a:lnTo>
                    <a:lnTo>
                      <a:pt x="60" y="63"/>
                    </a:lnTo>
                    <a:lnTo>
                      <a:pt x="68" y="68"/>
                    </a:lnTo>
                    <a:lnTo>
                      <a:pt x="76" y="75"/>
                    </a:lnTo>
                    <a:lnTo>
                      <a:pt x="83" y="86"/>
                    </a:lnTo>
                    <a:lnTo>
                      <a:pt x="84" y="95"/>
                    </a:lnTo>
                    <a:lnTo>
                      <a:pt x="80" y="106"/>
                    </a:lnTo>
                    <a:lnTo>
                      <a:pt x="78" y="118"/>
                    </a:lnTo>
                    <a:lnTo>
                      <a:pt x="79" y="129"/>
                    </a:lnTo>
                    <a:lnTo>
                      <a:pt x="85" y="136"/>
                    </a:lnTo>
                    <a:lnTo>
                      <a:pt x="94" y="142"/>
                    </a:lnTo>
                    <a:lnTo>
                      <a:pt x="100" y="150"/>
                    </a:lnTo>
                    <a:lnTo>
                      <a:pt x="103" y="159"/>
                    </a:lnTo>
                    <a:lnTo>
                      <a:pt x="102" y="170"/>
                    </a:lnTo>
                    <a:lnTo>
                      <a:pt x="97" y="180"/>
                    </a:lnTo>
                    <a:lnTo>
                      <a:pt x="88" y="187"/>
                    </a:lnTo>
                    <a:lnTo>
                      <a:pt x="79" y="189"/>
                    </a:lnTo>
                    <a:lnTo>
                      <a:pt x="72" y="180"/>
                    </a:lnTo>
                    <a:lnTo>
                      <a:pt x="69" y="172"/>
                    </a:lnTo>
                    <a:lnTo>
                      <a:pt x="65" y="165"/>
                    </a:lnTo>
                    <a:lnTo>
                      <a:pt x="62" y="157"/>
                    </a:lnTo>
                    <a:lnTo>
                      <a:pt x="59" y="151"/>
                    </a:lnTo>
                    <a:lnTo>
                      <a:pt x="54" y="147"/>
                    </a:lnTo>
                    <a:lnTo>
                      <a:pt x="48" y="143"/>
                    </a:lnTo>
                    <a:lnTo>
                      <a:pt x="41" y="143"/>
                    </a:lnTo>
                    <a:lnTo>
                      <a:pt x="34" y="144"/>
                    </a:lnTo>
                    <a:lnTo>
                      <a:pt x="21" y="154"/>
                    </a:lnTo>
                    <a:lnTo>
                      <a:pt x="11" y="168"/>
                    </a:lnTo>
                    <a:lnTo>
                      <a:pt x="8" y="182"/>
                    </a:lnTo>
                    <a:lnTo>
                      <a:pt x="11" y="190"/>
                    </a:lnTo>
                    <a:lnTo>
                      <a:pt x="16" y="192"/>
                    </a:lnTo>
                    <a:lnTo>
                      <a:pt x="22" y="193"/>
                    </a:lnTo>
                    <a:lnTo>
                      <a:pt x="29" y="194"/>
                    </a:lnTo>
                    <a:lnTo>
                      <a:pt x="37" y="194"/>
                    </a:lnTo>
                    <a:lnTo>
                      <a:pt x="44" y="194"/>
                    </a:lnTo>
                    <a:lnTo>
                      <a:pt x="52" y="195"/>
                    </a:lnTo>
                    <a:lnTo>
                      <a:pt x="59" y="196"/>
                    </a:lnTo>
                    <a:lnTo>
                      <a:pt x="64" y="197"/>
                    </a:lnTo>
                    <a:lnTo>
                      <a:pt x="74" y="201"/>
                    </a:lnTo>
                    <a:lnTo>
                      <a:pt x="82" y="205"/>
                    </a:lnTo>
                    <a:lnTo>
                      <a:pt x="87" y="210"/>
                    </a:lnTo>
                    <a:lnTo>
                      <a:pt x="90" y="217"/>
                    </a:lnTo>
                    <a:lnTo>
                      <a:pt x="93" y="224"/>
                    </a:lnTo>
                    <a:lnTo>
                      <a:pt x="99" y="230"/>
                    </a:lnTo>
                    <a:lnTo>
                      <a:pt x="106" y="232"/>
                    </a:lnTo>
                    <a:lnTo>
                      <a:pt x="114" y="231"/>
                    </a:lnTo>
                    <a:lnTo>
                      <a:pt x="122" y="226"/>
                    </a:lnTo>
                    <a:lnTo>
                      <a:pt x="129" y="220"/>
                    </a:lnTo>
                    <a:lnTo>
                      <a:pt x="132" y="215"/>
                    </a:lnTo>
                    <a:lnTo>
                      <a:pt x="132" y="209"/>
                    </a:lnTo>
                    <a:lnTo>
                      <a:pt x="128" y="205"/>
                    </a:lnTo>
                    <a:lnTo>
                      <a:pt x="122" y="205"/>
                    </a:lnTo>
                    <a:lnTo>
                      <a:pt x="116" y="206"/>
                    </a:lnTo>
                    <a:lnTo>
                      <a:pt x="113" y="210"/>
                    </a:lnTo>
                    <a:lnTo>
                      <a:pt x="110" y="200"/>
                    </a:lnTo>
                    <a:lnTo>
                      <a:pt x="112" y="187"/>
                    </a:lnTo>
                    <a:lnTo>
                      <a:pt x="116" y="175"/>
                    </a:lnTo>
                    <a:lnTo>
                      <a:pt x="121" y="167"/>
                    </a:lnTo>
                    <a:lnTo>
                      <a:pt x="125" y="162"/>
                    </a:lnTo>
                    <a:lnTo>
                      <a:pt x="131" y="158"/>
                    </a:lnTo>
                    <a:lnTo>
                      <a:pt x="136" y="156"/>
                    </a:lnTo>
                    <a:lnTo>
                      <a:pt x="140" y="155"/>
                    </a:lnTo>
                    <a:lnTo>
                      <a:pt x="145" y="155"/>
                    </a:lnTo>
                    <a:lnTo>
                      <a:pt x="152" y="156"/>
                    </a:lnTo>
                    <a:lnTo>
                      <a:pt x="159" y="158"/>
                    </a:lnTo>
                    <a:lnTo>
                      <a:pt x="162" y="162"/>
                    </a:lnTo>
                    <a:lnTo>
                      <a:pt x="158" y="150"/>
                    </a:lnTo>
                    <a:lnTo>
                      <a:pt x="151" y="139"/>
                    </a:lnTo>
                    <a:lnTo>
                      <a:pt x="144" y="128"/>
                    </a:lnTo>
                    <a:lnTo>
                      <a:pt x="136" y="122"/>
                    </a:lnTo>
                    <a:lnTo>
                      <a:pt x="130" y="122"/>
                    </a:lnTo>
                    <a:lnTo>
                      <a:pt x="124" y="122"/>
                    </a:lnTo>
                    <a:lnTo>
                      <a:pt x="120" y="125"/>
                    </a:lnTo>
                    <a:lnTo>
                      <a:pt x="118" y="128"/>
                    </a:lnTo>
                    <a:lnTo>
                      <a:pt x="121" y="133"/>
                    </a:lnTo>
                    <a:lnTo>
                      <a:pt x="122" y="137"/>
                    </a:lnTo>
                    <a:lnTo>
                      <a:pt x="122" y="142"/>
                    </a:lnTo>
                    <a:lnTo>
                      <a:pt x="120" y="144"/>
                    </a:lnTo>
                    <a:lnTo>
                      <a:pt x="116" y="144"/>
                    </a:lnTo>
                    <a:lnTo>
                      <a:pt x="112" y="142"/>
                    </a:lnTo>
                    <a:lnTo>
                      <a:pt x="108" y="139"/>
                    </a:lnTo>
                    <a:lnTo>
                      <a:pt x="106" y="134"/>
                    </a:lnTo>
                    <a:lnTo>
                      <a:pt x="103" y="129"/>
                    </a:lnTo>
                    <a:lnTo>
                      <a:pt x="101" y="124"/>
                    </a:lnTo>
                    <a:lnTo>
                      <a:pt x="99" y="117"/>
                    </a:lnTo>
                    <a:lnTo>
                      <a:pt x="101" y="110"/>
                    </a:lnTo>
                    <a:lnTo>
                      <a:pt x="106" y="102"/>
                    </a:lnTo>
                    <a:lnTo>
                      <a:pt x="109" y="95"/>
                    </a:lnTo>
                    <a:lnTo>
                      <a:pt x="112" y="88"/>
                    </a:lnTo>
                    <a:lnTo>
                      <a:pt x="113" y="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4" name="Freeform 360"/>
              <p:cNvSpPr>
                <a:spLocks/>
              </p:cNvSpPr>
              <p:nvPr/>
            </p:nvSpPr>
            <p:spPr bwMode="auto">
              <a:xfrm>
                <a:off x="2008" y="3442"/>
                <a:ext cx="21" cy="12"/>
              </a:xfrm>
              <a:custGeom>
                <a:avLst/>
                <a:gdLst/>
                <a:ahLst/>
                <a:cxnLst>
                  <a:cxn ang="0">
                    <a:pos x="6" y="26"/>
                  </a:cxn>
                  <a:cxn ang="0">
                    <a:pos x="2" y="22"/>
                  </a:cxn>
                  <a:cxn ang="0">
                    <a:pos x="0" y="18"/>
                  </a:cxn>
                  <a:cxn ang="0">
                    <a:pos x="0" y="13"/>
                  </a:cxn>
                  <a:cxn ang="0">
                    <a:pos x="1" y="10"/>
                  </a:cxn>
                  <a:cxn ang="0">
                    <a:pos x="4" y="6"/>
                  </a:cxn>
                  <a:cxn ang="0">
                    <a:pos x="8" y="4"/>
                  </a:cxn>
                  <a:cxn ang="0">
                    <a:pos x="12" y="3"/>
                  </a:cxn>
                  <a:cxn ang="0">
                    <a:pos x="17" y="2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4" y="2"/>
                  </a:cxn>
                  <a:cxn ang="0">
                    <a:pos x="41" y="3"/>
                  </a:cxn>
                  <a:cxn ang="0">
                    <a:pos x="31" y="4"/>
                  </a:cxn>
                  <a:cxn ang="0">
                    <a:pos x="23" y="6"/>
                  </a:cxn>
                  <a:cxn ang="0">
                    <a:pos x="16" y="7"/>
                  </a:cxn>
                  <a:cxn ang="0">
                    <a:pos x="11" y="10"/>
                  </a:cxn>
                  <a:cxn ang="0">
                    <a:pos x="9" y="13"/>
                  </a:cxn>
                  <a:cxn ang="0">
                    <a:pos x="10" y="18"/>
                  </a:cxn>
                  <a:cxn ang="0">
                    <a:pos x="10" y="22"/>
                  </a:cxn>
                  <a:cxn ang="0">
                    <a:pos x="6" y="26"/>
                  </a:cxn>
                </a:cxnLst>
                <a:rect l="0" t="0" r="r" b="b"/>
                <a:pathLst>
                  <a:path w="41" h="26">
                    <a:moveTo>
                      <a:pt x="6" y="26"/>
                    </a:moveTo>
                    <a:lnTo>
                      <a:pt x="2" y="22"/>
                    </a:lnTo>
                    <a:lnTo>
                      <a:pt x="0" y="18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4" y="6"/>
                    </a:lnTo>
                    <a:lnTo>
                      <a:pt x="8" y="4"/>
                    </a:lnTo>
                    <a:lnTo>
                      <a:pt x="12" y="3"/>
                    </a:lnTo>
                    <a:lnTo>
                      <a:pt x="17" y="2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4" y="2"/>
                    </a:lnTo>
                    <a:lnTo>
                      <a:pt x="41" y="3"/>
                    </a:lnTo>
                    <a:lnTo>
                      <a:pt x="31" y="4"/>
                    </a:lnTo>
                    <a:lnTo>
                      <a:pt x="23" y="6"/>
                    </a:lnTo>
                    <a:lnTo>
                      <a:pt x="16" y="7"/>
                    </a:lnTo>
                    <a:lnTo>
                      <a:pt x="11" y="10"/>
                    </a:lnTo>
                    <a:lnTo>
                      <a:pt x="9" y="13"/>
                    </a:lnTo>
                    <a:lnTo>
                      <a:pt x="10" y="18"/>
                    </a:lnTo>
                    <a:lnTo>
                      <a:pt x="10" y="22"/>
                    </a:lnTo>
                    <a:lnTo>
                      <a:pt x="6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5" name="Freeform 361"/>
              <p:cNvSpPr>
                <a:spLocks/>
              </p:cNvSpPr>
              <p:nvPr/>
            </p:nvSpPr>
            <p:spPr bwMode="auto">
              <a:xfrm>
                <a:off x="2004" y="3484"/>
                <a:ext cx="16" cy="6"/>
              </a:xfrm>
              <a:custGeom>
                <a:avLst/>
                <a:gdLst/>
                <a:ahLst/>
                <a:cxnLst>
                  <a:cxn ang="0">
                    <a:pos x="25" y="11"/>
                  </a:cxn>
                  <a:cxn ang="0">
                    <a:pos x="23" y="9"/>
                  </a:cxn>
                  <a:cxn ang="0">
                    <a:pos x="19" y="8"/>
                  </a:cxn>
                  <a:cxn ang="0">
                    <a:pos x="15" y="5"/>
                  </a:cxn>
                  <a:cxn ang="0">
                    <a:pos x="13" y="5"/>
                  </a:cxn>
                  <a:cxn ang="0">
                    <a:pos x="10" y="4"/>
                  </a:cxn>
                  <a:cxn ang="0">
                    <a:pos x="7" y="4"/>
                  </a:cxn>
                  <a:cxn ang="0">
                    <a:pos x="3" y="3"/>
                  </a:cxn>
                  <a:cxn ang="0">
                    <a:pos x="0" y="1"/>
                  </a:cxn>
                  <a:cxn ang="0">
                    <a:pos x="5" y="0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4" y="1"/>
                  </a:cxn>
                  <a:cxn ang="0">
                    <a:pos x="17" y="2"/>
                  </a:cxn>
                  <a:cxn ang="0">
                    <a:pos x="23" y="2"/>
                  </a:cxn>
                  <a:cxn ang="0">
                    <a:pos x="28" y="1"/>
                  </a:cxn>
                  <a:cxn ang="0">
                    <a:pos x="31" y="0"/>
                  </a:cxn>
                  <a:cxn ang="0">
                    <a:pos x="31" y="3"/>
                  </a:cxn>
                  <a:cxn ang="0">
                    <a:pos x="31" y="7"/>
                  </a:cxn>
                  <a:cxn ang="0">
                    <a:pos x="29" y="10"/>
                  </a:cxn>
                  <a:cxn ang="0">
                    <a:pos x="25" y="11"/>
                  </a:cxn>
                </a:cxnLst>
                <a:rect l="0" t="0" r="r" b="b"/>
                <a:pathLst>
                  <a:path w="31" h="11">
                    <a:moveTo>
                      <a:pt x="25" y="11"/>
                    </a:moveTo>
                    <a:lnTo>
                      <a:pt x="23" y="9"/>
                    </a:lnTo>
                    <a:lnTo>
                      <a:pt x="19" y="8"/>
                    </a:lnTo>
                    <a:lnTo>
                      <a:pt x="15" y="5"/>
                    </a:lnTo>
                    <a:lnTo>
                      <a:pt x="13" y="5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1"/>
                    </a:lnTo>
                    <a:lnTo>
                      <a:pt x="17" y="2"/>
                    </a:lnTo>
                    <a:lnTo>
                      <a:pt x="23" y="2"/>
                    </a:lnTo>
                    <a:lnTo>
                      <a:pt x="28" y="1"/>
                    </a:lnTo>
                    <a:lnTo>
                      <a:pt x="31" y="0"/>
                    </a:lnTo>
                    <a:lnTo>
                      <a:pt x="31" y="3"/>
                    </a:lnTo>
                    <a:lnTo>
                      <a:pt x="31" y="7"/>
                    </a:lnTo>
                    <a:lnTo>
                      <a:pt x="29" y="10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6" name="Freeform 362"/>
              <p:cNvSpPr>
                <a:spLocks/>
              </p:cNvSpPr>
              <p:nvPr/>
            </p:nvSpPr>
            <p:spPr bwMode="auto">
              <a:xfrm>
                <a:off x="2015" y="3499"/>
                <a:ext cx="16" cy="8"/>
              </a:xfrm>
              <a:custGeom>
                <a:avLst/>
                <a:gdLst/>
                <a:ahLst/>
                <a:cxnLst>
                  <a:cxn ang="0">
                    <a:pos x="13" y="12"/>
                  </a:cxn>
                  <a:cxn ang="0">
                    <a:pos x="9" y="11"/>
                  </a:cxn>
                  <a:cxn ang="0">
                    <a:pos x="5" y="9"/>
                  </a:cxn>
                  <a:cxn ang="0">
                    <a:pos x="2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8" y="1"/>
                  </a:cxn>
                  <a:cxn ang="0">
                    <a:pos x="12" y="3"/>
                  </a:cxn>
                  <a:cxn ang="0">
                    <a:pos x="20" y="8"/>
                  </a:cxn>
                  <a:cxn ang="0">
                    <a:pos x="27" y="12"/>
                  </a:cxn>
                  <a:cxn ang="0">
                    <a:pos x="32" y="16"/>
                  </a:cxn>
                  <a:cxn ang="0">
                    <a:pos x="27" y="15"/>
                  </a:cxn>
                  <a:cxn ang="0">
                    <a:pos x="23" y="13"/>
                  </a:cxn>
                  <a:cxn ang="0">
                    <a:pos x="17" y="13"/>
                  </a:cxn>
                  <a:cxn ang="0">
                    <a:pos x="13" y="12"/>
                  </a:cxn>
                </a:cxnLst>
                <a:rect l="0" t="0" r="r" b="b"/>
                <a:pathLst>
                  <a:path w="32" h="16">
                    <a:moveTo>
                      <a:pt x="13" y="12"/>
                    </a:moveTo>
                    <a:lnTo>
                      <a:pt x="9" y="11"/>
                    </a:lnTo>
                    <a:lnTo>
                      <a:pt x="5" y="9"/>
                    </a:lnTo>
                    <a:lnTo>
                      <a:pt x="2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8" y="1"/>
                    </a:lnTo>
                    <a:lnTo>
                      <a:pt x="12" y="3"/>
                    </a:lnTo>
                    <a:lnTo>
                      <a:pt x="20" y="8"/>
                    </a:lnTo>
                    <a:lnTo>
                      <a:pt x="27" y="12"/>
                    </a:lnTo>
                    <a:lnTo>
                      <a:pt x="32" y="16"/>
                    </a:lnTo>
                    <a:lnTo>
                      <a:pt x="27" y="15"/>
                    </a:lnTo>
                    <a:lnTo>
                      <a:pt x="23" y="13"/>
                    </a:lnTo>
                    <a:lnTo>
                      <a:pt x="17" y="13"/>
                    </a:lnTo>
                    <a:lnTo>
                      <a:pt x="13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7" name="Freeform 363"/>
              <p:cNvSpPr>
                <a:spLocks/>
              </p:cNvSpPr>
              <p:nvPr/>
            </p:nvSpPr>
            <p:spPr bwMode="auto">
              <a:xfrm>
                <a:off x="2017" y="3512"/>
                <a:ext cx="10" cy="12"/>
              </a:xfrm>
              <a:custGeom>
                <a:avLst/>
                <a:gdLst/>
                <a:ahLst/>
                <a:cxnLst>
                  <a:cxn ang="0">
                    <a:pos x="9" y="24"/>
                  </a:cxn>
                  <a:cxn ang="0">
                    <a:pos x="9" y="21"/>
                  </a:cxn>
                  <a:cxn ang="0">
                    <a:pos x="10" y="18"/>
                  </a:cxn>
                  <a:cxn ang="0">
                    <a:pos x="10" y="16"/>
                  </a:cxn>
                  <a:cxn ang="0">
                    <a:pos x="10" y="15"/>
                  </a:cxn>
                  <a:cxn ang="0">
                    <a:pos x="9" y="12"/>
                  </a:cxn>
                  <a:cxn ang="0">
                    <a:pos x="6" y="8"/>
                  </a:cxn>
                  <a:cxn ang="0">
                    <a:pos x="2" y="5"/>
                  </a:cxn>
                  <a:cxn ang="0">
                    <a:pos x="0" y="1"/>
                  </a:cxn>
                  <a:cxn ang="0">
                    <a:pos x="5" y="0"/>
                  </a:cxn>
                  <a:cxn ang="0">
                    <a:pos x="12" y="0"/>
                  </a:cxn>
                  <a:cxn ang="0">
                    <a:pos x="16" y="1"/>
                  </a:cxn>
                  <a:cxn ang="0">
                    <a:pos x="20" y="3"/>
                  </a:cxn>
                  <a:cxn ang="0">
                    <a:pos x="21" y="7"/>
                  </a:cxn>
                  <a:cxn ang="0">
                    <a:pos x="22" y="13"/>
                  </a:cxn>
                  <a:cxn ang="0">
                    <a:pos x="22" y="18"/>
                  </a:cxn>
                  <a:cxn ang="0">
                    <a:pos x="21" y="23"/>
                  </a:cxn>
                  <a:cxn ang="0">
                    <a:pos x="17" y="22"/>
                  </a:cxn>
                  <a:cxn ang="0">
                    <a:pos x="14" y="22"/>
                  </a:cxn>
                  <a:cxn ang="0">
                    <a:pos x="12" y="23"/>
                  </a:cxn>
                  <a:cxn ang="0">
                    <a:pos x="9" y="24"/>
                  </a:cxn>
                </a:cxnLst>
                <a:rect l="0" t="0" r="r" b="b"/>
                <a:pathLst>
                  <a:path w="22" h="24">
                    <a:moveTo>
                      <a:pt x="9" y="24"/>
                    </a:moveTo>
                    <a:lnTo>
                      <a:pt x="9" y="21"/>
                    </a:lnTo>
                    <a:lnTo>
                      <a:pt x="10" y="18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9" y="12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1" y="7"/>
                    </a:lnTo>
                    <a:lnTo>
                      <a:pt x="22" y="13"/>
                    </a:lnTo>
                    <a:lnTo>
                      <a:pt x="22" y="18"/>
                    </a:lnTo>
                    <a:lnTo>
                      <a:pt x="21" y="23"/>
                    </a:lnTo>
                    <a:lnTo>
                      <a:pt x="17" y="22"/>
                    </a:lnTo>
                    <a:lnTo>
                      <a:pt x="14" y="22"/>
                    </a:lnTo>
                    <a:lnTo>
                      <a:pt x="12" y="23"/>
                    </a:ln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8" name="Freeform 364"/>
              <p:cNvSpPr>
                <a:spLocks/>
              </p:cNvSpPr>
              <p:nvPr/>
            </p:nvSpPr>
            <p:spPr bwMode="auto">
              <a:xfrm>
                <a:off x="2015" y="3452"/>
                <a:ext cx="15" cy="19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4" y="9"/>
                  </a:cxn>
                  <a:cxn ang="0">
                    <a:pos x="18" y="20"/>
                  </a:cxn>
                  <a:cxn ang="0">
                    <a:pos x="14" y="30"/>
                  </a:cxn>
                  <a:cxn ang="0">
                    <a:pos x="11" y="38"/>
                  </a:cxn>
                  <a:cxn ang="0">
                    <a:pos x="10" y="31"/>
                  </a:cxn>
                  <a:cxn ang="0">
                    <a:pos x="8" y="25"/>
                  </a:cxn>
                  <a:cxn ang="0">
                    <a:pos x="3" y="21"/>
                  </a:cxn>
                  <a:cxn ang="0">
                    <a:pos x="0" y="17"/>
                  </a:cxn>
                  <a:cxn ang="0">
                    <a:pos x="7" y="16"/>
                  </a:cxn>
                  <a:cxn ang="0">
                    <a:pos x="15" y="12"/>
                  </a:cxn>
                  <a:cxn ang="0">
                    <a:pos x="23" y="6"/>
                  </a:cxn>
                  <a:cxn ang="0">
                    <a:pos x="29" y="0"/>
                  </a:cxn>
                </a:cxnLst>
                <a:rect l="0" t="0" r="r" b="b"/>
                <a:pathLst>
                  <a:path w="29" h="38">
                    <a:moveTo>
                      <a:pt x="29" y="0"/>
                    </a:moveTo>
                    <a:lnTo>
                      <a:pt x="24" y="9"/>
                    </a:lnTo>
                    <a:lnTo>
                      <a:pt x="18" y="20"/>
                    </a:lnTo>
                    <a:lnTo>
                      <a:pt x="14" y="30"/>
                    </a:lnTo>
                    <a:lnTo>
                      <a:pt x="11" y="38"/>
                    </a:lnTo>
                    <a:lnTo>
                      <a:pt x="10" y="31"/>
                    </a:lnTo>
                    <a:lnTo>
                      <a:pt x="8" y="25"/>
                    </a:lnTo>
                    <a:lnTo>
                      <a:pt x="3" y="21"/>
                    </a:lnTo>
                    <a:lnTo>
                      <a:pt x="0" y="17"/>
                    </a:lnTo>
                    <a:lnTo>
                      <a:pt x="7" y="16"/>
                    </a:lnTo>
                    <a:lnTo>
                      <a:pt x="15" y="12"/>
                    </a:lnTo>
                    <a:lnTo>
                      <a:pt x="23" y="6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29" name="Freeform 365"/>
              <p:cNvSpPr>
                <a:spLocks/>
              </p:cNvSpPr>
              <p:nvPr/>
            </p:nvSpPr>
            <p:spPr bwMode="auto">
              <a:xfrm>
                <a:off x="2003" y="3458"/>
                <a:ext cx="46" cy="26"/>
              </a:xfrm>
              <a:custGeom>
                <a:avLst/>
                <a:gdLst/>
                <a:ahLst/>
                <a:cxnLst>
                  <a:cxn ang="0">
                    <a:pos x="37" y="45"/>
                  </a:cxn>
                  <a:cxn ang="0">
                    <a:pos x="38" y="41"/>
                  </a:cxn>
                  <a:cxn ang="0">
                    <a:pos x="41" y="35"/>
                  </a:cxn>
                  <a:cxn ang="0">
                    <a:pos x="41" y="30"/>
                  </a:cxn>
                  <a:cxn ang="0">
                    <a:pos x="41" y="26"/>
                  </a:cxn>
                  <a:cxn ang="0">
                    <a:pos x="44" y="25"/>
                  </a:cxn>
                  <a:cxn ang="0">
                    <a:pos x="51" y="23"/>
                  </a:cxn>
                  <a:cxn ang="0">
                    <a:pos x="59" y="19"/>
                  </a:cxn>
                  <a:cxn ang="0">
                    <a:pos x="67" y="17"/>
                  </a:cxn>
                  <a:cxn ang="0">
                    <a:pos x="76" y="14"/>
                  </a:cxn>
                  <a:cxn ang="0">
                    <a:pos x="85" y="11"/>
                  </a:cxn>
                  <a:cxn ang="0">
                    <a:pos x="90" y="9"/>
                  </a:cxn>
                  <a:cxn ang="0">
                    <a:pos x="94" y="8"/>
                  </a:cxn>
                  <a:cxn ang="0">
                    <a:pos x="91" y="0"/>
                  </a:cxn>
                  <a:cxn ang="0">
                    <a:pos x="86" y="2"/>
                  </a:cxn>
                  <a:cxn ang="0">
                    <a:pos x="76" y="4"/>
                  </a:cxn>
                  <a:cxn ang="0">
                    <a:pos x="65" y="9"/>
                  </a:cxn>
                  <a:cxn ang="0">
                    <a:pos x="52" y="12"/>
                  </a:cxn>
                  <a:cxn ang="0">
                    <a:pos x="40" y="17"/>
                  </a:cxn>
                  <a:cxn ang="0">
                    <a:pos x="29" y="20"/>
                  </a:cxn>
                  <a:cxn ang="0">
                    <a:pos x="20" y="23"/>
                  </a:cxn>
                  <a:cxn ang="0">
                    <a:pos x="15" y="24"/>
                  </a:cxn>
                  <a:cxn ang="0">
                    <a:pos x="13" y="19"/>
                  </a:cxn>
                  <a:cxn ang="0">
                    <a:pos x="11" y="14"/>
                  </a:cxn>
                  <a:cxn ang="0">
                    <a:pos x="10" y="8"/>
                  </a:cxn>
                  <a:cxn ang="0">
                    <a:pos x="9" y="3"/>
                  </a:cxn>
                  <a:cxn ang="0">
                    <a:pos x="6" y="2"/>
                  </a:cxn>
                  <a:cxn ang="0">
                    <a:pos x="4" y="3"/>
                  </a:cxn>
                  <a:cxn ang="0">
                    <a:pos x="2" y="4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3" y="17"/>
                  </a:cxn>
                  <a:cxn ang="0">
                    <a:pos x="5" y="25"/>
                  </a:cxn>
                  <a:cxn ang="0">
                    <a:pos x="9" y="32"/>
                  </a:cxn>
                  <a:cxn ang="0">
                    <a:pos x="13" y="39"/>
                  </a:cxn>
                  <a:cxn ang="0">
                    <a:pos x="19" y="45"/>
                  </a:cxn>
                  <a:cxn ang="0">
                    <a:pos x="26" y="50"/>
                  </a:cxn>
                  <a:cxn ang="0">
                    <a:pos x="35" y="53"/>
                  </a:cxn>
                  <a:cxn ang="0">
                    <a:pos x="37" y="50"/>
                  </a:cxn>
                  <a:cxn ang="0">
                    <a:pos x="37" y="49"/>
                  </a:cxn>
                  <a:cxn ang="0">
                    <a:pos x="37" y="47"/>
                  </a:cxn>
                  <a:cxn ang="0">
                    <a:pos x="37" y="45"/>
                  </a:cxn>
                  <a:cxn ang="0">
                    <a:pos x="33" y="43"/>
                  </a:cxn>
                  <a:cxn ang="0">
                    <a:pos x="27" y="40"/>
                  </a:cxn>
                  <a:cxn ang="0">
                    <a:pos x="22" y="35"/>
                  </a:cxn>
                  <a:cxn ang="0">
                    <a:pos x="20" y="32"/>
                  </a:cxn>
                  <a:cxn ang="0">
                    <a:pos x="25" y="31"/>
                  </a:cxn>
                  <a:cxn ang="0">
                    <a:pos x="28" y="30"/>
                  </a:cxn>
                  <a:cxn ang="0">
                    <a:pos x="32" y="29"/>
                  </a:cxn>
                  <a:cxn ang="0">
                    <a:pos x="34" y="27"/>
                  </a:cxn>
                  <a:cxn ang="0">
                    <a:pos x="35" y="31"/>
                  </a:cxn>
                  <a:cxn ang="0">
                    <a:pos x="35" y="35"/>
                  </a:cxn>
                  <a:cxn ang="0">
                    <a:pos x="34" y="40"/>
                  </a:cxn>
                  <a:cxn ang="0">
                    <a:pos x="33" y="43"/>
                  </a:cxn>
                  <a:cxn ang="0">
                    <a:pos x="37" y="45"/>
                  </a:cxn>
                </a:cxnLst>
                <a:rect l="0" t="0" r="r" b="b"/>
                <a:pathLst>
                  <a:path w="94" h="53">
                    <a:moveTo>
                      <a:pt x="37" y="45"/>
                    </a:moveTo>
                    <a:lnTo>
                      <a:pt x="38" y="41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4" y="25"/>
                    </a:lnTo>
                    <a:lnTo>
                      <a:pt x="51" y="23"/>
                    </a:lnTo>
                    <a:lnTo>
                      <a:pt x="59" y="19"/>
                    </a:lnTo>
                    <a:lnTo>
                      <a:pt x="67" y="17"/>
                    </a:lnTo>
                    <a:lnTo>
                      <a:pt x="76" y="14"/>
                    </a:lnTo>
                    <a:lnTo>
                      <a:pt x="85" y="11"/>
                    </a:lnTo>
                    <a:lnTo>
                      <a:pt x="90" y="9"/>
                    </a:lnTo>
                    <a:lnTo>
                      <a:pt x="94" y="8"/>
                    </a:lnTo>
                    <a:lnTo>
                      <a:pt x="91" y="0"/>
                    </a:lnTo>
                    <a:lnTo>
                      <a:pt x="86" y="2"/>
                    </a:lnTo>
                    <a:lnTo>
                      <a:pt x="76" y="4"/>
                    </a:lnTo>
                    <a:lnTo>
                      <a:pt x="65" y="9"/>
                    </a:lnTo>
                    <a:lnTo>
                      <a:pt x="52" y="12"/>
                    </a:lnTo>
                    <a:lnTo>
                      <a:pt x="40" y="17"/>
                    </a:lnTo>
                    <a:lnTo>
                      <a:pt x="29" y="20"/>
                    </a:lnTo>
                    <a:lnTo>
                      <a:pt x="20" y="23"/>
                    </a:lnTo>
                    <a:lnTo>
                      <a:pt x="15" y="24"/>
                    </a:lnTo>
                    <a:lnTo>
                      <a:pt x="13" y="19"/>
                    </a:lnTo>
                    <a:lnTo>
                      <a:pt x="11" y="14"/>
                    </a:lnTo>
                    <a:lnTo>
                      <a:pt x="10" y="8"/>
                    </a:lnTo>
                    <a:lnTo>
                      <a:pt x="9" y="3"/>
                    </a:lnTo>
                    <a:lnTo>
                      <a:pt x="6" y="2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3" y="17"/>
                    </a:lnTo>
                    <a:lnTo>
                      <a:pt x="5" y="25"/>
                    </a:lnTo>
                    <a:lnTo>
                      <a:pt x="9" y="32"/>
                    </a:lnTo>
                    <a:lnTo>
                      <a:pt x="13" y="39"/>
                    </a:lnTo>
                    <a:lnTo>
                      <a:pt x="19" y="45"/>
                    </a:lnTo>
                    <a:lnTo>
                      <a:pt x="26" y="50"/>
                    </a:lnTo>
                    <a:lnTo>
                      <a:pt x="35" y="53"/>
                    </a:lnTo>
                    <a:lnTo>
                      <a:pt x="37" y="50"/>
                    </a:lnTo>
                    <a:lnTo>
                      <a:pt x="37" y="49"/>
                    </a:lnTo>
                    <a:lnTo>
                      <a:pt x="37" y="47"/>
                    </a:lnTo>
                    <a:lnTo>
                      <a:pt x="37" y="45"/>
                    </a:lnTo>
                    <a:lnTo>
                      <a:pt x="33" y="43"/>
                    </a:lnTo>
                    <a:lnTo>
                      <a:pt x="27" y="40"/>
                    </a:lnTo>
                    <a:lnTo>
                      <a:pt x="22" y="35"/>
                    </a:lnTo>
                    <a:lnTo>
                      <a:pt x="20" y="32"/>
                    </a:lnTo>
                    <a:lnTo>
                      <a:pt x="25" y="31"/>
                    </a:lnTo>
                    <a:lnTo>
                      <a:pt x="28" y="30"/>
                    </a:lnTo>
                    <a:lnTo>
                      <a:pt x="32" y="29"/>
                    </a:lnTo>
                    <a:lnTo>
                      <a:pt x="34" y="27"/>
                    </a:lnTo>
                    <a:lnTo>
                      <a:pt x="35" y="31"/>
                    </a:lnTo>
                    <a:lnTo>
                      <a:pt x="35" y="35"/>
                    </a:lnTo>
                    <a:lnTo>
                      <a:pt x="34" y="40"/>
                    </a:lnTo>
                    <a:lnTo>
                      <a:pt x="33" y="43"/>
                    </a:lnTo>
                    <a:lnTo>
                      <a:pt x="37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0" name="Freeform 366"/>
              <p:cNvSpPr>
                <a:spLocks/>
              </p:cNvSpPr>
              <p:nvPr/>
            </p:nvSpPr>
            <p:spPr bwMode="auto">
              <a:xfrm>
                <a:off x="996" y="3673"/>
                <a:ext cx="1350" cy="332"/>
              </a:xfrm>
              <a:custGeom>
                <a:avLst/>
                <a:gdLst/>
                <a:ahLst/>
                <a:cxnLst>
                  <a:cxn ang="0">
                    <a:pos x="1962" y="0"/>
                  </a:cxn>
                  <a:cxn ang="0">
                    <a:pos x="2700" y="663"/>
                  </a:cxn>
                  <a:cxn ang="0">
                    <a:pos x="510" y="663"/>
                  </a:cxn>
                  <a:cxn ang="0">
                    <a:pos x="147" y="663"/>
                  </a:cxn>
                  <a:cxn ang="0">
                    <a:pos x="0" y="663"/>
                  </a:cxn>
                  <a:cxn ang="0">
                    <a:pos x="874" y="0"/>
                  </a:cxn>
                  <a:cxn ang="0">
                    <a:pos x="1962" y="0"/>
                  </a:cxn>
                </a:cxnLst>
                <a:rect l="0" t="0" r="r" b="b"/>
                <a:pathLst>
                  <a:path w="2700" h="663">
                    <a:moveTo>
                      <a:pt x="1962" y="0"/>
                    </a:moveTo>
                    <a:lnTo>
                      <a:pt x="2700" y="663"/>
                    </a:lnTo>
                    <a:lnTo>
                      <a:pt x="510" y="663"/>
                    </a:lnTo>
                    <a:lnTo>
                      <a:pt x="147" y="663"/>
                    </a:lnTo>
                    <a:lnTo>
                      <a:pt x="0" y="663"/>
                    </a:lnTo>
                    <a:lnTo>
                      <a:pt x="874" y="0"/>
                    </a:lnTo>
                    <a:lnTo>
                      <a:pt x="19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1" name="Freeform 367"/>
              <p:cNvSpPr>
                <a:spLocks/>
              </p:cNvSpPr>
              <p:nvPr/>
            </p:nvSpPr>
            <p:spPr bwMode="auto">
              <a:xfrm>
                <a:off x="1070" y="3930"/>
                <a:ext cx="181" cy="75"/>
              </a:xfrm>
              <a:custGeom>
                <a:avLst/>
                <a:gdLst/>
                <a:ahLst/>
                <a:cxnLst>
                  <a:cxn ang="0">
                    <a:pos x="363" y="150"/>
                  </a:cxn>
                  <a:cxn ang="0">
                    <a:pos x="0" y="150"/>
                  </a:cxn>
                  <a:cxn ang="0">
                    <a:pos x="194" y="0"/>
                  </a:cxn>
                  <a:cxn ang="0">
                    <a:pos x="363" y="150"/>
                  </a:cxn>
                </a:cxnLst>
                <a:rect l="0" t="0" r="r" b="b"/>
                <a:pathLst>
                  <a:path w="363" h="150">
                    <a:moveTo>
                      <a:pt x="363" y="150"/>
                    </a:moveTo>
                    <a:lnTo>
                      <a:pt x="0" y="150"/>
                    </a:lnTo>
                    <a:lnTo>
                      <a:pt x="194" y="0"/>
                    </a:lnTo>
                    <a:lnTo>
                      <a:pt x="363" y="15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2" name="Freeform 368"/>
              <p:cNvSpPr>
                <a:spLocks/>
              </p:cNvSpPr>
              <p:nvPr/>
            </p:nvSpPr>
            <p:spPr bwMode="auto">
              <a:xfrm>
                <a:off x="1319" y="3693"/>
                <a:ext cx="298" cy="143"/>
              </a:xfrm>
              <a:custGeom>
                <a:avLst/>
                <a:gdLst/>
                <a:ahLst/>
                <a:cxnLst>
                  <a:cxn ang="0">
                    <a:pos x="0" y="185"/>
                  </a:cxn>
                  <a:cxn ang="0">
                    <a:pos x="232" y="0"/>
                  </a:cxn>
                  <a:cxn ang="0">
                    <a:pos x="574" y="73"/>
                  </a:cxn>
                  <a:cxn ang="0">
                    <a:pos x="583" y="75"/>
                  </a:cxn>
                  <a:cxn ang="0">
                    <a:pos x="569" y="96"/>
                  </a:cxn>
                  <a:cxn ang="0">
                    <a:pos x="580" y="98"/>
                  </a:cxn>
                  <a:cxn ang="0">
                    <a:pos x="596" y="101"/>
                  </a:cxn>
                  <a:cxn ang="0">
                    <a:pos x="475" y="287"/>
                  </a:cxn>
                  <a:cxn ang="0">
                    <a:pos x="0" y="185"/>
                  </a:cxn>
                </a:cxnLst>
                <a:rect l="0" t="0" r="r" b="b"/>
                <a:pathLst>
                  <a:path w="596" h="287">
                    <a:moveTo>
                      <a:pt x="0" y="185"/>
                    </a:moveTo>
                    <a:lnTo>
                      <a:pt x="232" y="0"/>
                    </a:lnTo>
                    <a:lnTo>
                      <a:pt x="574" y="73"/>
                    </a:lnTo>
                    <a:lnTo>
                      <a:pt x="583" y="75"/>
                    </a:lnTo>
                    <a:lnTo>
                      <a:pt x="569" y="96"/>
                    </a:lnTo>
                    <a:lnTo>
                      <a:pt x="580" y="98"/>
                    </a:lnTo>
                    <a:lnTo>
                      <a:pt x="596" y="101"/>
                    </a:lnTo>
                    <a:lnTo>
                      <a:pt x="475" y="287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3" name="Freeform 369"/>
              <p:cNvSpPr>
                <a:spLocks/>
              </p:cNvSpPr>
              <p:nvPr/>
            </p:nvSpPr>
            <p:spPr bwMode="auto">
              <a:xfrm>
                <a:off x="1855" y="3666"/>
                <a:ext cx="174" cy="94"/>
              </a:xfrm>
              <a:custGeom>
                <a:avLst/>
                <a:gdLst/>
                <a:ahLst/>
                <a:cxnLst>
                  <a:cxn ang="0">
                    <a:pos x="347" y="91"/>
                  </a:cxn>
                  <a:cxn ang="0">
                    <a:pos x="210" y="187"/>
                  </a:cxn>
                  <a:cxn ang="0">
                    <a:pos x="0" y="57"/>
                  </a:cxn>
                  <a:cxn ang="0">
                    <a:pos x="145" y="0"/>
                  </a:cxn>
                  <a:cxn ang="0">
                    <a:pos x="347" y="91"/>
                  </a:cxn>
                </a:cxnLst>
                <a:rect l="0" t="0" r="r" b="b"/>
                <a:pathLst>
                  <a:path w="347" h="187">
                    <a:moveTo>
                      <a:pt x="347" y="91"/>
                    </a:moveTo>
                    <a:lnTo>
                      <a:pt x="210" y="187"/>
                    </a:lnTo>
                    <a:lnTo>
                      <a:pt x="0" y="57"/>
                    </a:lnTo>
                    <a:lnTo>
                      <a:pt x="145" y="0"/>
                    </a:lnTo>
                    <a:lnTo>
                      <a:pt x="347" y="9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4" name="Freeform 370"/>
              <p:cNvSpPr>
                <a:spLocks/>
              </p:cNvSpPr>
              <p:nvPr/>
            </p:nvSpPr>
            <p:spPr bwMode="auto">
              <a:xfrm>
                <a:off x="1885" y="3735"/>
                <a:ext cx="223" cy="148"/>
              </a:xfrm>
              <a:custGeom>
                <a:avLst/>
                <a:gdLst/>
                <a:ahLst/>
                <a:cxnLst>
                  <a:cxn ang="0">
                    <a:pos x="356" y="296"/>
                  </a:cxn>
                  <a:cxn ang="0">
                    <a:pos x="445" y="87"/>
                  </a:cxn>
                  <a:cxn ang="0">
                    <a:pos x="89" y="0"/>
                  </a:cxn>
                  <a:cxn ang="0">
                    <a:pos x="0" y="208"/>
                  </a:cxn>
                  <a:cxn ang="0">
                    <a:pos x="356" y="296"/>
                  </a:cxn>
                </a:cxnLst>
                <a:rect l="0" t="0" r="r" b="b"/>
                <a:pathLst>
                  <a:path w="445" h="296">
                    <a:moveTo>
                      <a:pt x="356" y="296"/>
                    </a:moveTo>
                    <a:lnTo>
                      <a:pt x="445" y="87"/>
                    </a:lnTo>
                    <a:lnTo>
                      <a:pt x="89" y="0"/>
                    </a:lnTo>
                    <a:lnTo>
                      <a:pt x="0" y="208"/>
                    </a:lnTo>
                    <a:lnTo>
                      <a:pt x="356" y="29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5" name="Freeform 371"/>
              <p:cNvSpPr>
                <a:spLocks/>
              </p:cNvSpPr>
              <p:nvPr/>
            </p:nvSpPr>
            <p:spPr bwMode="auto">
              <a:xfrm>
                <a:off x="1920" y="3859"/>
                <a:ext cx="339" cy="130"/>
              </a:xfrm>
              <a:custGeom>
                <a:avLst/>
                <a:gdLst/>
                <a:ahLst/>
                <a:cxnLst>
                  <a:cxn ang="0">
                    <a:pos x="678" y="152"/>
                  </a:cxn>
                  <a:cxn ang="0">
                    <a:pos x="418" y="0"/>
                  </a:cxn>
                  <a:cxn ang="0">
                    <a:pos x="0" y="59"/>
                  </a:cxn>
                  <a:cxn ang="0">
                    <a:pos x="201" y="259"/>
                  </a:cxn>
                  <a:cxn ang="0">
                    <a:pos x="678" y="152"/>
                  </a:cxn>
                </a:cxnLst>
                <a:rect l="0" t="0" r="r" b="b"/>
                <a:pathLst>
                  <a:path w="678" h="259">
                    <a:moveTo>
                      <a:pt x="678" y="152"/>
                    </a:moveTo>
                    <a:lnTo>
                      <a:pt x="418" y="0"/>
                    </a:lnTo>
                    <a:lnTo>
                      <a:pt x="0" y="59"/>
                    </a:lnTo>
                    <a:lnTo>
                      <a:pt x="201" y="259"/>
                    </a:lnTo>
                    <a:lnTo>
                      <a:pt x="678" y="1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6" name="Freeform 372"/>
              <p:cNvSpPr>
                <a:spLocks/>
              </p:cNvSpPr>
              <p:nvPr/>
            </p:nvSpPr>
            <p:spPr bwMode="auto">
              <a:xfrm>
                <a:off x="1689" y="3711"/>
                <a:ext cx="271" cy="153"/>
              </a:xfrm>
              <a:custGeom>
                <a:avLst/>
                <a:gdLst/>
                <a:ahLst/>
                <a:cxnLst>
                  <a:cxn ang="0">
                    <a:pos x="527" y="128"/>
                  </a:cxn>
                  <a:cxn ang="0">
                    <a:pos x="542" y="106"/>
                  </a:cxn>
                  <a:cxn ang="0">
                    <a:pos x="525" y="102"/>
                  </a:cxn>
                  <a:cxn ang="0">
                    <a:pos x="134" y="0"/>
                  </a:cxn>
                  <a:cxn ang="0">
                    <a:pos x="8" y="189"/>
                  </a:cxn>
                  <a:cxn ang="0">
                    <a:pos x="0" y="202"/>
                  </a:cxn>
                  <a:cxn ang="0">
                    <a:pos x="28" y="210"/>
                  </a:cxn>
                  <a:cxn ang="0">
                    <a:pos x="406" y="308"/>
                  </a:cxn>
                  <a:cxn ang="0">
                    <a:pos x="527" y="128"/>
                  </a:cxn>
                </a:cxnLst>
                <a:rect l="0" t="0" r="r" b="b"/>
                <a:pathLst>
                  <a:path w="542" h="308">
                    <a:moveTo>
                      <a:pt x="527" y="128"/>
                    </a:moveTo>
                    <a:lnTo>
                      <a:pt x="542" y="106"/>
                    </a:lnTo>
                    <a:lnTo>
                      <a:pt x="525" y="102"/>
                    </a:lnTo>
                    <a:lnTo>
                      <a:pt x="134" y="0"/>
                    </a:lnTo>
                    <a:lnTo>
                      <a:pt x="8" y="189"/>
                    </a:lnTo>
                    <a:lnTo>
                      <a:pt x="0" y="202"/>
                    </a:lnTo>
                    <a:lnTo>
                      <a:pt x="28" y="210"/>
                    </a:lnTo>
                    <a:lnTo>
                      <a:pt x="406" y="308"/>
                    </a:lnTo>
                    <a:lnTo>
                      <a:pt x="527" y="12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7" name="Freeform 373"/>
              <p:cNvSpPr>
                <a:spLocks/>
              </p:cNvSpPr>
              <p:nvPr/>
            </p:nvSpPr>
            <p:spPr bwMode="auto">
              <a:xfrm>
                <a:off x="1697" y="3775"/>
                <a:ext cx="271" cy="105"/>
              </a:xfrm>
              <a:custGeom>
                <a:avLst/>
                <a:gdLst/>
                <a:ahLst/>
                <a:cxnLst>
                  <a:cxn ang="0">
                    <a:pos x="542" y="9"/>
                  </a:cxn>
                  <a:cxn ang="0">
                    <a:pos x="406" y="211"/>
                  </a:cxn>
                  <a:cxn ang="0">
                    <a:pos x="0" y="105"/>
                  </a:cxn>
                  <a:cxn ang="0">
                    <a:pos x="12" y="82"/>
                  </a:cxn>
                  <a:cxn ang="0">
                    <a:pos x="390" y="180"/>
                  </a:cxn>
                  <a:cxn ang="0">
                    <a:pos x="511" y="0"/>
                  </a:cxn>
                  <a:cxn ang="0">
                    <a:pos x="542" y="9"/>
                  </a:cxn>
                </a:cxnLst>
                <a:rect l="0" t="0" r="r" b="b"/>
                <a:pathLst>
                  <a:path w="542" h="211">
                    <a:moveTo>
                      <a:pt x="542" y="9"/>
                    </a:moveTo>
                    <a:lnTo>
                      <a:pt x="406" y="211"/>
                    </a:lnTo>
                    <a:lnTo>
                      <a:pt x="0" y="105"/>
                    </a:lnTo>
                    <a:lnTo>
                      <a:pt x="12" y="82"/>
                    </a:lnTo>
                    <a:lnTo>
                      <a:pt x="390" y="180"/>
                    </a:lnTo>
                    <a:lnTo>
                      <a:pt x="511" y="0"/>
                    </a:lnTo>
                    <a:lnTo>
                      <a:pt x="542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8" name="Freeform 374"/>
              <p:cNvSpPr>
                <a:spLocks/>
              </p:cNvSpPr>
              <p:nvPr/>
            </p:nvSpPr>
            <p:spPr bwMode="auto">
              <a:xfrm>
                <a:off x="1219" y="3768"/>
                <a:ext cx="216" cy="203"/>
              </a:xfrm>
              <a:custGeom>
                <a:avLst/>
                <a:gdLst/>
                <a:ahLst/>
                <a:cxnLst>
                  <a:cxn ang="0">
                    <a:pos x="227" y="0"/>
                  </a:cxn>
                  <a:cxn ang="0">
                    <a:pos x="0" y="124"/>
                  </a:cxn>
                  <a:cxn ang="0">
                    <a:pos x="180" y="405"/>
                  </a:cxn>
                  <a:cxn ang="0">
                    <a:pos x="432" y="244"/>
                  </a:cxn>
                  <a:cxn ang="0">
                    <a:pos x="227" y="0"/>
                  </a:cxn>
                </a:cxnLst>
                <a:rect l="0" t="0" r="r" b="b"/>
                <a:pathLst>
                  <a:path w="432" h="405">
                    <a:moveTo>
                      <a:pt x="227" y="0"/>
                    </a:moveTo>
                    <a:lnTo>
                      <a:pt x="0" y="124"/>
                    </a:lnTo>
                    <a:lnTo>
                      <a:pt x="180" y="405"/>
                    </a:lnTo>
                    <a:lnTo>
                      <a:pt x="432" y="244"/>
                    </a:lnTo>
                    <a:lnTo>
                      <a:pt x="22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39" name="Freeform 375"/>
              <p:cNvSpPr>
                <a:spLocks/>
              </p:cNvSpPr>
              <p:nvPr/>
            </p:nvSpPr>
            <p:spPr bwMode="auto">
              <a:xfrm>
                <a:off x="1326" y="3730"/>
                <a:ext cx="284" cy="97"/>
              </a:xfrm>
              <a:custGeom>
                <a:avLst/>
                <a:gdLst/>
                <a:ahLst/>
                <a:cxnLst>
                  <a:cxn ang="0">
                    <a:pos x="560" y="0"/>
                  </a:cxn>
                  <a:cxn ang="0">
                    <a:pos x="569" y="2"/>
                  </a:cxn>
                  <a:cxn ang="0">
                    <a:pos x="555" y="23"/>
                  </a:cxn>
                  <a:cxn ang="0">
                    <a:pos x="566" y="25"/>
                  </a:cxn>
                  <a:cxn ang="0">
                    <a:pos x="454" y="195"/>
                  </a:cxn>
                  <a:cxn ang="0">
                    <a:pos x="0" y="101"/>
                  </a:cxn>
                  <a:cxn ang="0">
                    <a:pos x="18" y="87"/>
                  </a:cxn>
                  <a:cxn ang="0">
                    <a:pos x="446" y="174"/>
                  </a:cxn>
                  <a:cxn ang="0">
                    <a:pos x="560" y="0"/>
                  </a:cxn>
                </a:cxnLst>
                <a:rect l="0" t="0" r="r" b="b"/>
                <a:pathLst>
                  <a:path w="569" h="195">
                    <a:moveTo>
                      <a:pt x="560" y="0"/>
                    </a:moveTo>
                    <a:lnTo>
                      <a:pt x="569" y="2"/>
                    </a:lnTo>
                    <a:lnTo>
                      <a:pt x="555" y="23"/>
                    </a:lnTo>
                    <a:lnTo>
                      <a:pt x="566" y="25"/>
                    </a:lnTo>
                    <a:lnTo>
                      <a:pt x="454" y="195"/>
                    </a:lnTo>
                    <a:lnTo>
                      <a:pt x="0" y="101"/>
                    </a:lnTo>
                    <a:lnTo>
                      <a:pt x="18" y="87"/>
                    </a:lnTo>
                    <a:lnTo>
                      <a:pt x="446" y="174"/>
                    </a:lnTo>
                    <a:lnTo>
                      <a:pt x="56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0" name="Freeform 376"/>
              <p:cNvSpPr>
                <a:spLocks/>
              </p:cNvSpPr>
              <p:nvPr/>
            </p:nvSpPr>
            <p:spPr bwMode="auto">
              <a:xfrm>
                <a:off x="1689" y="3761"/>
                <a:ext cx="271" cy="103"/>
              </a:xfrm>
              <a:custGeom>
                <a:avLst/>
                <a:gdLst/>
                <a:ahLst/>
                <a:cxnLst>
                  <a:cxn ang="0">
                    <a:pos x="0" y="100"/>
                  </a:cxn>
                  <a:cxn ang="0">
                    <a:pos x="406" y="206"/>
                  </a:cxn>
                  <a:cxn ang="0">
                    <a:pos x="542" y="4"/>
                  </a:cxn>
                  <a:cxn ang="0">
                    <a:pos x="525" y="0"/>
                  </a:cxn>
                  <a:cxn ang="0">
                    <a:pos x="398" y="189"/>
                  </a:cxn>
                  <a:cxn ang="0">
                    <a:pos x="8" y="87"/>
                  </a:cxn>
                  <a:cxn ang="0">
                    <a:pos x="0" y="100"/>
                  </a:cxn>
                </a:cxnLst>
                <a:rect l="0" t="0" r="r" b="b"/>
                <a:pathLst>
                  <a:path w="542" h="206">
                    <a:moveTo>
                      <a:pt x="0" y="100"/>
                    </a:moveTo>
                    <a:lnTo>
                      <a:pt x="406" y="206"/>
                    </a:lnTo>
                    <a:lnTo>
                      <a:pt x="542" y="4"/>
                    </a:lnTo>
                    <a:lnTo>
                      <a:pt x="525" y="0"/>
                    </a:lnTo>
                    <a:lnTo>
                      <a:pt x="398" y="189"/>
                    </a:lnTo>
                    <a:lnTo>
                      <a:pt x="8" y="87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1" name="Freeform 377"/>
              <p:cNvSpPr>
                <a:spLocks/>
              </p:cNvSpPr>
              <p:nvPr/>
            </p:nvSpPr>
            <p:spPr bwMode="auto">
              <a:xfrm>
                <a:off x="1483" y="3857"/>
                <a:ext cx="73" cy="25"/>
              </a:xfrm>
              <a:custGeom>
                <a:avLst/>
                <a:gdLst/>
                <a:ahLst/>
                <a:cxnLst>
                  <a:cxn ang="0">
                    <a:pos x="74" y="50"/>
                  </a:cxn>
                  <a:cxn ang="0">
                    <a:pos x="89" y="50"/>
                  </a:cxn>
                  <a:cxn ang="0">
                    <a:pos x="103" y="47"/>
                  </a:cxn>
                  <a:cxn ang="0">
                    <a:pos x="114" y="45"/>
                  </a:cxn>
                  <a:cxn ang="0">
                    <a:pos x="126" y="41"/>
                  </a:cxn>
                  <a:cxn ang="0">
                    <a:pos x="134" y="38"/>
                  </a:cxn>
                  <a:cxn ang="0">
                    <a:pos x="141" y="33"/>
                  </a:cxn>
                  <a:cxn ang="0">
                    <a:pos x="145" y="29"/>
                  </a:cxn>
                  <a:cxn ang="0">
                    <a:pos x="147" y="24"/>
                  </a:cxn>
                  <a:cxn ang="0">
                    <a:pos x="145" y="20"/>
                  </a:cxn>
                  <a:cxn ang="0">
                    <a:pos x="141" y="15"/>
                  </a:cxn>
                  <a:cxn ang="0">
                    <a:pos x="134" y="10"/>
                  </a:cxn>
                  <a:cxn ang="0">
                    <a:pos x="126" y="7"/>
                  </a:cxn>
                  <a:cxn ang="0">
                    <a:pos x="114" y="3"/>
                  </a:cxn>
                  <a:cxn ang="0">
                    <a:pos x="103" y="2"/>
                  </a:cxn>
                  <a:cxn ang="0">
                    <a:pos x="89" y="0"/>
                  </a:cxn>
                  <a:cxn ang="0">
                    <a:pos x="74" y="0"/>
                  </a:cxn>
                  <a:cxn ang="0">
                    <a:pos x="59" y="0"/>
                  </a:cxn>
                  <a:cxn ang="0">
                    <a:pos x="45" y="2"/>
                  </a:cxn>
                  <a:cxn ang="0">
                    <a:pos x="33" y="3"/>
                  </a:cxn>
                  <a:cxn ang="0">
                    <a:pos x="22" y="7"/>
                  </a:cxn>
                  <a:cxn ang="0">
                    <a:pos x="13" y="10"/>
                  </a:cxn>
                  <a:cxn ang="0">
                    <a:pos x="6" y="15"/>
                  </a:cxn>
                  <a:cxn ang="0">
                    <a:pos x="1" y="20"/>
                  </a:cxn>
                  <a:cxn ang="0">
                    <a:pos x="0" y="24"/>
                  </a:cxn>
                  <a:cxn ang="0">
                    <a:pos x="1" y="29"/>
                  </a:cxn>
                  <a:cxn ang="0">
                    <a:pos x="6" y="33"/>
                  </a:cxn>
                  <a:cxn ang="0">
                    <a:pos x="13" y="38"/>
                  </a:cxn>
                  <a:cxn ang="0">
                    <a:pos x="22" y="41"/>
                  </a:cxn>
                  <a:cxn ang="0">
                    <a:pos x="33" y="45"/>
                  </a:cxn>
                  <a:cxn ang="0">
                    <a:pos x="45" y="47"/>
                  </a:cxn>
                  <a:cxn ang="0">
                    <a:pos x="59" y="50"/>
                  </a:cxn>
                  <a:cxn ang="0">
                    <a:pos x="74" y="50"/>
                  </a:cxn>
                </a:cxnLst>
                <a:rect l="0" t="0" r="r" b="b"/>
                <a:pathLst>
                  <a:path w="147" h="50">
                    <a:moveTo>
                      <a:pt x="74" y="50"/>
                    </a:moveTo>
                    <a:lnTo>
                      <a:pt x="89" y="50"/>
                    </a:lnTo>
                    <a:lnTo>
                      <a:pt x="103" y="47"/>
                    </a:lnTo>
                    <a:lnTo>
                      <a:pt x="114" y="45"/>
                    </a:lnTo>
                    <a:lnTo>
                      <a:pt x="126" y="41"/>
                    </a:lnTo>
                    <a:lnTo>
                      <a:pt x="134" y="38"/>
                    </a:lnTo>
                    <a:lnTo>
                      <a:pt x="141" y="33"/>
                    </a:lnTo>
                    <a:lnTo>
                      <a:pt x="145" y="29"/>
                    </a:lnTo>
                    <a:lnTo>
                      <a:pt x="147" y="24"/>
                    </a:lnTo>
                    <a:lnTo>
                      <a:pt x="145" y="20"/>
                    </a:lnTo>
                    <a:lnTo>
                      <a:pt x="141" y="15"/>
                    </a:lnTo>
                    <a:lnTo>
                      <a:pt x="134" y="10"/>
                    </a:lnTo>
                    <a:lnTo>
                      <a:pt x="126" y="7"/>
                    </a:lnTo>
                    <a:lnTo>
                      <a:pt x="114" y="3"/>
                    </a:lnTo>
                    <a:lnTo>
                      <a:pt x="103" y="2"/>
                    </a:lnTo>
                    <a:lnTo>
                      <a:pt x="89" y="0"/>
                    </a:lnTo>
                    <a:lnTo>
                      <a:pt x="74" y="0"/>
                    </a:lnTo>
                    <a:lnTo>
                      <a:pt x="59" y="0"/>
                    </a:lnTo>
                    <a:lnTo>
                      <a:pt x="45" y="2"/>
                    </a:lnTo>
                    <a:lnTo>
                      <a:pt x="33" y="3"/>
                    </a:lnTo>
                    <a:lnTo>
                      <a:pt x="22" y="7"/>
                    </a:lnTo>
                    <a:lnTo>
                      <a:pt x="13" y="10"/>
                    </a:lnTo>
                    <a:lnTo>
                      <a:pt x="6" y="15"/>
                    </a:lnTo>
                    <a:lnTo>
                      <a:pt x="1" y="20"/>
                    </a:lnTo>
                    <a:lnTo>
                      <a:pt x="0" y="24"/>
                    </a:lnTo>
                    <a:lnTo>
                      <a:pt x="1" y="29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22" y="41"/>
                    </a:lnTo>
                    <a:lnTo>
                      <a:pt x="33" y="45"/>
                    </a:lnTo>
                    <a:lnTo>
                      <a:pt x="45" y="47"/>
                    </a:lnTo>
                    <a:lnTo>
                      <a:pt x="59" y="50"/>
                    </a:lnTo>
                    <a:lnTo>
                      <a:pt x="74" y="5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2" name="Freeform 378"/>
              <p:cNvSpPr>
                <a:spLocks/>
              </p:cNvSpPr>
              <p:nvPr/>
            </p:nvSpPr>
            <p:spPr bwMode="auto">
              <a:xfrm>
                <a:off x="1483" y="3869"/>
                <a:ext cx="73" cy="106"/>
              </a:xfrm>
              <a:custGeom>
                <a:avLst/>
                <a:gdLst/>
                <a:ahLst/>
                <a:cxnLst>
                  <a:cxn ang="0">
                    <a:pos x="147" y="151"/>
                  </a:cxn>
                  <a:cxn ang="0">
                    <a:pos x="147" y="129"/>
                  </a:cxn>
                  <a:cxn ang="0">
                    <a:pos x="147" y="50"/>
                  </a:cxn>
                  <a:cxn ang="0">
                    <a:pos x="147" y="23"/>
                  </a:cxn>
                  <a:cxn ang="0">
                    <a:pos x="147" y="0"/>
                  </a:cxn>
                  <a:cxn ang="0">
                    <a:pos x="145" y="5"/>
                  </a:cxn>
                  <a:cxn ang="0">
                    <a:pos x="141" y="9"/>
                  </a:cxn>
                  <a:cxn ang="0">
                    <a:pos x="134" y="14"/>
                  </a:cxn>
                  <a:cxn ang="0">
                    <a:pos x="126" y="17"/>
                  </a:cxn>
                  <a:cxn ang="0">
                    <a:pos x="114" y="21"/>
                  </a:cxn>
                  <a:cxn ang="0">
                    <a:pos x="103" y="23"/>
                  </a:cxn>
                  <a:cxn ang="0">
                    <a:pos x="89" y="26"/>
                  </a:cxn>
                  <a:cxn ang="0">
                    <a:pos x="74" y="26"/>
                  </a:cxn>
                  <a:cxn ang="0">
                    <a:pos x="59" y="26"/>
                  </a:cxn>
                  <a:cxn ang="0">
                    <a:pos x="45" y="23"/>
                  </a:cxn>
                  <a:cxn ang="0">
                    <a:pos x="33" y="21"/>
                  </a:cxn>
                  <a:cxn ang="0">
                    <a:pos x="22" y="17"/>
                  </a:cxn>
                  <a:cxn ang="0">
                    <a:pos x="13" y="14"/>
                  </a:cxn>
                  <a:cxn ang="0">
                    <a:pos x="6" y="9"/>
                  </a:cxn>
                  <a:cxn ang="0">
                    <a:pos x="1" y="5"/>
                  </a:cxn>
                  <a:cxn ang="0">
                    <a:pos x="0" y="0"/>
                  </a:cxn>
                  <a:cxn ang="0">
                    <a:pos x="0" y="187"/>
                  </a:cxn>
                  <a:cxn ang="0">
                    <a:pos x="1" y="191"/>
                  </a:cxn>
                  <a:cxn ang="0">
                    <a:pos x="6" y="196"/>
                  </a:cxn>
                  <a:cxn ang="0">
                    <a:pos x="13" y="201"/>
                  </a:cxn>
                  <a:cxn ang="0">
                    <a:pos x="22" y="204"/>
                  </a:cxn>
                  <a:cxn ang="0">
                    <a:pos x="33" y="207"/>
                  </a:cxn>
                  <a:cxn ang="0">
                    <a:pos x="45" y="210"/>
                  </a:cxn>
                  <a:cxn ang="0">
                    <a:pos x="59" y="212"/>
                  </a:cxn>
                  <a:cxn ang="0">
                    <a:pos x="74" y="212"/>
                  </a:cxn>
                  <a:cxn ang="0">
                    <a:pos x="89" y="212"/>
                  </a:cxn>
                  <a:cxn ang="0">
                    <a:pos x="103" y="210"/>
                  </a:cxn>
                  <a:cxn ang="0">
                    <a:pos x="114" y="207"/>
                  </a:cxn>
                  <a:cxn ang="0">
                    <a:pos x="126" y="204"/>
                  </a:cxn>
                  <a:cxn ang="0">
                    <a:pos x="134" y="201"/>
                  </a:cxn>
                  <a:cxn ang="0">
                    <a:pos x="141" y="196"/>
                  </a:cxn>
                  <a:cxn ang="0">
                    <a:pos x="145" y="191"/>
                  </a:cxn>
                  <a:cxn ang="0">
                    <a:pos x="147" y="187"/>
                  </a:cxn>
                  <a:cxn ang="0">
                    <a:pos x="147" y="151"/>
                  </a:cxn>
                </a:cxnLst>
                <a:rect l="0" t="0" r="r" b="b"/>
                <a:pathLst>
                  <a:path w="147" h="212">
                    <a:moveTo>
                      <a:pt x="147" y="151"/>
                    </a:moveTo>
                    <a:lnTo>
                      <a:pt x="147" y="129"/>
                    </a:lnTo>
                    <a:lnTo>
                      <a:pt x="147" y="50"/>
                    </a:lnTo>
                    <a:lnTo>
                      <a:pt x="147" y="23"/>
                    </a:lnTo>
                    <a:lnTo>
                      <a:pt x="147" y="0"/>
                    </a:lnTo>
                    <a:lnTo>
                      <a:pt x="145" y="5"/>
                    </a:lnTo>
                    <a:lnTo>
                      <a:pt x="141" y="9"/>
                    </a:lnTo>
                    <a:lnTo>
                      <a:pt x="134" y="14"/>
                    </a:lnTo>
                    <a:lnTo>
                      <a:pt x="126" y="17"/>
                    </a:lnTo>
                    <a:lnTo>
                      <a:pt x="114" y="21"/>
                    </a:lnTo>
                    <a:lnTo>
                      <a:pt x="103" y="23"/>
                    </a:lnTo>
                    <a:lnTo>
                      <a:pt x="89" y="26"/>
                    </a:lnTo>
                    <a:lnTo>
                      <a:pt x="74" y="26"/>
                    </a:lnTo>
                    <a:lnTo>
                      <a:pt x="59" y="26"/>
                    </a:lnTo>
                    <a:lnTo>
                      <a:pt x="45" y="23"/>
                    </a:lnTo>
                    <a:lnTo>
                      <a:pt x="33" y="21"/>
                    </a:lnTo>
                    <a:lnTo>
                      <a:pt x="22" y="17"/>
                    </a:lnTo>
                    <a:lnTo>
                      <a:pt x="13" y="14"/>
                    </a:lnTo>
                    <a:lnTo>
                      <a:pt x="6" y="9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0" y="187"/>
                    </a:lnTo>
                    <a:lnTo>
                      <a:pt x="1" y="191"/>
                    </a:lnTo>
                    <a:lnTo>
                      <a:pt x="6" y="196"/>
                    </a:lnTo>
                    <a:lnTo>
                      <a:pt x="13" y="201"/>
                    </a:lnTo>
                    <a:lnTo>
                      <a:pt x="22" y="204"/>
                    </a:lnTo>
                    <a:lnTo>
                      <a:pt x="33" y="207"/>
                    </a:lnTo>
                    <a:lnTo>
                      <a:pt x="45" y="210"/>
                    </a:lnTo>
                    <a:lnTo>
                      <a:pt x="59" y="212"/>
                    </a:lnTo>
                    <a:lnTo>
                      <a:pt x="74" y="212"/>
                    </a:lnTo>
                    <a:lnTo>
                      <a:pt x="89" y="212"/>
                    </a:lnTo>
                    <a:lnTo>
                      <a:pt x="103" y="210"/>
                    </a:lnTo>
                    <a:lnTo>
                      <a:pt x="114" y="207"/>
                    </a:lnTo>
                    <a:lnTo>
                      <a:pt x="126" y="204"/>
                    </a:lnTo>
                    <a:lnTo>
                      <a:pt x="134" y="201"/>
                    </a:lnTo>
                    <a:lnTo>
                      <a:pt x="141" y="196"/>
                    </a:lnTo>
                    <a:lnTo>
                      <a:pt x="145" y="191"/>
                    </a:lnTo>
                    <a:lnTo>
                      <a:pt x="147" y="187"/>
                    </a:lnTo>
                    <a:lnTo>
                      <a:pt x="147" y="1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3" name="Freeform 379"/>
              <p:cNvSpPr>
                <a:spLocks/>
              </p:cNvSpPr>
              <p:nvPr/>
            </p:nvSpPr>
            <p:spPr bwMode="auto">
              <a:xfrm>
                <a:off x="1556" y="3875"/>
                <a:ext cx="26" cy="70"/>
              </a:xfrm>
              <a:custGeom>
                <a:avLst/>
                <a:gdLst/>
                <a:ahLst/>
                <a:cxnLst>
                  <a:cxn ang="0">
                    <a:pos x="0" y="38"/>
                  </a:cxn>
                  <a:cxn ang="0">
                    <a:pos x="0" y="9"/>
                  </a:cxn>
                  <a:cxn ang="0">
                    <a:pos x="6" y="3"/>
                  </a:cxn>
                  <a:cxn ang="0">
                    <a:pos x="13" y="1"/>
                  </a:cxn>
                  <a:cxn ang="0">
                    <a:pos x="19" y="0"/>
                  </a:cxn>
                  <a:cxn ang="0">
                    <a:pos x="25" y="0"/>
                  </a:cxn>
                  <a:cxn ang="0">
                    <a:pos x="33" y="1"/>
                  </a:cxn>
                  <a:cxn ang="0">
                    <a:pos x="41" y="5"/>
                  </a:cxn>
                  <a:cxn ang="0">
                    <a:pos x="48" y="15"/>
                  </a:cxn>
                  <a:cxn ang="0">
                    <a:pos x="51" y="31"/>
                  </a:cxn>
                  <a:cxn ang="0">
                    <a:pos x="51" y="46"/>
                  </a:cxn>
                  <a:cxn ang="0">
                    <a:pos x="51" y="63"/>
                  </a:cxn>
                  <a:cxn ang="0">
                    <a:pos x="51" y="81"/>
                  </a:cxn>
                  <a:cxn ang="0">
                    <a:pos x="51" y="98"/>
                  </a:cxn>
                  <a:cxn ang="0">
                    <a:pos x="50" y="111"/>
                  </a:cxn>
                  <a:cxn ang="0">
                    <a:pos x="46" y="123"/>
                  </a:cxn>
                  <a:cxn ang="0">
                    <a:pos x="39" y="131"/>
                  </a:cxn>
                  <a:cxn ang="0">
                    <a:pos x="32" y="137"/>
                  </a:cxn>
                  <a:cxn ang="0">
                    <a:pos x="25" y="139"/>
                  </a:cxn>
                  <a:cxn ang="0">
                    <a:pos x="16" y="140"/>
                  </a:cxn>
                  <a:cxn ang="0">
                    <a:pos x="8" y="140"/>
                  </a:cxn>
                  <a:cxn ang="0">
                    <a:pos x="0" y="139"/>
                  </a:cxn>
                  <a:cxn ang="0">
                    <a:pos x="0" y="111"/>
                  </a:cxn>
                  <a:cxn ang="0">
                    <a:pos x="12" y="115"/>
                  </a:cxn>
                  <a:cxn ang="0">
                    <a:pos x="20" y="111"/>
                  </a:cxn>
                  <a:cxn ang="0">
                    <a:pos x="26" y="104"/>
                  </a:cxn>
                  <a:cxn ang="0">
                    <a:pos x="27" y="92"/>
                  </a:cxn>
                  <a:cxn ang="0">
                    <a:pos x="27" y="81"/>
                  </a:cxn>
                  <a:cxn ang="0">
                    <a:pos x="27" y="65"/>
                  </a:cxn>
                  <a:cxn ang="0">
                    <a:pos x="27" y="49"/>
                  </a:cxn>
                  <a:cxn ang="0">
                    <a:pos x="27" y="37"/>
                  </a:cxn>
                  <a:cxn ang="0">
                    <a:pos x="24" y="28"/>
                  </a:cxn>
                  <a:cxn ang="0">
                    <a:pos x="17" y="26"/>
                  </a:cxn>
                  <a:cxn ang="0">
                    <a:pos x="8" y="28"/>
                  </a:cxn>
                  <a:cxn ang="0">
                    <a:pos x="0" y="38"/>
                  </a:cxn>
                </a:cxnLst>
                <a:rect l="0" t="0" r="r" b="b"/>
                <a:pathLst>
                  <a:path w="51" h="140">
                    <a:moveTo>
                      <a:pt x="0" y="38"/>
                    </a:moveTo>
                    <a:lnTo>
                      <a:pt x="0" y="9"/>
                    </a:lnTo>
                    <a:lnTo>
                      <a:pt x="6" y="3"/>
                    </a:lnTo>
                    <a:lnTo>
                      <a:pt x="13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33" y="1"/>
                    </a:lnTo>
                    <a:lnTo>
                      <a:pt x="41" y="5"/>
                    </a:lnTo>
                    <a:lnTo>
                      <a:pt x="48" y="15"/>
                    </a:lnTo>
                    <a:lnTo>
                      <a:pt x="51" y="31"/>
                    </a:lnTo>
                    <a:lnTo>
                      <a:pt x="51" y="46"/>
                    </a:lnTo>
                    <a:lnTo>
                      <a:pt x="51" y="63"/>
                    </a:lnTo>
                    <a:lnTo>
                      <a:pt x="51" y="81"/>
                    </a:lnTo>
                    <a:lnTo>
                      <a:pt x="51" y="98"/>
                    </a:lnTo>
                    <a:lnTo>
                      <a:pt x="50" y="111"/>
                    </a:lnTo>
                    <a:lnTo>
                      <a:pt x="46" y="123"/>
                    </a:lnTo>
                    <a:lnTo>
                      <a:pt x="39" y="131"/>
                    </a:lnTo>
                    <a:lnTo>
                      <a:pt x="32" y="137"/>
                    </a:lnTo>
                    <a:lnTo>
                      <a:pt x="25" y="139"/>
                    </a:lnTo>
                    <a:lnTo>
                      <a:pt x="16" y="140"/>
                    </a:lnTo>
                    <a:lnTo>
                      <a:pt x="8" y="140"/>
                    </a:lnTo>
                    <a:lnTo>
                      <a:pt x="0" y="139"/>
                    </a:lnTo>
                    <a:lnTo>
                      <a:pt x="0" y="111"/>
                    </a:lnTo>
                    <a:lnTo>
                      <a:pt x="12" y="115"/>
                    </a:lnTo>
                    <a:lnTo>
                      <a:pt x="20" y="111"/>
                    </a:lnTo>
                    <a:lnTo>
                      <a:pt x="26" y="104"/>
                    </a:lnTo>
                    <a:lnTo>
                      <a:pt x="27" y="92"/>
                    </a:lnTo>
                    <a:lnTo>
                      <a:pt x="27" y="81"/>
                    </a:lnTo>
                    <a:lnTo>
                      <a:pt x="27" y="65"/>
                    </a:lnTo>
                    <a:lnTo>
                      <a:pt x="27" y="49"/>
                    </a:lnTo>
                    <a:lnTo>
                      <a:pt x="27" y="37"/>
                    </a:lnTo>
                    <a:lnTo>
                      <a:pt x="24" y="28"/>
                    </a:lnTo>
                    <a:lnTo>
                      <a:pt x="17" y="26"/>
                    </a:lnTo>
                    <a:lnTo>
                      <a:pt x="8" y="28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4" name="Freeform 380"/>
              <p:cNvSpPr>
                <a:spLocks/>
              </p:cNvSpPr>
              <p:nvPr/>
            </p:nvSpPr>
            <p:spPr bwMode="auto">
              <a:xfrm>
                <a:off x="1487" y="3862"/>
                <a:ext cx="64" cy="20"/>
              </a:xfrm>
              <a:custGeom>
                <a:avLst/>
                <a:gdLst/>
                <a:ahLst/>
                <a:cxnLst>
                  <a:cxn ang="0">
                    <a:pos x="127" y="15"/>
                  </a:cxn>
                  <a:cxn ang="0">
                    <a:pos x="127" y="20"/>
                  </a:cxn>
                  <a:cxn ang="0">
                    <a:pos x="125" y="24"/>
                  </a:cxn>
                  <a:cxn ang="0">
                    <a:pos x="120" y="28"/>
                  </a:cxn>
                  <a:cxn ang="0">
                    <a:pos x="113" y="32"/>
                  </a:cxn>
                  <a:cxn ang="0">
                    <a:pos x="104" y="36"/>
                  </a:cxn>
                  <a:cxn ang="0">
                    <a:pos x="93" y="38"/>
                  </a:cxn>
                  <a:cxn ang="0">
                    <a:pos x="80" y="39"/>
                  </a:cxn>
                  <a:cxn ang="0">
                    <a:pos x="65" y="41"/>
                  </a:cxn>
                  <a:cxn ang="0">
                    <a:pos x="51" y="41"/>
                  </a:cxn>
                  <a:cxn ang="0">
                    <a:pos x="38" y="39"/>
                  </a:cxn>
                  <a:cxn ang="0">
                    <a:pos x="28" y="37"/>
                  </a:cxn>
                  <a:cxn ang="0">
                    <a:pos x="20" y="35"/>
                  </a:cxn>
                  <a:cxn ang="0">
                    <a:pos x="13" y="31"/>
                  </a:cxn>
                  <a:cxn ang="0">
                    <a:pos x="7" y="28"/>
                  </a:cxn>
                  <a:cxn ang="0">
                    <a:pos x="3" y="23"/>
                  </a:cxn>
                  <a:cxn ang="0">
                    <a:pos x="0" y="19"/>
                  </a:cxn>
                  <a:cxn ang="0">
                    <a:pos x="2" y="16"/>
                  </a:cxn>
                  <a:cxn ang="0">
                    <a:pos x="4" y="15"/>
                  </a:cxn>
                  <a:cxn ang="0">
                    <a:pos x="9" y="14"/>
                  </a:cxn>
                  <a:cxn ang="0">
                    <a:pos x="14" y="14"/>
                  </a:cxn>
                  <a:cxn ang="0">
                    <a:pos x="20" y="14"/>
                  </a:cxn>
                  <a:cxn ang="0">
                    <a:pos x="26" y="15"/>
                  </a:cxn>
                  <a:cxn ang="0">
                    <a:pos x="32" y="15"/>
                  </a:cxn>
                  <a:cxn ang="0">
                    <a:pos x="35" y="15"/>
                  </a:cxn>
                  <a:cxn ang="0">
                    <a:pos x="37" y="12"/>
                  </a:cxn>
                  <a:cxn ang="0">
                    <a:pos x="43" y="8"/>
                  </a:cxn>
                  <a:cxn ang="0">
                    <a:pos x="49" y="5"/>
                  </a:cxn>
                  <a:cxn ang="0">
                    <a:pos x="55" y="2"/>
                  </a:cxn>
                  <a:cxn ang="0">
                    <a:pos x="59" y="1"/>
                  </a:cxn>
                  <a:cxn ang="0">
                    <a:pos x="66" y="0"/>
                  </a:cxn>
                  <a:cxn ang="0">
                    <a:pos x="75" y="0"/>
                  </a:cxn>
                  <a:cxn ang="0">
                    <a:pos x="86" y="0"/>
                  </a:cxn>
                  <a:cxn ang="0">
                    <a:pos x="96" y="1"/>
                  </a:cxn>
                  <a:cxn ang="0">
                    <a:pos x="106" y="5"/>
                  </a:cxn>
                  <a:cxn ang="0">
                    <a:pos x="118" y="9"/>
                  </a:cxn>
                  <a:cxn ang="0">
                    <a:pos x="127" y="15"/>
                  </a:cxn>
                </a:cxnLst>
                <a:rect l="0" t="0" r="r" b="b"/>
                <a:pathLst>
                  <a:path w="127" h="41">
                    <a:moveTo>
                      <a:pt x="127" y="15"/>
                    </a:moveTo>
                    <a:lnTo>
                      <a:pt x="127" y="20"/>
                    </a:lnTo>
                    <a:lnTo>
                      <a:pt x="125" y="24"/>
                    </a:lnTo>
                    <a:lnTo>
                      <a:pt x="120" y="28"/>
                    </a:lnTo>
                    <a:lnTo>
                      <a:pt x="113" y="32"/>
                    </a:lnTo>
                    <a:lnTo>
                      <a:pt x="104" y="36"/>
                    </a:lnTo>
                    <a:lnTo>
                      <a:pt x="93" y="38"/>
                    </a:lnTo>
                    <a:lnTo>
                      <a:pt x="80" y="39"/>
                    </a:lnTo>
                    <a:lnTo>
                      <a:pt x="65" y="41"/>
                    </a:lnTo>
                    <a:lnTo>
                      <a:pt x="51" y="41"/>
                    </a:lnTo>
                    <a:lnTo>
                      <a:pt x="38" y="39"/>
                    </a:lnTo>
                    <a:lnTo>
                      <a:pt x="28" y="37"/>
                    </a:lnTo>
                    <a:lnTo>
                      <a:pt x="20" y="35"/>
                    </a:lnTo>
                    <a:lnTo>
                      <a:pt x="13" y="31"/>
                    </a:lnTo>
                    <a:lnTo>
                      <a:pt x="7" y="28"/>
                    </a:lnTo>
                    <a:lnTo>
                      <a:pt x="3" y="23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4" y="15"/>
                    </a:lnTo>
                    <a:lnTo>
                      <a:pt x="9" y="14"/>
                    </a:lnTo>
                    <a:lnTo>
                      <a:pt x="14" y="14"/>
                    </a:lnTo>
                    <a:lnTo>
                      <a:pt x="20" y="14"/>
                    </a:lnTo>
                    <a:lnTo>
                      <a:pt x="26" y="15"/>
                    </a:lnTo>
                    <a:lnTo>
                      <a:pt x="32" y="15"/>
                    </a:lnTo>
                    <a:lnTo>
                      <a:pt x="35" y="15"/>
                    </a:lnTo>
                    <a:lnTo>
                      <a:pt x="37" y="12"/>
                    </a:lnTo>
                    <a:lnTo>
                      <a:pt x="43" y="8"/>
                    </a:lnTo>
                    <a:lnTo>
                      <a:pt x="49" y="5"/>
                    </a:lnTo>
                    <a:lnTo>
                      <a:pt x="55" y="2"/>
                    </a:lnTo>
                    <a:lnTo>
                      <a:pt x="59" y="1"/>
                    </a:lnTo>
                    <a:lnTo>
                      <a:pt x="66" y="0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6" y="1"/>
                    </a:lnTo>
                    <a:lnTo>
                      <a:pt x="106" y="5"/>
                    </a:lnTo>
                    <a:lnTo>
                      <a:pt x="118" y="9"/>
                    </a:lnTo>
                    <a:lnTo>
                      <a:pt x="127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5" name="Freeform 381"/>
              <p:cNvSpPr>
                <a:spLocks/>
              </p:cNvSpPr>
              <p:nvPr/>
            </p:nvSpPr>
            <p:spPr bwMode="auto">
              <a:xfrm>
                <a:off x="1801" y="3830"/>
                <a:ext cx="73" cy="25"/>
              </a:xfrm>
              <a:custGeom>
                <a:avLst/>
                <a:gdLst/>
                <a:ahLst/>
                <a:cxnLst>
                  <a:cxn ang="0">
                    <a:pos x="74" y="49"/>
                  </a:cxn>
                  <a:cxn ang="0">
                    <a:pos x="59" y="49"/>
                  </a:cxn>
                  <a:cxn ang="0">
                    <a:pos x="45" y="47"/>
                  </a:cxn>
                  <a:cxn ang="0">
                    <a:pos x="33" y="45"/>
                  </a:cxn>
                  <a:cxn ang="0">
                    <a:pos x="22" y="42"/>
                  </a:cxn>
                  <a:cxn ang="0">
                    <a:pos x="13" y="38"/>
                  </a:cxn>
                  <a:cxn ang="0">
                    <a:pos x="6" y="34"/>
                  </a:cxn>
                  <a:cxn ang="0">
                    <a:pos x="1" y="30"/>
                  </a:cxn>
                  <a:cxn ang="0">
                    <a:pos x="0" y="25"/>
                  </a:cxn>
                  <a:cxn ang="0">
                    <a:pos x="1" y="21"/>
                  </a:cxn>
                  <a:cxn ang="0">
                    <a:pos x="6" y="15"/>
                  </a:cxn>
                  <a:cxn ang="0">
                    <a:pos x="13" y="11"/>
                  </a:cxn>
                  <a:cxn ang="0">
                    <a:pos x="22" y="7"/>
                  </a:cxn>
                  <a:cxn ang="0">
                    <a:pos x="33" y="4"/>
                  </a:cxn>
                  <a:cxn ang="0">
                    <a:pos x="45" y="2"/>
                  </a:cxn>
                  <a:cxn ang="0">
                    <a:pos x="59" y="0"/>
                  </a:cxn>
                  <a:cxn ang="0">
                    <a:pos x="74" y="0"/>
                  </a:cxn>
                  <a:cxn ang="0">
                    <a:pos x="89" y="0"/>
                  </a:cxn>
                  <a:cxn ang="0">
                    <a:pos x="103" y="2"/>
                  </a:cxn>
                  <a:cxn ang="0">
                    <a:pos x="114" y="4"/>
                  </a:cxn>
                  <a:cxn ang="0">
                    <a:pos x="126" y="7"/>
                  </a:cxn>
                  <a:cxn ang="0">
                    <a:pos x="134" y="11"/>
                  </a:cxn>
                  <a:cxn ang="0">
                    <a:pos x="141" y="15"/>
                  </a:cxn>
                  <a:cxn ang="0">
                    <a:pos x="145" y="21"/>
                  </a:cxn>
                  <a:cxn ang="0">
                    <a:pos x="147" y="25"/>
                  </a:cxn>
                  <a:cxn ang="0">
                    <a:pos x="145" y="30"/>
                  </a:cxn>
                  <a:cxn ang="0">
                    <a:pos x="141" y="34"/>
                  </a:cxn>
                  <a:cxn ang="0">
                    <a:pos x="134" y="38"/>
                  </a:cxn>
                  <a:cxn ang="0">
                    <a:pos x="126" y="42"/>
                  </a:cxn>
                  <a:cxn ang="0">
                    <a:pos x="114" y="45"/>
                  </a:cxn>
                  <a:cxn ang="0">
                    <a:pos x="103" y="47"/>
                  </a:cxn>
                  <a:cxn ang="0">
                    <a:pos x="89" y="49"/>
                  </a:cxn>
                  <a:cxn ang="0">
                    <a:pos x="74" y="49"/>
                  </a:cxn>
                </a:cxnLst>
                <a:rect l="0" t="0" r="r" b="b"/>
                <a:pathLst>
                  <a:path w="147" h="49">
                    <a:moveTo>
                      <a:pt x="74" y="49"/>
                    </a:moveTo>
                    <a:lnTo>
                      <a:pt x="59" y="49"/>
                    </a:lnTo>
                    <a:lnTo>
                      <a:pt x="45" y="47"/>
                    </a:lnTo>
                    <a:lnTo>
                      <a:pt x="33" y="45"/>
                    </a:lnTo>
                    <a:lnTo>
                      <a:pt x="22" y="42"/>
                    </a:lnTo>
                    <a:lnTo>
                      <a:pt x="13" y="38"/>
                    </a:lnTo>
                    <a:lnTo>
                      <a:pt x="6" y="34"/>
                    </a:lnTo>
                    <a:lnTo>
                      <a:pt x="1" y="30"/>
                    </a:lnTo>
                    <a:lnTo>
                      <a:pt x="0" y="25"/>
                    </a:lnTo>
                    <a:lnTo>
                      <a:pt x="1" y="21"/>
                    </a:lnTo>
                    <a:lnTo>
                      <a:pt x="6" y="15"/>
                    </a:lnTo>
                    <a:lnTo>
                      <a:pt x="13" y="11"/>
                    </a:lnTo>
                    <a:lnTo>
                      <a:pt x="22" y="7"/>
                    </a:lnTo>
                    <a:lnTo>
                      <a:pt x="33" y="4"/>
                    </a:lnTo>
                    <a:lnTo>
                      <a:pt x="45" y="2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3" y="2"/>
                    </a:lnTo>
                    <a:lnTo>
                      <a:pt x="114" y="4"/>
                    </a:lnTo>
                    <a:lnTo>
                      <a:pt x="126" y="7"/>
                    </a:lnTo>
                    <a:lnTo>
                      <a:pt x="134" y="11"/>
                    </a:lnTo>
                    <a:lnTo>
                      <a:pt x="141" y="15"/>
                    </a:lnTo>
                    <a:lnTo>
                      <a:pt x="145" y="21"/>
                    </a:lnTo>
                    <a:lnTo>
                      <a:pt x="147" y="25"/>
                    </a:lnTo>
                    <a:lnTo>
                      <a:pt x="145" y="30"/>
                    </a:lnTo>
                    <a:lnTo>
                      <a:pt x="141" y="34"/>
                    </a:lnTo>
                    <a:lnTo>
                      <a:pt x="134" y="38"/>
                    </a:lnTo>
                    <a:lnTo>
                      <a:pt x="126" y="42"/>
                    </a:lnTo>
                    <a:lnTo>
                      <a:pt x="114" y="45"/>
                    </a:lnTo>
                    <a:lnTo>
                      <a:pt x="103" y="47"/>
                    </a:lnTo>
                    <a:lnTo>
                      <a:pt x="89" y="49"/>
                    </a:lnTo>
                    <a:lnTo>
                      <a:pt x="74" y="4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6" name="Freeform 382"/>
              <p:cNvSpPr>
                <a:spLocks/>
              </p:cNvSpPr>
              <p:nvPr/>
            </p:nvSpPr>
            <p:spPr bwMode="auto">
              <a:xfrm>
                <a:off x="1801" y="3843"/>
                <a:ext cx="73" cy="105"/>
              </a:xfrm>
              <a:custGeom>
                <a:avLst/>
                <a:gdLst/>
                <a:ahLst/>
                <a:cxnLst>
                  <a:cxn ang="0">
                    <a:pos x="0" y="150"/>
                  </a:cxn>
                  <a:cxn ang="0">
                    <a:pos x="0" y="128"/>
                  </a:cxn>
                  <a:cxn ang="0">
                    <a:pos x="0" y="49"/>
                  </a:cxn>
                  <a:cxn ang="0">
                    <a:pos x="0" y="22"/>
                  </a:cxn>
                  <a:cxn ang="0">
                    <a:pos x="0" y="0"/>
                  </a:cxn>
                  <a:cxn ang="0">
                    <a:pos x="1" y="5"/>
                  </a:cxn>
                  <a:cxn ang="0">
                    <a:pos x="6" y="9"/>
                  </a:cxn>
                  <a:cxn ang="0">
                    <a:pos x="13" y="13"/>
                  </a:cxn>
                  <a:cxn ang="0">
                    <a:pos x="22" y="17"/>
                  </a:cxn>
                  <a:cxn ang="0">
                    <a:pos x="33" y="20"/>
                  </a:cxn>
                  <a:cxn ang="0">
                    <a:pos x="45" y="22"/>
                  </a:cxn>
                  <a:cxn ang="0">
                    <a:pos x="59" y="24"/>
                  </a:cxn>
                  <a:cxn ang="0">
                    <a:pos x="74" y="24"/>
                  </a:cxn>
                  <a:cxn ang="0">
                    <a:pos x="89" y="24"/>
                  </a:cxn>
                  <a:cxn ang="0">
                    <a:pos x="103" y="22"/>
                  </a:cxn>
                  <a:cxn ang="0">
                    <a:pos x="114" y="20"/>
                  </a:cxn>
                  <a:cxn ang="0">
                    <a:pos x="126" y="17"/>
                  </a:cxn>
                  <a:cxn ang="0">
                    <a:pos x="134" y="13"/>
                  </a:cxn>
                  <a:cxn ang="0">
                    <a:pos x="141" y="9"/>
                  </a:cxn>
                  <a:cxn ang="0">
                    <a:pos x="145" y="5"/>
                  </a:cxn>
                  <a:cxn ang="0">
                    <a:pos x="147" y="0"/>
                  </a:cxn>
                  <a:cxn ang="0">
                    <a:pos x="147" y="187"/>
                  </a:cxn>
                  <a:cxn ang="0">
                    <a:pos x="145" y="191"/>
                  </a:cxn>
                  <a:cxn ang="0">
                    <a:pos x="141" y="196"/>
                  </a:cxn>
                  <a:cxn ang="0">
                    <a:pos x="134" y="201"/>
                  </a:cxn>
                  <a:cxn ang="0">
                    <a:pos x="126" y="204"/>
                  </a:cxn>
                  <a:cxn ang="0">
                    <a:pos x="114" y="208"/>
                  </a:cxn>
                  <a:cxn ang="0">
                    <a:pos x="103" y="209"/>
                  </a:cxn>
                  <a:cxn ang="0">
                    <a:pos x="89" y="211"/>
                  </a:cxn>
                  <a:cxn ang="0">
                    <a:pos x="74" y="211"/>
                  </a:cxn>
                  <a:cxn ang="0">
                    <a:pos x="59" y="211"/>
                  </a:cxn>
                  <a:cxn ang="0">
                    <a:pos x="45" y="209"/>
                  </a:cxn>
                  <a:cxn ang="0">
                    <a:pos x="33" y="208"/>
                  </a:cxn>
                  <a:cxn ang="0">
                    <a:pos x="22" y="204"/>
                  </a:cxn>
                  <a:cxn ang="0">
                    <a:pos x="13" y="201"/>
                  </a:cxn>
                  <a:cxn ang="0">
                    <a:pos x="6" y="196"/>
                  </a:cxn>
                  <a:cxn ang="0">
                    <a:pos x="1" y="191"/>
                  </a:cxn>
                  <a:cxn ang="0">
                    <a:pos x="0" y="187"/>
                  </a:cxn>
                  <a:cxn ang="0">
                    <a:pos x="0" y="150"/>
                  </a:cxn>
                </a:cxnLst>
                <a:rect l="0" t="0" r="r" b="b"/>
                <a:pathLst>
                  <a:path w="147" h="211">
                    <a:moveTo>
                      <a:pt x="0" y="150"/>
                    </a:moveTo>
                    <a:lnTo>
                      <a:pt x="0" y="128"/>
                    </a:lnTo>
                    <a:lnTo>
                      <a:pt x="0" y="49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6" y="9"/>
                    </a:lnTo>
                    <a:lnTo>
                      <a:pt x="13" y="13"/>
                    </a:lnTo>
                    <a:lnTo>
                      <a:pt x="22" y="17"/>
                    </a:lnTo>
                    <a:lnTo>
                      <a:pt x="33" y="20"/>
                    </a:lnTo>
                    <a:lnTo>
                      <a:pt x="45" y="22"/>
                    </a:lnTo>
                    <a:lnTo>
                      <a:pt x="59" y="24"/>
                    </a:lnTo>
                    <a:lnTo>
                      <a:pt x="74" y="24"/>
                    </a:lnTo>
                    <a:lnTo>
                      <a:pt x="89" y="24"/>
                    </a:lnTo>
                    <a:lnTo>
                      <a:pt x="103" y="22"/>
                    </a:lnTo>
                    <a:lnTo>
                      <a:pt x="114" y="20"/>
                    </a:lnTo>
                    <a:lnTo>
                      <a:pt x="126" y="17"/>
                    </a:lnTo>
                    <a:lnTo>
                      <a:pt x="134" y="13"/>
                    </a:lnTo>
                    <a:lnTo>
                      <a:pt x="141" y="9"/>
                    </a:lnTo>
                    <a:lnTo>
                      <a:pt x="145" y="5"/>
                    </a:lnTo>
                    <a:lnTo>
                      <a:pt x="147" y="0"/>
                    </a:lnTo>
                    <a:lnTo>
                      <a:pt x="147" y="187"/>
                    </a:lnTo>
                    <a:lnTo>
                      <a:pt x="145" y="191"/>
                    </a:lnTo>
                    <a:lnTo>
                      <a:pt x="141" y="196"/>
                    </a:lnTo>
                    <a:lnTo>
                      <a:pt x="134" y="201"/>
                    </a:lnTo>
                    <a:lnTo>
                      <a:pt x="126" y="204"/>
                    </a:lnTo>
                    <a:lnTo>
                      <a:pt x="114" y="208"/>
                    </a:lnTo>
                    <a:lnTo>
                      <a:pt x="103" y="209"/>
                    </a:lnTo>
                    <a:lnTo>
                      <a:pt x="89" y="211"/>
                    </a:lnTo>
                    <a:lnTo>
                      <a:pt x="74" y="211"/>
                    </a:lnTo>
                    <a:lnTo>
                      <a:pt x="59" y="211"/>
                    </a:lnTo>
                    <a:lnTo>
                      <a:pt x="45" y="209"/>
                    </a:lnTo>
                    <a:lnTo>
                      <a:pt x="33" y="208"/>
                    </a:lnTo>
                    <a:lnTo>
                      <a:pt x="22" y="204"/>
                    </a:lnTo>
                    <a:lnTo>
                      <a:pt x="13" y="201"/>
                    </a:lnTo>
                    <a:lnTo>
                      <a:pt x="6" y="196"/>
                    </a:lnTo>
                    <a:lnTo>
                      <a:pt x="1" y="191"/>
                    </a:lnTo>
                    <a:lnTo>
                      <a:pt x="0" y="187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7" name="Freeform 383"/>
              <p:cNvSpPr>
                <a:spLocks/>
              </p:cNvSpPr>
              <p:nvPr/>
            </p:nvSpPr>
            <p:spPr bwMode="auto">
              <a:xfrm>
                <a:off x="1775" y="3848"/>
                <a:ext cx="26" cy="71"/>
              </a:xfrm>
              <a:custGeom>
                <a:avLst/>
                <a:gdLst/>
                <a:ahLst/>
                <a:cxnLst>
                  <a:cxn ang="0">
                    <a:pos x="52" y="37"/>
                  </a:cxn>
                  <a:cxn ang="0">
                    <a:pos x="52" y="8"/>
                  </a:cxn>
                  <a:cxn ang="0">
                    <a:pos x="45" y="2"/>
                  </a:cxn>
                  <a:cxn ang="0">
                    <a:pos x="38" y="0"/>
                  </a:cxn>
                  <a:cxn ang="0">
                    <a:pos x="33" y="0"/>
                  </a:cxn>
                  <a:cxn ang="0">
                    <a:pos x="27" y="0"/>
                  </a:cxn>
                  <a:cxn ang="0">
                    <a:pos x="19" y="1"/>
                  </a:cxn>
                  <a:cxn ang="0">
                    <a:pos x="11" y="5"/>
                  </a:cxn>
                  <a:cxn ang="0">
                    <a:pos x="4" y="15"/>
                  </a:cxn>
                  <a:cxn ang="0">
                    <a:pos x="0" y="30"/>
                  </a:cxn>
                  <a:cxn ang="0">
                    <a:pos x="0" y="46"/>
                  </a:cxn>
                  <a:cxn ang="0">
                    <a:pos x="0" y="63"/>
                  </a:cxn>
                  <a:cxn ang="0">
                    <a:pos x="0" y="81"/>
                  </a:cxn>
                  <a:cxn ang="0">
                    <a:pos x="0" y="98"/>
                  </a:cxn>
                  <a:cxn ang="0">
                    <a:pos x="2" y="111"/>
                  </a:cxn>
                  <a:cxn ang="0">
                    <a:pos x="6" y="123"/>
                  </a:cxn>
                  <a:cxn ang="0">
                    <a:pos x="13" y="131"/>
                  </a:cxn>
                  <a:cxn ang="0">
                    <a:pos x="20" y="136"/>
                  </a:cxn>
                  <a:cxn ang="0">
                    <a:pos x="27" y="138"/>
                  </a:cxn>
                  <a:cxn ang="0">
                    <a:pos x="36" y="140"/>
                  </a:cxn>
                  <a:cxn ang="0">
                    <a:pos x="44" y="140"/>
                  </a:cxn>
                  <a:cxn ang="0">
                    <a:pos x="52" y="138"/>
                  </a:cxn>
                  <a:cxn ang="0">
                    <a:pos x="52" y="110"/>
                  </a:cxn>
                  <a:cxn ang="0">
                    <a:pos x="41" y="114"/>
                  </a:cxn>
                  <a:cxn ang="0">
                    <a:pos x="32" y="110"/>
                  </a:cxn>
                  <a:cxn ang="0">
                    <a:pos x="27" y="103"/>
                  </a:cxn>
                  <a:cxn ang="0">
                    <a:pos x="25" y="91"/>
                  </a:cxn>
                  <a:cxn ang="0">
                    <a:pos x="25" y="80"/>
                  </a:cxn>
                  <a:cxn ang="0">
                    <a:pos x="25" y="64"/>
                  </a:cxn>
                  <a:cxn ang="0">
                    <a:pos x="25" y="48"/>
                  </a:cxn>
                  <a:cxn ang="0">
                    <a:pos x="25" y="35"/>
                  </a:cxn>
                  <a:cxn ang="0">
                    <a:pos x="28" y="28"/>
                  </a:cxn>
                  <a:cxn ang="0">
                    <a:pos x="35" y="25"/>
                  </a:cxn>
                  <a:cxn ang="0">
                    <a:pos x="44" y="28"/>
                  </a:cxn>
                  <a:cxn ang="0">
                    <a:pos x="52" y="37"/>
                  </a:cxn>
                </a:cxnLst>
                <a:rect l="0" t="0" r="r" b="b"/>
                <a:pathLst>
                  <a:path w="52" h="140">
                    <a:moveTo>
                      <a:pt x="52" y="37"/>
                    </a:moveTo>
                    <a:lnTo>
                      <a:pt x="52" y="8"/>
                    </a:lnTo>
                    <a:lnTo>
                      <a:pt x="45" y="2"/>
                    </a:lnTo>
                    <a:lnTo>
                      <a:pt x="38" y="0"/>
                    </a:lnTo>
                    <a:lnTo>
                      <a:pt x="33" y="0"/>
                    </a:lnTo>
                    <a:lnTo>
                      <a:pt x="27" y="0"/>
                    </a:lnTo>
                    <a:lnTo>
                      <a:pt x="19" y="1"/>
                    </a:lnTo>
                    <a:lnTo>
                      <a:pt x="11" y="5"/>
                    </a:lnTo>
                    <a:lnTo>
                      <a:pt x="4" y="15"/>
                    </a:lnTo>
                    <a:lnTo>
                      <a:pt x="0" y="30"/>
                    </a:lnTo>
                    <a:lnTo>
                      <a:pt x="0" y="46"/>
                    </a:lnTo>
                    <a:lnTo>
                      <a:pt x="0" y="63"/>
                    </a:lnTo>
                    <a:lnTo>
                      <a:pt x="0" y="81"/>
                    </a:lnTo>
                    <a:lnTo>
                      <a:pt x="0" y="98"/>
                    </a:lnTo>
                    <a:lnTo>
                      <a:pt x="2" y="111"/>
                    </a:lnTo>
                    <a:lnTo>
                      <a:pt x="6" y="123"/>
                    </a:lnTo>
                    <a:lnTo>
                      <a:pt x="13" y="131"/>
                    </a:lnTo>
                    <a:lnTo>
                      <a:pt x="20" y="136"/>
                    </a:lnTo>
                    <a:lnTo>
                      <a:pt x="27" y="138"/>
                    </a:lnTo>
                    <a:lnTo>
                      <a:pt x="36" y="140"/>
                    </a:lnTo>
                    <a:lnTo>
                      <a:pt x="44" y="140"/>
                    </a:lnTo>
                    <a:lnTo>
                      <a:pt x="52" y="138"/>
                    </a:lnTo>
                    <a:lnTo>
                      <a:pt x="52" y="110"/>
                    </a:lnTo>
                    <a:lnTo>
                      <a:pt x="41" y="114"/>
                    </a:lnTo>
                    <a:lnTo>
                      <a:pt x="32" y="110"/>
                    </a:lnTo>
                    <a:lnTo>
                      <a:pt x="27" y="103"/>
                    </a:lnTo>
                    <a:lnTo>
                      <a:pt x="25" y="91"/>
                    </a:lnTo>
                    <a:lnTo>
                      <a:pt x="25" y="80"/>
                    </a:lnTo>
                    <a:lnTo>
                      <a:pt x="25" y="64"/>
                    </a:lnTo>
                    <a:lnTo>
                      <a:pt x="25" y="48"/>
                    </a:lnTo>
                    <a:lnTo>
                      <a:pt x="25" y="35"/>
                    </a:lnTo>
                    <a:lnTo>
                      <a:pt x="28" y="28"/>
                    </a:lnTo>
                    <a:lnTo>
                      <a:pt x="35" y="25"/>
                    </a:lnTo>
                    <a:lnTo>
                      <a:pt x="44" y="28"/>
                    </a:lnTo>
                    <a:lnTo>
                      <a:pt x="52" y="3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8" name="Freeform 384"/>
              <p:cNvSpPr>
                <a:spLocks/>
              </p:cNvSpPr>
              <p:nvPr/>
            </p:nvSpPr>
            <p:spPr bwMode="auto">
              <a:xfrm>
                <a:off x="1807" y="3833"/>
                <a:ext cx="62" cy="19"/>
              </a:xfrm>
              <a:custGeom>
                <a:avLst/>
                <a:gdLst/>
                <a:ahLst/>
                <a:cxnLst>
                  <a:cxn ang="0">
                    <a:pos x="62" y="37"/>
                  </a:cxn>
                  <a:cxn ang="0">
                    <a:pos x="49" y="37"/>
                  </a:cxn>
                  <a:cxn ang="0">
                    <a:pos x="38" y="35"/>
                  </a:cxn>
                  <a:cxn ang="0">
                    <a:pos x="27" y="33"/>
                  </a:cxn>
                  <a:cxn ang="0">
                    <a:pos x="18" y="31"/>
                  </a:cxn>
                  <a:cxn ang="0">
                    <a:pos x="10" y="29"/>
                  </a:cxn>
                  <a:cxn ang="0">
                    <a:pos x="4" y="25"/>
                  </a:cxn>
                  <a:cxn ang="0">
                    <a:pos x="1" y="22"/>
                  </a:cxn>
                  <a:cxn ang="0">
                    <a:pos x="0" y="18"/>
                  </a:cxn>
                  <a:cxn ang="0">
                    <a:pos x="1" y="15"/>
                  </a:cxn>
                  <a:cxn ang="0">
                    <a:pos x="4" y="11"/>
                  </a:cxn>
                  <a:cxn ang="0">
                    <a:pos x="10" y="8"/>
                  </a:cxn>
                  <a:cxn ang="0">
                    <a:pos x="18" y="6"/>
                  </a:cxn>
                  <a:cxn ang="0">
                    <a:pos x="27" y="3"/>
                  </a:cxn>
                  <a:cxn ang="0">
                    <a:pos x="38" y="1"/>
                  </a:cxn>
                  <a:cxn ang="0">
                    <a:pos x="49" y="0"/>
                  </a:cxn>
                  <a:cxn ang="0">
                    <a:pos x="62" y="0"/>
                  </a:cxn>
                  <a:cxn ang="0">
                    <a:pos x="75" y="0"/>
                  </a:cxn>
                  <a:cxn ang="0">
                    <a:pos x="86" y="1"/>
                  </a:cxn>
                  <a:cxn ang="0">
                    <a:pos x="97" y="3"/>
                  </a:cxn>
                  <a:cxn ang="0">
                    <a:pos x="105" y="6"/>
                  </a:cxn>
                  <a:cxn ang="0">
                    <a:pos x="113" y="8"/>
                  </a:cxn>
                  <a:cxn ang="0">
                    <a:pos x="118" y="11"/>
                  </a:cxn>
                  <a:cxn ang="0">
                    <a:pos x="122" y="15"/>
                  </a:cxn>
                  <a:cxn ang="0">
                    <a:pos x="123" y="18"/>
                  </a:cxn>
                  <a:cxn ang="0">
                    <a:pos x="122" y="22"/>
                  </a:cxn>
                  <a:cxn ang="0">
                    <a:pos x="118" y="25"/>
                  </a:cxn>
                  <a:cxn ang="0">
                    <a:pos x="113" y="29"/>
                  </a:cxn>
                  <a:cxn ang="0">
                    <a:pos x="105" y="31"/>
                  </a:cxn>
                  <a:cxn ang="0">
                    <a:pos x="97" y="33"/>
                  </a:cxn>
                  <a:cxn ang="0">
                    <a:pos x="86" y="35"/>
                  </a:cxn>
                  <a:cxn ang="0">
                    <a:pos x="75" y="37"/>
                  </a:cxn>
                  <a:cxn ang="0">
                    <a:pos x="62" y="37"/>
                  </a:cxn>
                </a:cxnLst>
                <a:rect l="0" t="0" r="r" b="b"/>
                <a:pathLst>
                  <a:path w="123" h="37">
                    <a:moveTo>
                      <a:pt x="62" y="37"/>
                    </a:moveTo>
                    <a:lnTo>
                      <a:pt x="49" y="37"/>
                    </a:lnTo>
                    <a:lnTo>
                      <a:pt x="38" y="35"/>
                    </a:lnTo>
                    <a:lnTo>
                      <a:pt x="27" y="33"/>
                    </a:lnTo>
                    <a:lnTo>
                      <a:pt x="18" y="31"/>
                    </a:lnTo>
                    <a:lnTo>
                      <a:pt x="10" y="29"/>
                    </a:lnTo>
                    <a:lnTo>
                      <a:pt x="4" y="25"/>
                    </a:lnTo>
                    <a:lnTo>
                      <a:pt x="1" y="22"/>
                    </a:lnTo>
                    <a:lnTo>
                      <a:pt x="0" y="18"/>
                    </a:lnTo>
                    <a:lnTo>
                      <a:pt x="1" y="15"/>
                    </a:lnTo>
                    <a:lnTo>
                      <a:pt x="4" y="11"/>
                    </a:lnTo>
                    <a:lnTo>
                      <a:pt x="10" y="8"/>
                    </a:lnTo>
                    <a:lnTo>
                      <a:pt x="18" y="6"/>
                    </a:lnTo>
                    <a:lnTo>
                      <a:pt x="27" y="3"/>
                    </a:lnTo>
                    <a:lnTo>
                      <a:pt x="38" y="1"/>
                    </a:lnTo>
                    <a:lnTo>
                      <a:pt x="49" y="0"/>
                    </a:lnTo>
                    <a:lnTo>
                      <a:pt x="62" y="0"/>
                    </a:lnTo>
                    <a:lnTo>
                      <a:pt x="75" y="0"/>
                    </a:lnTo>
                    <a:lnTo>
                      <a:pt x="86" y="1"/>
                    </a:lnTo>
                    <a:lnTo>
                      <a:pt x="97" y="3"/>
                    </a:lnTo>
                    <a:lnTo>
                      <a:pt x="105" y="6"/>
                    </a:lnTo>
                    <a:lnTo>
                      <a:pt x="113" y="8"/>
                    </a:lnTo>
                    <a:lnTo>
                      <a:pt x="118" y="11"/>
                    </a:lnTo>
                    <a:lnTo>
                      <a:pt x="122" y="15"/>
                    </a:lnTo>
                    <a:lnTo>
                      <a:pt x="123" y="18"/>
                    </a:lnTo>
                    <a:lnTo>
                      <a:pt x="122" y="22"/>
                    </a:lnTo>
                    <a:lnTo>
                      <a:pt x="118" y="25"/>
                    </a:lnTo>
                    <a:lnTo>
                      <a:pt x="113" y="29"/>
                    </a:lnTo>
                    <a:lnTo>
                      <a:pt x="105" y="31"/>
                    </a:lnTo>
                    <a:lnTo>
                      <a:pt x="97" y="33"/>
                    </a:lnTo>
                    <a:lnTo>
                      <a:pt x="86" y="35"/>
                    </a:lnTo>
                    <a:lnTo>
                      <a:pt x="75" y="37"/>
                    </a:lnTo>
                    <a:lnTo>
                      <a:pt x="62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49" name="Freeform 385"/>
              <p:cNvSpPr>
                <a:spLocks/>
              </p:cNvSpPr>
              <p:nvPr/>
            </p:nvSpPr>
            <p:spPr bwMode="auto">
              <a:xfrm>
                <a:off x="1915" y="3681"/>
                <a:ext cx="120" cy="69"/>
              </a:xfrm>
              <a:custGeom>
                <a:avLst/>
                <a:gdLst/>
                <a:ahLst/>
                <a:cxnLst>
                  <a:cxn ang="0">
                    <a:pos x="240" y="129"/>
                  </a:cxn>
                  <a:cxn ang="0">
                    <a:pos x="239" y="104"/>
                  </a:cxn>
                  <a:cxn ang="0">
                    <a:pos x="239" y="84"/>
                  </a:cxn>
                  <a:cxn ang="0">
                    <a:pos x="239" y="72"/>
                  </a:cxn>
                  <a:cxn ang="0">
                    <a:pos x="237" y="68"/>
                  </a:cxn>
                  <a:cxn ang="0">
                    <a:pos x="231" y="65"/>
                  </a:cxn>
                  <a:cxn ang="0">
                    <a:pos x="226" y="63"/>
                  </a:cxn>
                  <a:cxn ang="0">
                    <a:pos x="220" y="61"/>
                  </a:cxn>
                  <a:cxn ang="0">
                    <a:pos x="210" y="54"/>
                  </a:cxn>
                  <a:cxn ang="0">
                    <a:pos x="189" y="38"/>
                  </a:cxn>
                  <a:cxn ang="0">
                    <a:pos x="167" y="23"/>
                  </a:cxn>
                  <a:cxn ang="0">
                    <a:pos x="150" y="12"/>
                  </a:cxn>
                  <a:cxn ang="0">
                    <a:pos x="142" y="5"/>
                  </a:cxn>
                  <a:cxn ang="0">
                    <a:pos x="127" y="0"/>
                  </a:cxn>
                  <a:cxn ang="0">
                    <a:pos x="111" y="1"/>
                  </a:cxn>
                  <a:cxn ang="0">
                    <a:pos x="96" y="3"/>
                  </a:cxn>
                  <a:cxn ang="0">
                    <a:pos x="80" y="7"/>
                  </a:cxn>
                  <a:cxn ang="0">
                    <a:pos x="67" y="8"/>
                  </a:cxn>
                  <a:cxn ang="0">
                    <a:pos x="55" y="10"/>
                  </a:cxn>
                  <a:cxn ang="0">
                    <a:pos x="36" y="13"/>
                  </a:cxn>
                  <a:cxn ang="0">
                    <a:pos x="28" y="23"/>
                  </a:cxn>
                  <a:cxn ang="0">
                    <a:pos x="18" y="46"/>
                  </a:cxn>
                  <a:cxn ang="0">
                    <a:pos x="8" y="62"/>
                  </a:cxn>
                  <a:cxn ang="0">
                    <a:pos x="0" y="85"/>
                  </a:cxn>
                  <a:cxn ang="0">
                    <a:pos x="7" y="91"/>
                  </a:cxn>
                  <a:cxn ang="0">
                    <a:pos x="15" y="91"/>
                  </a:cxn>
                  <a:cxn ang="0">
                    <a:pos x="23" y="95"/>
                  </a:cxn>
                  <a:cxn ang="0">
                    <a:pos x="35" y="109"/>
                  </a:cxn>
                  <a:cxn ang="0">
                    <a:pos x="41" y="111"/>
                  </a:cxn>
                  <a:cxn ang="0">
                    <a:pos x="45" y="104"/>
                  </a:cxn>
                  <a:cxn ang="0">
                    <a:pos x="44" y="95"/>
                  </a:cxn>
                  <a:cxn ang="0">
                    <a:pos x="44" y="92"/>
                  </a:cxn>
                  <a:cxn ang="0">
                    <a:pos x="48" y="92"/>
                  </a:cxn>
                  <a:cxn ang="0">
                    <a:pos x="59" y="98"/>
                  </a:cxn>
                  <a:cxn ang="0">
                    <a:pos x="67" y="96"/>
                  </a:cxn>
                  <a:cxn ang="0">
                    <a:pos x="71" y="100"/>
                  </a:cxn>
                  <a:cxn ang="0">
                    <a:pos x="75" y="99"/>
                  </a:cxn>
                  <a:cxn ang="0">
                    <a:pos x="79" y="94"/>
                  </a:cxn>
                  <a:cxn ang="0">
                    <a:pos x="83" y="92"/>
                  </a:cxn>
                  <a:cxn ang="0">
                    <a:pos x="94" y="93"/>
                  </a:cxn>
                  <a:cxn ang="0">
                    <a:pos x="105" y="94"/>
                  </a:cxn>
                  <a:cxn ang="0">
                    <a:pos x="116" y="94"/>
                  </a:cxn>
                  <a:cxn ang="0">
                    <a:pos x="125" y="93"/>
                  </a:cxn>
                  <a:cxn ang="0">
                    <a:pos x="133" y="94"/>
                  </a:cxn>
                  <a:cxn ang="0">
                    <a:pos x="137" y="96"/>
                  </a:cxn>
                  <a:cxn ang="0">
                    <a:pos x="148" y="104"/>
                  </a:cxn>
                  <a:cxn ang="0">
                    <a:pos x="162" y="115"/>
                  </a:cxn>
                  <a:cxn ang="0">
                    <a:pos x="174" y="123"/>
                  </a:cxn>
                  <a:cxn ang="0">
                    <a:pos x="181" y="126"/>
                  </a:cxn>
                  <a:cxn ang="0">
                    <a:pos x="196" y="129"/>
                  </a:cxn>
                  <a:cxn ang="0">
                    <a:pos x="217" y="132"/>
                  </a:cxn>
                  <a:cxn ang="0">
                    <a:pos x="234" y="136"/>
                  </a:cxn>
                </a:cxnLst>
                <a:rect l="0" t="0" r="r" b="b"/>
                <a:pathLst>
                  <a:path w="240" h="138">
                    <a:moveTo>
                      <a:pt x="240" y="138"/>
                    </a:moveTo>
                    <a:lnTo>
                      <a:pt x="240" y="129"/>
                    </a:lnTo>
                    <a:lnTo>
                      <a:pt x="240" y="117"/>
                    </a:lnTo>
                    <a:lnTo>
                      <a:pt x="239" y="104"/>
                    </a:lnTo>
                    <a:lnTo>
                      <a:pt x="239" y="91"/>
                    </a:lnTo>
                    <a:lnTo>
                      <a:pt x="239" y="84"/>
                    </a:lnTo>
                    <a:lnTo>
                      <a:pt x="239" y="77"/>
                    </a:lnTo>
                    <a:lnTo>
                      <a:pt x="239" y="72"/>
                    </a:lnTo>
                    <a:lnTo>
                      <a:pt x="240" y="69"/>
                    </a:lnTo>
                    <a:lnTo>
                      <a:pt x="237" y="68"/>
                    </a:lnTo>
                    <a:lnTo>
                      <a:pt x="234" y="66"/>
                    </a:lnTo>
                    <a:lnTo>
                      <a:pt x="231" y="65"/>
                    </a:lnTo>
                    <a:lnTo>
                      <a:pt x="228" y="64"/>
                    </a:lnTo>
                    <a:lnTo>
                      <a:pt x="226" y="63"/>
                    </a:lnTo>
                    <a:lnTo>
                      <a:pt x="223" y="62"/>
                    </a:lnTo>
                    <a:lnTo>
                      <a:pt x="220" y="61"/>
                    </a:lnTo>
                    <a:lnTo>
                      <a:pt x="217" y="60"/>
                    </a:lnTo>
                    <a:lnTo>
                      <a:pt x="210" y="54"/>
                    </a:lnTo>
                    <a:lnTo>
                      <a:pt x="201" y="46"/>
                    </a:lnTo>
                    <a:lnTo>
                      <a:pt x="189" y="38"/>
                    </a:lnTo>
                    <a:lnTo>
                      <a:pt x="178" y="31"/>
                    </a:lnTo>
                    <a:lnTo>
                      <a:pt x="167" y="23"/>
                    </a:lnTo>
                    <a:lnTo>
                      <a:pt x="157" y="17"/>
                    </a:lnTo>
                    <a:lnTo>
                      <a:pt x="150" y="12"/>
                    </a:lnTo>
                    <a:lnTo>
                      <a:pt x="147" y="9"/>
                    </a:lnTo>
                    <a:lnTo>
                      <a:pt x="142" y="5"/>
                    </a:lnTo>
                    <a:lnTo>
                      <a:pt x="135" y="2"/>
                    </a:lnTo>
                    <a:lnTo>
                      <a:pt x="127" y="0"/>
                    </a:lnTo>
                    <a:lnTo>
                      <a:pt x="118" y="0"/>
                    </a:lnTo>
                    <a:lnTo>
                      <a:pt x="111" y="1"/>
                    </a:lnTo>
                    <a:lnTo>
                      <a:pt x="104" y="2"/>
                    </a:lnTo>
                    <a:lnTo>
                      <a:pt x="96" y="3"/>
                    </a:lnTo>
                    <a:lnTo>
                      <a:pt x="88" y="4"/>
                    </a:lnTo>
                    <a:lnTo>
                      <a:pt x="80" y="7"/>
                    </a:lnTo>
                    <a:lnTo>
                      <a:pt x="73" y="8"/>
                    </a:lnTo>
                    <a:lnTo>
                      <a:pt x="67" y="8"/>
                    </a:lnTo>
                    <a:lnTo>
                      <a:pt x="63" y="9"/>
                    </a:lnTo>
                    <a:lnTo>
                      <a:pt x="55" y="10"/>
                    </a:lnTo>
                    <a:lnTo>
                      <a:pt x="45" y="11"/>
                    </a:lnTo>
                    <a:lnTo>
                      <a:pt x="36" y="13"/>
                    </a:lnTo>
                    <a:lnTo>
                      <a:pt x="31" y="16"/>
                    </a:lnTo>
                    <a:lnTo>
                      <a:pt x="28" y="23"/>
                    </a:lnTo>
                    <a:lnTo>
                      <a:pt x="23" y="34"/>
                    </a:lnTo>
                    <a:lnTo>
                      <a:pt x="18" y="46"/>
                    </a:lnTo>
                    <a:lnTo>
                      <a:pt x="13" y="54"/>
                    </a:lnTo>
                    <a:lnTo>
                      <a:pt x="8" y="62"/>
                    </a:lnTo>
                    <a:lnTo>
                      <a:pt x="3" y="73"/>
                    </a:lnTo>
                    <a:lnTo>
                      <a:pt x="0" y="85"/>
                    </a:lnTo>
                    <a:lnTo>
                      <a:pt x="3" y="91"/>
                    </a:lnTo>
                    <a:lnTo>
                      <a:pt x="7" y="91"/>
                    </a:lnTo>
                    <a:lnTo>
                      <a:pt x="12" y="91"/>
                    </a:lnTo>
                    <a:lnTo>
                      <a:pt x="15" y="91"/>
                    </a:lnTo>
                    <a:lnTo>
                      <a:pt x="19" y="89"/>
                    </a:lnTo>
                    <a:lnTo>
                      <a:pt x="23" y="95"/>
                    </a:lnTo>
                    <a:lnTo>
                      <a:pt x="29" y="102"/>
                    </a:lnTo>
                    <a:lnTo>
                      <a:pt x="35" y="109"/>
                    </a:lnTo>
                    <a:lnTo>
                      <a:pt x="38" y="111"/>
                    </a:lnTo>
                    <a:lnTo>
                      <a:pt x="41" y="111"/>
                    </a:lnTo>
                    <a:lnTo>
                      <a:pt x="44" y="109"/>
                    </a:lnTo>
                    <a:lnTo>
                      <a:pt x="45" y="104"/>
                    </a:lnTo>
                    <a:lnTo>
                      <a:pt x="45" y="99"/>
                    </a:lnTo>
                    <a:lnTo>
                      <a:pt x="44" y="95"/>
                    </a:lnTo>
                    <a:lnTo>
                      <a:pt x="44" y="93"/>
                    </a:lnTo>
                    <a:lnTo>
                      <a:pt x="44" y="92"/>
                    </a:lnTo>
                    <a:lnTo>
                      <a:pt x="43" y="89"/>
                    </a:lnTo>
                    <a:lnTo>
                      <a:pt x="48" y="92"/>
                    </a:lnTo>
                    <a:lnTo>
                      <a:pt x="53" y="95"/>
                    </a:lnTo>
                    <a:lnTo>
                      <a:pt x="59" y="98"/>
                    </a:lnTo>
                    <a:lnTo>
                      <a:pt x="65" y="95"/>
                    </a:lnTo>
                    <a:lnTo>
                      <a:pt x="67" y="96"/>
                    </a:lnTo>
                    <a:lnTo>
                      <a:pt x="69" y="99"/>
                    </a:lnTo>
                    <a:lnTo>
                      <a:pt x="71" y="100"/>
                    </a:lnTo>
                    <a:lnTo>
                      <a:pt x="73" y="100"/>
                    </a:lnTo>
                    <a:lnTo>
                      <a:pt x="75" y="99"/>
                    </a:lnTo>
                    <a:lnTo>
                      <a:pt x="78" y="96"/>
                    </a:lnTo>
                    <a:lnTo>
                      <a:pt x="79" y="94"/>
                    </a:lnTo>
                    <a:lnTo>
                      <a:pt x="79" y="91"/>
                    </a:lnTo>
                    <a:lnTo>
                      <a:pt x="83" y="92"/>
                    </a:lnTo>
                    <a:lnTo>
                      <a:pt x="88" y="92"/>
                    </a:lnTo>
                    <a:lnTo>
                      <a:pt x="94" y="93"/>
                    </a:lnTo>
                    <a:lnTo>
                      <a:pt x="99" y="93"/>
                    </a:lnTo>
                    <a:lnTo>
                      <a:pt x="105" y="94"/>
                    </a:lnTo>
                    <a:lnTo>
                      <a:pt x="111" y="94"/>
                    </a:lnTo>
                    <a:lnTo>
                      <a:pt x="116" y="94"/>
                    </a:lnTo>
                    <a:lnTo>
                      <a:pt x="119" y="94"/>
                    </a:lnTo>
                    <a:lnTo>
                      <a:pt x="125" y="93"/>
                    </a:lnTo>
                    <a:lnTo>
                      <a:pt x="129" y="93"/>
                    </a:lnTo>
                    <a:lnTo>
                      <a:pt x="133" y="94"/>
                    </a:lnTo>
                    <a:lnTo>
                      <a:pt x="135" y="95"/>
                    </a:lnTo>
                    <a:lnTo>
                      <a:pt x="137" y="96"/>
                    </a:lnTo>
                    <a:lnTo>
                      <a:pt x="142" y="100"/>
                    </a:lnTo>
                    <a:lnTo>
                      <a:pt x="148" y="104"/>
                    </a:lnTo>
                    <a:lnTo>
                      <a:pt x="155" y="110"/>
                    </a:lnTo>
                    <a:lnTo>
                      <a:pt x="162" y="115"/>
                    </a:lnTo>
                    <a:lnTo>
                      <a:pt x="169" y="119"/>
                    </a:lnTo>
                    <a:lnTo>
                      <a:pt x="174" y="123"/>
                    </a:lnTo>
                    <a:lnTo>
                      <a:pt x="178" y="125"/>
                    </a:lnTo>
                    <a:lnTo>
                      <a:pt x="181" y="126"/>
                    </a:lnTo>
                    <a:lnTo>
                      <a:pt x="188" y="126"/>
                    </a:lnTo>
                    <a:lnTo>
                      <a:pt x="196" y="129"/>
                    </a:lnTo>
                    <a:lnTo>
                      <a:pt x="207" y="130"/>
                    </a:lnTo>
                    <a:lnTo>
                      <a:pt x="217" y="132"/>
                    </a:lnTo>
                    <a:lnTo>
                      <a:pt x="226" y="133"/>
                    </a:lnTo>
                    <a:lnTo>
                      <a:pt x="234" y="136"/>
                    </a:lnTo>
                    <a:lnTo>
                      <a:pt x="240" y="1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0" name="Freeform 386"/>
              <p:cNvSpPr>
                <a:spLocks/>
              </p:cNvSpPr>
              <p:nvPr/>
            </p:nvSpPr>
            <p:spPr bwMode="auto">
              <a:xfrm>
                <a:off x="1788" y="3740"/>
                <a:ext cx="231" cy="81"/>
              </a:xfrm>
              <a:custGeom>
                <a:avLst/>
                <a:gdLst/>
                <a:ahLst/>
                <a:cxnLst>
                  <a:cxn ang="0">
                    <a:pos x="456" y="31"/>
                  </a:cxn>
                  <a:cxn ang="0">
                    <a:pos x="462" y="54"/>
                  </a:cxn>
                  <a:cxn ang="0">
                    <a:pos x="461" y="106"/>
                  </a:cxn>
                  <a:cxn ang="0">
                    <a:pos x="456" y="150"/>
                  </a:cxn>
                  <a:cxn ang="0">
                    <a:pos x="433" y="160"/>
                  </a:cxn>
                  <a:cxn ang="0">
                    <a:pos x="403" y="156"/>
                  </a:cxn>
                  <a:cxn ang="0">
                    <a:pos x="385" y="152"/>
                  </a:cxn>
                  <a:cxn ang="0">
                    <a:pos x="367" y="149"/>
                  </a:cxn>
                  <a:cxn ang="0">
                    <a:pos x="345" y="145"/>
                  </a:cxn>
                  <a:cxn ang="0">
                    <a:pos x="325" y="144"/>
                  </a:cxn>
                  <a:cxn ang="0">
                    <a:pos x="298" y="140"/>
                  </a:cxn>
                  <a:cxn ang="0">
                    <a:pos x="276" y="136"/>
                  </a:cxn>
                  <a:cxn ang="0">
                    <a:pos x="267" y="134"/>
                  </a:cxn>
                  <a:cxn ang="0">
                    <a:pos x="254" y="131"/>
                  </a:cxn>
                  <a:cxn ang="0">
                    <a:pos x="237" y="130"/>
                  </a:cxn>
                  <a:cxn ang="0">
                    <a:pos x="221" y="128"/>
                  </a:cxn>
                  <a:cxn ang="0">
                    <a:pos x="207" y="127"/>
                  </a:cxn>
                  <a:cxn ang="0">
                    <a:pos x="189" y="126"/>
                  </a:cxn>
                  <a:cxn ang="0">
                    <a:pos x="158" y="126"/>
                  </a:cxn>
                  <a:cxn ang="0">
                    <a:pos x="130" y="128"/>
                  </a:cxn>
                  <a:cxn ang="0">
                    <a:pos x="109" y="131"/>
                  </a:cxn>
                  <a:cxn ang="0">
                    <a:pos x="77" y="136"/>
                  </a:cxn>
                  <a:cxn ang="0">
                    <a:pos x="53" y="137"/>
                  </a:cxn>
                  <a:cxn ang="0">
                    <a:pos x="46" y="121"/>
                  </a:cxn>
                  <a:cxn ang="0">
                    <a:pos x="42" y="111"/>
                  </a:cxn>
                  <a:cxn ang="0">
                    <a:pos x="30" y="104"/>
                  </a:cxn>
                  <a:cxn ang="0">
                    <a:pos x="16" y="91"/>
                  </a:cxn>
                  <a:cxn ang="0">
                    <a:pos x="17" y="80"/>
                  </a:cxn>
                  <a:cxn ang="0">
                    <a:pos x="22" y="72"/>
                  </a:cxn>
                  <a:cxn ang="0">
                    <a:pos x="14" y="63"/>
                  </a:cxn>
                  <a:cxn ang="0">
                    <a:pos x="3" y="53"/>
                  </a:cxn>
                  <a:cxn ang="0">
                    <a:pos x="0" y="37"/>
                  </a:cxn>
                  <a:cxn ang="0">
                    <a:pos x="15" y="27"/>
                  </a:cxn>
                  <a:cxn ang="0">
                    <a:pos x="45" y="19"/>
                  </a:cxn>
                  <a:cxn ang="0">
                    <a:pos x="70" y="15"/>
                  </a:cxn>
                  <a:cxn ang="0">
                    <a:pos x="84" y="15"/>
                  </a:cxn>
                  <a:cxn ang="0">
                    <a:pos x="92" y="8"/>
                  </a:cxn>
                  <a:cxn ang="0">
                    <a:pos x="100" y="1"/>
                  </a:cxn>
                  <a:cxn ang="0">
                    <a:pos x="115" y="8"/>
                  </a:cxn>
                  <a:cxn ang="0">
                    <a:pos x="129" y="16"/>
                  </a:cxn>
                  <a:cxn ang="0">
                    <a:pos x="139" y="22"/>
                  </a:cxn>
                  <a:cxn ang="0">
                    <a:pos x="151" y="32"/>
                  </a:cxn>
                  <a:cxn ang="0">
                    <a:pos x="168" y="39"/>
                  </a:cxn>
                  <a:cxn ang="0">
                    <a:pos x="183" y="42"/>
                  </a:cxn>
                  <a:cxn ang="0">
                    <a:pos x="203" y="43"/>
                  </a:cxn>
                  <a:cxn ang="0">
                    <a:pos x="224" y="44"/>
                  </a:cxn>
                  <a:cxn ang="0">
                    <a:pos x="243" y="44"/>
                  </a:cxn>
                  <a:cxn ang="0">
                    <a:pos x="251" y="44"/>
                  </a:cxn>
                  <a:cxn ang="0">
                    <a:pos x="272" y="43"/>
                  </a:cxn>
                  <a:cxn ang="0">
                    <a:pos x="312" y="40"/>
                  </a:cxn>
                  <a:cxn ang="0">
                    <a:pos x="358" y="35"/>
                  </a:cxn>
                  <a:cxn ang="0">
                    <a:pos x="404" y="30"/>
                  </a:cxn>
                  <a:cxn ang="0">
                    <a:pos x="439" y="28"/>
                  </a:cxn>
                </a:cxnLst>
                <a:rect l="0" t="0" r="r" b="b"/>
                <a:pathLst>
                  <a:path w="462" h="163">
                    <a:moveTo>
                      <a:pt x="452" y="27"/>
                    </a:moveTo>
                    <a:lnTo>
                      <a:pt x="454" y="29"/>
                    </a:lnTo>
                    <a:lnTo>
                      <a:pt x="456" y="31"/>
                    </a:lnTo>
                    <a:lnTo>
                      <a:pt x="457" y="35"/>
                    </a:lnTo>
                    <a:lnTo>
                      <a:pt x="458" y="37"/>
                    </a:lnTo>
                    <a:lnTo>
                      <a:pt x="462" y="54"/>
                    </a:lnTo>
                    <a:lnTo>
                      <a:pt x="462" y="73"/>
                    </a:lnTo>
                    <a:lnTo>
                      <a:pt x="461" y="90"/>
                    </a:lnTo>
                    <a:lnTo>
                      <a:pt x="461" y="106"/>
                    </a:lnTo>
                    <a:lnTo>
                      <a:pt x="461" y="118"/>
                    </a:lnTo>
                    <a:lnTo>
                      <a:pt x="458" y="134"/>
                    </a:lnTo>
                    <a:lnTo>
                      <a:pt x="456" y="150"/>
                    </a:lnTo>
                    <a:lnTo>
                      <a:pt x="454" y="163"/>
                    </a:lnTo>
                    <a:lnTo>
                      <a:pt x="443" y="161"/>
                    </a:lnTo>
                    <a:lnTo>
                      <a:pt x="433" y="160"/>
                    </a:lnTo>
                    <a:lnTo>
                      <a:pt x="423" y="159"/>
                    </a:lnTo>
                    <a:lnTo>
                      <a:pt x="412" y="157"/>
                    </a:lnTo>
                    <a:lnTo>
                      <a:pt x="403" y="156"/>
                    </a:lnTo>
                    <a:lnTo>
                      <a:pt x="395" y="154"/>
                    </a:lnTo>
                    <a:lnTo>
                      <a:pt x="389" y="153"/>
                    </a:lnTo>
                    <a:lnTo>
                      <a:pt x="385" y="152"/>
                    </a:lnTo>
                    <a:lnTo>
                      <a:pt x="380" y="151"/>
                    </a:lnTo>
                    <a:lnTo>
                      <a:pt x="374" y="150"/>
                    </a:lnTo>
                    <a:lnTo>
                      <a:pt x="367" y="149"/>
                    </a:lnTo>
                    <a:lnTo>
                      <a:pt x="360" y="148"/>
                    </a:lnTo>
                    <a:lnTo>
                      <a:pt x="352" y="146"/>
                    </a:lnTo>
                    <a:lnTo>
                      <a:pt x="345" y="145"/>
                    </a:lnTo>
                    <a:lnTo>
                      <a:pt x="338" y="144"/>
                    </a:lnTo>
                    <a:lnTo>
                      <a:pt x="333" y="144"/>
                    </a:lnTo>
                    <a:lnTo>
                      <a:pt x="325" y="144"/>
                    </a:lnTo>
                    <a:lnTo>
                      <a:pt x="317" y="143"/>
                    </a:lnTo>
                    <a:lnTo>
                      <a:pt x="307" y="142"/>
                    </a:lnTo>
                    <a:lnTo>
                      <a:pt x="298" y="140"/>
                    </a:lnTo>
                    <a:lnTo>
                      <a:pt x="290" y="138"/>
                    </a:lnTo>
                    <a:lnTo>
                      <a:pt x="282" y="137"/>
                    </a:lnTo>
                    <a:lnTo>
                      <a:pt x="276" y="136"/>
                    </a:lnTo>
                    <a:lnTo>
                      <a:pt x="272" y="135"/>
                    </a:lnTo>
                    <a:lnTo>
                      <a:pt x="269" y="135"/>
                    </a:lnTo>
                    <a:lnTo>
                      <a:pt x="267" y="134"/>
                    </a:lnTo>
                    <a:lnTo>
                      <a:pt x="262" y="134"/>
                    </a:lnTo>
                    <a:lnTo>
                      <a:pt x="259" y="133"/>
                    </a:lnTo>
                    <a:lnTo>
                      <a:pt x="254" y="131"/>
                    </a:lnTo>
                    <a:lnTo>
                      <a:pt x="249" y="131"/>
                    </a:lnTo>
                    <a:lnTo>
                      <a:pt x="243" y="130"/>
                    </a:lnTo>
                    <a:lnTo>
                      <a:pt x="237" y="130"/>
                    </a:lnTo>
                    <a:lnTo>
                      <a:pt x="231" y="129"/>
                    </a:lnTo>
                    <a:lnTo>
                      <a:pt x="227" y="129"/>
                    </a:lnTo>
                    <a:lnTo>
                      <a:pt x="221" y="128"/>
                    </a:lnTo>
                    <a:lnTo>
                      <a:pt x="215" y="128"/>
                    </a:lnTo>
                    <a:lnTo>
                      <a:pt x="211" y="127"/>
                    </a:lnTo>
                    <a:lnTo>
                      <a:pt x="207" y="127"/>
                    </a:lnTo>
                    <a:lnTo>
                      <a:pt x="203" y="127"/>
                    </a:lnTo>
                    <a:lnTo>
                      <a:pt x="198" y="126"/>
                    </a:lnTo>
                    <a:lnTo>
                      <a:pt x="189" y="126"/>
                    </a:lnTo>
                    <a:lnTo>
                      <a:pt x="178" y="126"/>
                    </a:lnTo>
                    <a:lnTo>
                      <a:pt x="168" y="126"/>
                    </a:lnTo>
                    <a:lnTo>
                      <a:pt x="158" y="126"/>
                    </a:lnTo>
                    <a:lnTo>
                      <a:pt x="147" y="127"/>
                    </a:lnTo>
                    <a:lnTo>
                      <a:pt x="138" y="128"/>
                    </a:lnTo>
                    <a:lnTo>
                      <a:pt x="130" y="128"/>
                    </a:lnTo>
                    <a:lnTo>
                      <a:pt x="124" y="129"/>
                    </a:lnTo>
                    <a:lnTo>
                      <a:pt x="117" y="130"/>
                    </a:lnTo>
                    <a:lnTo>
                      <a:pt x="109" y="131"/>
                    </a:lnTo>
                    <a:lnTo>
                      <a:pt x="99" y="134"/>
                    </a:lnTo>
                    <a:lnTo>
                      <a:pt x="87" y="135"/>
                    </a:lnTo>
                    <a:lnTo>
                      <a:pt x="77" y="136"/>
                    </a:lnTo>
                    <a:lnTo>
                      <a:pt x="67" y="137"/>
                    </a:lnTo>
                    <a:lnTo>
                      <a:pt x="59" y="137"/>
                    </a:lnTo>
                    <a:lnTo>
                      <a:pt x="53" y="137"/>
                    </a:lnTo>
                    <a:lnTo>
                      <a:pt x="48" y="134"/>
                    </a:lnTo>
                    <a:lnTo>
                      <a:pt x="46" y="128"/>
                    </a:lnTo>
                    <a:lnTo>
                      <a:pt x="46" y="121"/>
                    </a:lnTo>
                    <a:lnTo>
                      <a:pt x="46" y="116"/>
                    </a:lnTo>
                    <a:lnTo>
                      <a:pt x="46" y="113"/>
                    </a:lnTo>
                    <a:lnTo>
                      <a:pt x="42" y="111"/>
                    </a:lnTo>
                    <a:lnTo>
                      <a:pt x="39" y="108"/>
                    </a:lnTo>
                    <a:lnTo>
                      <a:pt x="34" y="106"/>
                    </a:lnTo>
                    <a:lnTo>
                      <a:pt x="30" y="104"/>
                    </a:lnTo>
                    <a:lnTo>
                      <a:pt x="24" y="100"/>
                    </a:lnTo>
                    <a:lnTo>
                      <a:pt x="18" y="96"/>
                    </a:lnTo>
                    <a:lnTo>
                      <a:pt x="16" y="91"/>
                    </a:lnTo>
                    <a:lnTo>
                      <a:pt x="16" y="88"/>
                    </a:lnTo>
                    <a:lnTo>
                      <a:pt x="16" y="83"/>
                    </a:lnTo>
                    <a:lnTo>
                      <a:pt x="17" y="80"/>
                    </a:lnTo>
                    <a:lnTo>
                      <a:pt x="19" y="77"/>
                    </a:lnTo>
                    <a:lnTo>
                      <a:pt x="21" y="75"/>
                    </a:lnTo>
                    <a:lnTo>
                      <a:pt x="22" y="72"/>
                    </a:lnTo>
                    <a:lnTo>
                      <a:pt x="22" y="69"/>
                    </a:lnTo>
                    <a:lnTo>
                      <a:pt x="18" y="66"/>
                    </a:lnTo>
                    <a:lnTo>
                      <a:pt x="14" y="63"/>
                    </a:lnTo>
                    <a:lnTo>
                      <a:pt x="9" y="60"/>
                    </a:lnTo>
                    <a:lnTo>
                      <a:pt x="6" y="57"/>
                    </a:lnTo>
                    <a:lnTo>
                      <a:pt x="3" y="53"/>
                    </a:lnTo>
                    <a:lnTo>
                      <a:pt x="1" y="47"/>
                    </a:lnTo>
                    <a:lnTo>
                      <a:pt x="0" y="42"/>
                    </a:lnTo>
                    <a:lnTo>
                      <a:pt x="0" y="37"/>
                    </a:lnTo>
                    <a:lnTo>
                      <a:pt x="2" y="32"/>
                    </a:lnTo>
                    <a:lnTo>
                      <a:pt x="8" y="29"/>
                    </a:lnTo>
                    <a:lnTo>
                      <a:pt x="15" y="27"/>
                    </a:lnTo>
                    <a:lnTo>
                      <a:pt x="24" y="23"/>
                    </a:lnTo>
                    <a:lnTo>
                      <a:pt x="34" y="21"/>
                    </a:lnTo>
                    <a:lnTo>
                      <a:pt x="45" y="19"/>
                    </a:lnTo>
                    <a:lnTo>
                      <a:pt x="54" y="16"/>
                    </a:lnTo>
                    <a:lnTo>
                      <a:pt x="63" y="15"/>
                    </a:lnTo>
                    <a:lnTo>
                      <a:pt x="70" y="15"/>
                    </a:lnTo>
                    <a:lnTo>
                      <a:pt x="75" y="15"/>
                    </a:lnTo>
                    <a:lnTo>
                      <a:pt x="79" y="15"/>
                    </a:lnTo>
                    <a:lnTo>
                      <a:pt x="84" y="15"/>
                    </a:lnTo>
                    <a:lnTo>
                      <a:pt x="87" y="15"/>
                    </a:lnTo>
                    <a:lnTo>
                      <a:pt x="90" y="12"/>
                    </a:lnTo>
                    <a:lnTo>
                      <a:pt x="92" y="8"/>
                    </a:lnTo>
                    <a:lnTo>
                      <a:pt x="93" y="5"/>
                    </a:lnTo>
                    <a:lnTo>
                      <a:pt x="95" y="0"/>
                    </a:lnTo>
                    <a:lnTo>
                      <a:pt x="100" y="1"/>
                    </a:lnTo>
                    <a:lnTo>
                      <a:pt x="105" y="4"/>
                    </a:lnTo>
                    <a:lnTo>
                      <a:pt x="109" y="6"/>
                    </a:lnTo>
                    <a:lnTo>
                      <a:pt x="115" y="8"/>
                    </a:lnTo>
                    <a:lnTo>
                      <a:pt x="121" y="11"/>
                    </a:lnTo>
                    <a:lnTo>
                      <a:pt x="125" y="14"/>
                    </a:lnTo>
                    <a:lnTo>
                      <a:pt x="129" y="16"/>
                    </a:lnTo>
                    <a:lnTo>
                      <a:pt x="132" y="17"/>
                    </a:lnTo>
                    <a:lnTo>
                      <a:pt x="136" y="20"/>
                    </a:lnTo>
                    <a:lnTo>
                      <a:pt x="139" y="22"/>
                    </a:lnTo>
                    <a:lnTo>
                      <a:pt x="143" y="25"/>
                    </a:lnTo>
                    <a:lnTo>
                      <a:pt x="147" y="29"/>
                    </a:lnTo>
                    <a:lnTo>
                      <a:pt x="151" y="32"/>
                    </a:lnTo>
                    <a:lnTo>
                      <a:pt x="156" y="35"/>
                    </a:lnTo>
                    <a:lnTo>
                      <a:pt x="162" y="37"/>
                    </a:lnTo>
                    <a:lnTo>
                      <a:pt x="168" y="39"/>
                    </a:lnTo>
                    <a:lnTo>
                      <a:pt x="173" y="40"/>
                    </a:lnTo>
                    <a:lnTo>
                      <a:pt x="177" y="40"/>
                    </a:lnTo>
                    <a:lnTo>
                      <a:pt x="183" y="42"/>
                    </a:lnTo>
                    <a:lnTo>
                      <a:pt x="190" y="42"/>
                    </a:lnTo>
                    <a:lnTo>
                      <a:pt x="196" y="43"/>
                    </a:lnTo>
                    <a:lnTo>
                      <a:pt x="203" y="43"/>
                    </a:lnTo>
                    <a:lnTo>
                      <a:pt x="209" y="43"/>
                    </a:lnTo>
                    <a:lnTo>
                      <a:pt x="216" y="43"/>
                    </a:lnTo>
                    <a:lnTo>
                      <a:pt x="224" y="44"/>
                    </a:lnTo>
                    <a:lnTo>
                      <a:pt x="231" y="44"/>
                    </a:lnTo>
                    <a:lnTo>
                      <a:pt x="237" y="44"/>
                    </a:lnTo>
                    <a:lnTo>
                      <a:pt x="243" y="44"/>
                    </a:lnTo>
                    <a:lnTo>
                      <a:pt x="245" y="44"/>
                    </a:lnTo>
                    <a:lnTo>
                      <a:pt x="249" y="44"/>
                    </a:lnTo>
                    <a:lnTo>
                      <a:pt x="251" y="44"/>
                    </a:lnTo>
                    <a:lnTo>
                      <a:pt x="253" y="44"/>
                    </a:lnTo>
                    <a:lnTo>
                      <a:pt x="261" y="44"/>
                    </a:lnTo>
                    <a:lnTo>
                      <a:pt x="272" y="43"/>
                    </a:lnTo>
                    <a:lnTo>
                      <a:pt x="284" y="43"/>
                    </a:lnTo>
                    <a:lnTo>
                      <a:pt x="297" y="42"/>
                    </a:lnTo>
                    <a:lnTo>
                      <a:pt x="312" y="40"/>
                    </a:lnTo>
                    <a:lnTo>
                      <a:pt x="327" y="38"/>
                    </a:lnTo>
                    <a:lnTo>
                      <a:pt x="343" y="37"/>
                    </a:lnTo>
                    <a:lnTo>
                      <a:pt x="358" y="35"/>
                    </a:lnTo>
                    <a:lnTo>
                      <a:pt x="374" y="34"/>
                    </a:lnTo>
                    <a:lnTo>
                      <a:pt x="389" y="32"/>
                    </a:lnTo>
                    <a:lnTo>
                      <a:pt x="404" y="30"/>
                    </a:lnTo>
                    <a:lnTo>
                      <a:pt x="417" y="29"/>
                    </a:lnTo>
                    <a:lnTo>
                      <a:pt x="428" y="28"/>
                    </a:lnTo>
                    <a:lnTo>
                      <a:pt x="439" y="28"/>
                    </a:lnTo>
                    <a:lnTo>
                      <a:pt x="447" y="27"/>
                    </a:lnTo>
                    <a:lnTo>
                      <a:pt x="452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1" name="Freeform 387"/>
              <p:cNvSpPr>
                <a:spLocks/>
              </p:cNvSpPr>
              <p:nvPr/>
            </p:nvSpPr>
            <p:spPr bwMode="auto">
              <a:xfrm>
                <a:off x="1823" y="3706"/>
                <a:ext cx="33" cy="42"/>
              </a:xfrm>
              <a:custGeom>
                <a:avLst/>
                <a:gdLst/>
                <a:ahLst/>
                <a:cxnLst>
                  <a:cxn ang="0">
                    <a:pos x="25" y="69"/>
                  </a:cxn>
                  <a:cxn ang="0">
                    <a:pos x="23" y="74"/>
                  </a:cxn>
                  <a:cxn ang="0">
                    <a:pos x="22" y="77"/>
                  </a:cxn>
                  <a:cxn ang="0">
                    <a:pos x="20" y="81"/>
                  </a:cxn>
                  <a:cxn ang="0">
                    <a:pos x="17" y="84"/>
                  </a:cxn>
                  <a:cxn ang="0">
                    <a:pos x="14" y="84"/>
                  </a:cxn>
                  <a:cxn ang="0">
                    <a:pos x="9" y="84"/>
                  </a:cxn>
                  <a:cxn ang="0">
                    <a:pos x="5" y="84"/>
                  </a:cxn>
                  <a:cxn ang="0">
                    <a:pos x="0" y="84"/>
                  </a:cxn>
                  <a:cxn ang="0">
                    <a:pos x="4" y="77"/>
                  </a:cxn>
                  <a:cxn ang="0">
                    <a:pos x="10" y="67"/>
                  </a:cxn>
                  <a:cxn ang="0">
                    <a:pos x="18" y="54"/>
                  </a:cxn>
                  <a:cxn ang="0">
                    <a:pos x="27" y="40"/>
                  </a:cxn>
                  <a:cxn ang="0">
                    <a:pos x="36" y="27"/>
                  </a:cxn>
                  <a:cxn ang="0">
                    <a:pos x="44" y="15"/>
                  </a:cxn>
                  <a:cxn ang="0">
                    <a:pos x="50" y="6"/>
                  </a:cxn>
                  <a:cxn ang="0">
                    <a:pos x="53" y="0"/>
                  </a:cxn>
                  <a:cxn ang="0">
                    <a:pos x="56" y="0"/>
                  </a:cxn>
                  <a:cxn ang="0">
                    <a:pos x="60" y="0"/>
                  </a:cxn>
                  <a:cxn ang="0">
                    <a:pos x="63" y="0"/>
                  </a:cxn>
                  <a:cxn ang="0">
                    <a:pos x="67" y="0"/>
                  </a:cxn>
                  <a:cxn ang="0">
                    <a:pos x="63" y="6"/>
                  </a:cxn>
                  <a:cxn ang="0">
                    <a:pos x="59" y="15"/>
                  </a:cxn>
                  <a:cxn ang="0">
                    <a:pos x="52" y="25"/>
                  </a:cxn>
                  <a:cxn ang="0">
                    <a:pos x="45" y="37"/>
                  </a:cxn>
                  <a:cxn ang="0">
                    <a:pos x="38" y="48"/>
                  </a:cxn>
                  <a:cxn ang="0">
                    <a:pos x="32" y="59"/>
                  </a:cxn>
                  <a:cxn ang="0">
                    <a:pos x="28" y="66"/>
                  </a:cxn>
                  <a:cxn ang="0">
                    <a:pos x="25" y="69"/>
                  </a:cxn>
                </a:cxnLst>
                <a:rect l="0" t="0" r="r" b="b"/>
                <a:pathLst>
                  <a:path w="67" h="84">
                    <a:moveTo>
                      <a:pt x="25" y="69"/>
                    </a:moveTo>
                    <a:lnTo>
                      <a:pt x="23" y="74"/>
                    </a:lnTo>
                    <a:lnTo>
                      <a:pt x="22" y="77"/>
                    </a:lnTo>
                    <a:lnTo>
                      <a:pt x="20" y="81"/>
                    </a:lnTo>
                    <a:lnTo>
                      <a:pt x="17" y="84"/>
                    </a:lnTo>
                    <a:lnTo>
                      <a:pt x="14" y="84"/>
                    </a:lnTo>
                    <a:lnTo>
                      <a:pt x="9" y="84"/>
                    </a:lnTo>
                    <a:lnTo>
                      <a:pt x="5" y="84"/>
                    </a:lnTo>
                    <a:lnTo>
                      <a:pt x="0" y="84"/>
                    </a:lnTo>
                    <a:lnTo>
                      <a:pt x="4" y="77"/>
                    </a:lnTo>
                    <a:lnTo>
                      <a:pt x="10" y="67"/>
                    </a:lnTo>
                    <a:lnTo>
                      <a:pt x="18" y="54"/>
                    </a:lnTo>
                    <a:lnTo>
                      <a:pt x="27" y="40"/>
                    </a:lnTo>
                    <a:lnTo>
                      <a:pt x="36" y="27"/>
                    </a:lnTo>
                    <a:lnTo>
                      <a:pt x="44" y="15"/>
                    </a:lnTo>
                    <a:lnTo>
                      <a:pt x="50" y="6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7" y="0"/>
                    </a:lnTo>
                    <a:lnTo>
                      <a:pt x="63" y="6"/>
                    </a:lnTo>
                    <a:lnTo>
                      <a:pt x="59" y="15"/>
                    </a:lnTo>
                    <a:lnTo>
                      <a:pt x="52" y="25"/>
                    </a:lnTo>
                    <a:lnTo>
                      <a:pt x="45" y="37"/>
                    </a:lnTo>
                    <a:lnTo>
                      <a:pt x="38" y="48"/>
                    </a:lnTo>
                    <a:lnTo>
                      <a:pt x="32" y="59"/>
                    </a:lnTo>
                    <a:lnTo>
                      <a:pt x="28" y="66"/>
                    </a:lnTo>
                    <a:lnTo>
                      <a:pt x="25" y="6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2" name="Freeform 388"/>
              <p:cNvSpPr>
                <a:spLocks/>
              </p:cNvSpPr>
              <p:nvPr/>
            </p:nvSpPr>
            <p:spPr bwMode="auto">
              <a:xfrm>
                <a:off x="1921" y="3681"/>
                <a:ext cx="114" cy="50"/>
              </a:xfrm>
              <a:custGeom>
                <a:avLst/>
                <a:gdLst/>
                <a:ahLst/>
                <a:cxnLst>
                  <a:cxn ang="0">
                    <a:pos x="214" y="85"/>
                  </a:cxn>
                  <a:cxn ang="0">
                    <a:pos x="195" y="80"/>
                  </a:cxn>
                  <a:cxn ang="0">
                    <a:pos x="177" y="87"/>
                  </a:cxn>
                  <a:cxn ang="0">
                    <a:pos x="161" y="87"/>
                  </a:cxn>
                  <a:cxn ang="0">
                    <a:pos x="153" y="84"/>
                  </a:cxn>
                  <a:cxn ang="0">
                    <a:pos x="140" y="80"/>
                  </a:cxn>
                  <a:cxn ang="0">
                    <a:pos x="127" y="69"/>
                  </a:cxn>
                  <a:cxn ang="0">
                    <a:pos x="101" y="62"/>
                  </a:cxn>
                  <a:cxn ang="0">
                    <a:pos x="90" y="62"/>
                  </a:cxn>
                  <a:cxn ang="0">
                    <a:pos x="86" y="68"/>
                  </a:cxn>
                  <a:cxn ang="0">
                    <a:pos x="89" y="77"/>
                  </a:cxn>
                  <a:cxn ang="0">
                    <a:pos x="74" y="65"/>
                  </a:cxn>
                  <a:cxn ang="0">
                    <a:pos x="81" y="54"/>
                  </a:cxn>
                  <a:cxn ang="0">
                    <a:pos x="97" y="48"/>
                  </a:cxn>
                  <a:cxn ang="0">
                    <a:pos x="114" y="48"/>
                  </a:cxn>
                  <a:cxn ang="0">
                    <a:pos x="132" y="48"/>
                  </a:cxn>
                  <a:cxn ang="0">
                    <a:pos x="128" y="42"/>
                  </a:cxn>
                  <a:cxn ang="0">
                    <a:pos x="110" y="38"/>
                  </a:cxn>
                  <a:cxn ang="0">
                    <a:pos x="98" y="31"/>
                  </a:cxn>
                  <a:cxn ang="0">
                    <a:pos x="76" y="35"/>
                  </a:cxn>
                  <a:cxn ang="0">
                    <a:pos x="64" y="46"/>
                  </a:cxn>
                  <a:cxn ang="0">
                    <a:pos x="61" y="64"/>
                  </a:cxn>
                  <a:cxn ang="0">
                    <a:pos x="67" y="91"/>
                  </a:cxn>
                  <a:cxn ang="0">
                    <a:pos x="63" y="99"/>
                  </a:cxn>
                  <a:cxn ang="0">
                    <a:pos x="57" y="99"/>
                  </a:cxn>
                  <a:cxn ang="0">
                    <a:pos x="49" y="87"/>
                  </a:cxn>
                  <a:cxn ang="0">
                    <a:pos x="33" y="58"/>
                  </a:cxn>
                  <a:cxn ang="0">
                    <a:pos x="44" y="27"/>
                  </a:cxn>
                  <a:cxn ang="0">
                    <a:pos x="37" y="34"/>
                  </a:cxn>
                  <a:cxn ang="0">
                    <a:pos x="25" y="58"/>
                  </a:cxn>
                  <a:cxn ang="0">
                    <a:pos x="21" y="76"/>
                  </a:cxn>
                  <a:cxn ang="0">
                    <a:pos x="4" y="81"/>
                  </a:cxn>
                  <a:cxn ang="0">
                    <a:pos x="0" y="70"/>
                  </a:cxn>
                  <a:cxn ang="0">
                    <a:pos x="6" y="46"/>
                  </a:cxn>
                  <a:cxn ang="0">
                    <a:pos x="19" y="16"/>
                  </a:cxn>
                  <a:cxn ang="0">
                    <a:pos x="43" y="10"/>
                  </a:cxn>
                  <a:cxn ang="0">
                    <a:pos x="61" y="8"/>
                  </a:cxn>
                  <a:cxn ang="0">
                    <a:pos x="84" y="3"/>
                  </a:cxn>
                  <a:cxn ang="0">
                    <a:pos x="106" y="0"/>
                  </a:cxn>
                  <a:cxn ang="0">
                    <a:pos x="130" y="5"/>
                  </a:cxn>
                  <a:cxn ang="0">
                    <a:pos x="147" y="20"/>
                  </a:cxn>
                  <a:cxn ang="0">
                    <a:pos x="180" y="49"/>
                  </a:cxn>
                  <a:cxn ang="0">
                    <a:pos x="201" y="66"/>
                  </a:cxn>
                  <a:cxn ang="0">
                    <a:pos x="213" y="65"/>
                  </a:cxn>
                  <a:cxn ang="0">
                    <a:pos x="222" y="66"/>
                  </a:cxn>
                  <a:cxn ang="0">
                    <a:pos x="227" y="72"/>
                  </a:cxn>
                  <a:cxn ang="0">
                    <a:pos x="227" y="91"/>
                  </a:cxn>
                </a:cxnLst>
                <a:rect l="0" t="0" r="r" b="b"/>
                <a:pathLst>
                  <a:path w="228" h="100">
                    <a:moveTo>
                      <a:pt x="227" y="91"/>
                    </a:moveTo>
                    <a:lnTo>
                      <a:pt x="221" y="88"/>
                    </a:lnTo>
                    <a:lnTo>
                      <a:pt x="214" y="85"/>
                    </a:lnTo>
                    <a:lnTo>
                      <a:pt x="206" y="83"/>
                    </a:lnTo>
                    <a:lnTo>
                      <a:pt x="200" y="80"/>
                    </a:lnTo>
                    <a:lnTo>
                      <a:pt x="195" y="80"/>
                    </a:lnTo>
                    <a:lnTo>
                      <a:pt x="189" y="81"/>
                    </a:lnTo>
                    <a:lnTo>
                      <a:pt x="182" y="85"/>
                    </a:lnTo>
                    <a:lnTo>
                      <a:pt x="177" y="87"/>
                    </a:lnTo>
                    <a:lnTo>
                      <a:pt x="173" y="88"/>
                    </a:lnTo>
                    <a:lnTo>
                      <a:pt x="167" y="88"/>
                    </a:lnTo>
                    <a:lnTo>
                      <a:pt x="161" y="87"/>
                    </a:lnTo>
                    <a:lnTo>
                      <a:pt x="158" y="86"/>
                    </a:lnTo>
                    <a:lnTo>
                      <a:pt x="155" y="85"/>
                    </a:lnTo>
                    <a:lnTo>
                      <a:pt x="153" y="84"/>
                    </a:lnTo>
                    <a:lnTo>
                      <a:pt x="150" y="83"/>
                    </a:lnTo>
                    <a:lnTo>
                      <a:pt x="145" y="83"/>
                    </a:lnTo>
                    <a:lnTo>
                      <a:pt x="140" y="80"/>
                    </a:lnTo>
                    <a:lnTo>
                      <a:pt x="135" y="77"/>
                    </a:lnTo>
                    <a:lnTo>
                      <a:pt x="130" y="73"/>
                    </a:lnTo>
                    <a:lnTo>
                      <a:pt x="127" y="69"/>
                    </a:lnTo>
                    <a:lnTo>
                      <a:pt x="120" y="68"/>
                    </a:lnTo>
                    <a:lnTo>
                      <a:pt x="110" y="64"/>
                    </a:lnTo>
                    <a:lnTo>
                      <a:pt x="101" y="62"/>
                    </a:lnTo>
                    <a:lnTo>
                      <a:pt x="95" y="61"/>
                    </a:lnTo>
                    <a:lnTo>
                      <a:pt x="92" y="61"/>
                    </a:lnTo>
                    <a:lnTo>
                      <a:pt x="90" y="62"/>
                    </a:lnTo>
                    <a:lnTo>
                      <a:pt x="87" y="64"/>
                    </a:lnTo>
                    <a:lnTo>
                      <a:pt x="86" y="66"/>
                    </a:lnTo>
                    <a:lnTo>
                      <a:pt x="86" y="68"/>
                    </a:lnTo>
                    <a:lnTo>
                      <a:pt x="87" y="70"/>
                    </a:lnTo>
                    <a:lnTo>
                      <a:pt x="89" y="73"/>
                    </a:lnTo>
                    <a:lnTo>
                      <a:pt x="89" y="77"/>
                    </a:lnTo>
                    <a:lnTo>
                      <a:pt x="85" y="75"/>
                    </a:lnTo>
                    <a:lnTo>
                      <a:pt x="79" y="70"/>
                    </a:lnTo>
                    <a:lnTo>
                      <a:pt x="74" y="65"/>
                    </a:lnTo>
                    <a:lnTo>
                      <a:pt x="69" y="61"/>
                    </a:lnTo>
                    <a:lnTo>
                      <a:pt x="74" y="57"/>
                    </a:lnTo>
                    <a:lnTo>
                      <a:pt x="81" y="54"/>
                    </a:lnTo>
                    <a:lnTo>
                      <a:pt x="89" y="50"/>
                    </a:lnTo>
                    <a:lnTo>
                      <a:pt x="94" y="48"/>
                    </a:lnTo>
                    <a:lnTo>
                      <a:pt x="97" y="48"/>
                    </a:lnTo>
                    <a:lnTo>
                      <a:pt x="101" y="48"/>
                    </a:lnTo>
                    <a:lnTo>
                      <a:pt x="107" y="48"/>
                    </a:lnTo>
                    <a:lnTo>
                      <a:pt x="114" y="48"/>
                    </a:lnTo>
                    <a:lnTo>
                      <a:pt x="120" y="48"/>
                    </a:lnTo>
                    <a:lnTo>
                      <a:pt x="127" y="48"/>
                    </a:lnTo>
                    <a:lnTo>
                      <a:pt x="132" y="48"/>
                    </a:lnTo>
                    <a:lnTo>
                      <a:pt x="137" y="48"/>
                    </a:lnTo>
                    <a:lnTo>
                      <a:pt x="134" y="46"/>
                    </a:lnTo>
                    <a:lnTo>
                      <a:pt x="128" y="42"/>
                    </a:lnTo>
                    <a:lnTo>
                      <a:pt x="121" y="40"/>
                    </a:lnTo>
                    <a:lnTo>
                      <a:pt x="115" y="39"/>
                    </a:lnTo>
                    <a:lnTo>
                      <a:pt x="110" y="38"/>
                    </a:lnTo>
                    <a:lnTo>
                      <a:pt x="105" y="37"/>
                    </a:lnTo>
                    <a:lnTo>
                      <a:pt x="101" y="34"/>
                    </a:lnTo>
                    <a:lnTo>
                      <a:pt x="98" y="31"/>
                    </a:lnTo>
                    <a:lnTo>
                      <a:pt x="93" y="32"/>
                    </a:lnTo>
                    <a:lnTo>
                      <a:pt x="85" y="34"/>
                    </a:lnTo>
                    <a:lnTo>
                      <a:pt x="76" y="35"/>
                    </a:lnTo>
                    <a:lnTo>
                      <a:pt x="67" y="37"/>
                    </a:lnTo>
                    <a:lnTo>
                      <a:pt x="66" y="41"/>
                    </a:lnTo>
                    <a:lnTo>
                      <a:pt x="64" y="46"/>
                    </a:lnTo>
                    <a:lnTo>
                      <a:pt x="61" y="51"/>
                    </a:lnTo>
                    <a:lnTo>
                      <a:pt x="57" y="56"/>
                    </a:lnTo>
                    <a:lnTo>
                      <a:pt x="61" y="64"/>
                    </a:lnTo>
                    <a:lnTo>
                      <a:pt x="64" y="73"/>
                    </a:lnTo>
                    <a:lnTo>
                      <a:pt x="66" y="84"/>
                    </a:lnTo>
                    <a:lnTo>
                      <a:pt x="67" y="91"/>
                    </a:lnTo>
                    <a:lnTo>
                      <a:pt x="67" y="94"/>
                    </a:lnTo>
                    <a:lnTo>
                      <a:pt x="66" y="96"/>
                    </a:lnTo>
                    <a:lnTo>
                      <a:pt x="63" y="99"/>
                    </a:lnTo>
                    <a:lnTo>
                      <a:pt x="61" y="100"/>
                    </a:lnTo>
                    <a:lnTo>
                      <a:pt x="59" y="100"/>
                    </a:lnTo>
                    <a:lnTo>
                      <a:pt x="57" y="99"/>
                    </a:lnTo>
                    <a:lnTo>
                      <a:pt x="55" y="96"/>
                    </a:lnTo>
                    <a:lnTo>
                      <a:pt x="53" y="95"/>
                    </a:lnTo>
                    <a:lnTo>
                      <a:pt x="49" y="87"/>
                    </a:lnTo>
                    <a:lnTo>
                      <a:pt x="45" y="77"/>
                    </a:lnTo>
                    <a:lnTo>
                      <a:pt x="39" y="66"/>
                    </a:lnTo>
                    <a:lnTo>
                      <a:pt x="33" y="58"/>
                    </a:lnTo>
                    <a:lnTo>
                      <a:pt x="34" y="53"/>
                    </a:lnTo>
                    <a:lnTo>
                      <a:pt x="39" y="41"/>
                    </a:lnTo>
                    <a:lnTo>
                      <a:pt x="44" y="27"/>
                    </a:lnTo>
                    <a:lnTo>
                      <a:pt x="47" y="18"/>
                    </a:lnTo>
                    <a:lnTo>
                      <a:pt x="43" y="24"/>
                    </a:lnTo>
                    <a:lnTo>
                      <a:pt x="37" y="34"/>
                    </a:lnTo>
                    <a:lnTo>
                      <a:pt x="30" y="46"/>
                    </a:lnTo>
                    <a:lnTo>
                      <a:pt x="25" y="54"/>
                    </a:lnTo>
                    <a:lnTo>
                      <a:pt x="25" y="58"/>
                    </a:lnTo>
                    <a:lnTo>
                      <a:pt x="25" y="64"/>
                    </a:lnTo>
                    <a:lnTo>
                      <a:pt x="23" y="71"/>
                    </a:lnTo>
                    <a:lnTo>
                      <a:pt x="21" y="76"/>
                    </a:lnTo>
                    <a:lnTo>
                      <a:pt x="16" y="78"/>
                    </a:lnTo>
                    <a:lnTo>
                      <a:pt x="10" y="80"/>
                    </a:lnTo>
                    <a:lnTo>
                      <a:pt x="4" y="81"/>
                    </a:lnTo>
                    <a:lnTo>
                      <a:pt x="1" y="83"/>
                    </a:lnTo>
                    <a:lnTo>
                      <a:pt x="0" y="79"/>
                    </a:lnTo>
                    <a:lnTo>
                      <a:pt x="0" y="70"/>
                    </a:lnTo>
                    <a:lnTo>
                      <a:pt x="0" y="61"/>
                    </a:lnTo>
                    <a:lnTo>
                      <a:pt x="1" y="54"/>
                    </a:lnTo>
                    <a:lnTo>
                      <a:pt x="6" y="46"/>
                    </a:lnTo>
                    <a:lnTo>
                      <a:pt x="11" y="34"/>
                    </a:lnTo>
                    <a:lnTo>
                      <a:pt x="16" y="23"/>
                    </a:lnTo>
                    <a:lnTo>
                      <a:pt x="19" y="16"/>
                    </a:lnTo>
                    <a:lnTo>
                      <a:pt x="24" y="13"/>
                    </a:lnTo>
                    <a:lnTo>
                      <a:pt x="33" y="11"/>
                    </a:lnTo>
                    <a:lnTo>
                      <a:pt x="43" y="10"/>
                    </a:lnTo>
                    <a:lnTo>
                      <a:pt x="51" y="9"/>
                    </a:lnTo>
                    <a:lnTo>
                      <a:pt x="55" y="8"/>
                    </a:lnTo>
                    <a:lnTo>
                      <a:pt x="61" y="8"/>
                    </a:lnTo>
                    <a:lnTo>
                      <a:pt x="68" y="7"/>
                    </a:lnTo>
                    <a:lnTo>
                      <a:pt x="76" y="4"/>
                    </a:lnTo>
                    <a:lnTo>
                      <a:pt x="84" y="3"/>
                    </a:lnTo>
                    <a:lnTo>
                      <a:pt x="92" y="2"/>
                    </a:lnTo>
                    <a:lnTo>
                      <a:pt x="99" y="1"/>
                    </a:lnTo>
                    <a:lnTo>
                      <a:pt x="106" y="0"/>
                    </a:lnTo>
                    <a:lnTo>
                      <a:pt x="115" y="0"/>
                    </a:lnTo>
                    <a:lnTo>
                      <a:pt x="123" y="2"/>
                    </a:lnTo>
                    <a:lnTo>
                      <a:pt x="130" y="5"/>
                    </a:lnTo>
                    <a:lnTo>
                      <a:pt x="135" y="9"/>
                    </a:lnTo>
                    <a:lnTo>
                      <a:pt x="139" y="13"/>
                    </a:lnTo>
                    <a:lnTo>
                      <a:pt x="147" y="20"/>
                    </a:lnTo>
                    <a:lnTo>
                      <a:pt x="157" y="30"/>
                    </a:lnTo>
                    <a:lnTo>
                      <a:pt x="168" y="39"/>
                    </a:lnTo>
                    <a:lnTo>
                      <a:pt x="180" y="49"/>
                    </a:lnTo>
                    <a:lnTo>
                      <a:pt x="190" y="57"/>
                    </a:lnTo>
                    <a:lnTo>
                      <a:pt x="198" y="64"/>
                    </a:lnTo>
                    <a:lnTo>
                      <a:pt x="201" y="66"/>
                    </a:lnTo>
                    <a:lnTo>
                      <a:pt x="205" y="68"/>
                    </a:lnTo>
                    <a:lnTo>
                      <a:pt x="210" y="66"/>
                    </a:lnTo>
                    <a:lnTo>
                      <a:pt x="213" y="65"/>
                    </a:lnTo>
                    <a:lnTo>
                      <a:pt x="216" y="64"/>
                    </a:lnTo>
                    <a:lnTo>
                      <a:pt x="219" y="65"/>
                    </a:lnTo>
                    <a:lnTo>
                      <a:pt x="222" y="66"/>
                    </a:lnTo>
                    <a:lnTo>
                      <a:pt x="225" y="68"/>
                    </a:lnTo>
                    <a:lnTo>
                      <a:pt x="228" y="69"/>
                    </a:lnTo>
                    <a:lnTo>
                      <a:pt x="227" y="72"/>
                    </a:lnTo>
                    <a:lnTo>
                      <a:pt x="227" y="77"/>
                    </a:lnTo>
                    <a:lnTo>
                      <a:pt x="227" y="84"/>
                    </a:lnTo>
                    <a:lnTo>
                      <a:pt x="227" y="9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3" name="Freeform 389"/>
              <p:cNvSpPr>
                <a:spLocks/>
              </p:cNvSpPr>
              <p:nvPr/>
            </p:nvSpPr>
            <p:spPr bwMode="auto">
              <a:xfrm>
                <a:off x="1832" y="3744"/>
                <a:ext cx="185" cy="34"/>
              </a:xfrm>
              <a:custGeom>
                <a:avLst/>
                <a:gdLst/>
                <a:ahLst/>
                <a:cxnLst>
                  <a:cxn ang="0">
                    <a:pos x="369" y="36"/>
                  </a:cxn>
                  <a:cxn ang="0">
                    <a:pos x="360" y="53"/>
                  </a:cxn>
                  <a:cxn ang="0">
                    <a:pos x="339" y="62"/>
                  </a:cxn>
                  <a:cxn ang="0">
                    <a:pos x="307" y="66"/>
                  </a:cxn>
                  <a:cxn ang="0">
                    <a:pos x="274" y="67"/>
                  </a:cxn>
                  <a:cxn ang="0">
                    <a:pos x="243" y="66"/>
                  </a:cxn>
                  <a:cxn ang="0">
                    <a:pos x="216" y="65"/>
                  </a:cxn>
                  <a:cxn ang="0">
                    <a:pos x="190" y="61"/>
                  </a:cxn>
                  <a:cxn ang="0">
                    <a:pos x="171" y="59"/>
                  </a:cxn>
                  <a:cxn ang="0">
                    <a:pos x="157" y="57"/>
                  </a:cxn>
                  <a:cxn ang="0">
                    <a:pos x="145" y="54"/>
                  </a:cxn>
                  <a:cxn ang="0">
                    <a:pos x="113" y="51"/>
                  </a:cxn>
                  <a:cxn ang="0">
                    <a:pos x="74" y="46"/>
                  </a:cxn>
                  <a:cxn ang="0">
                    <a:pos x="44" y="43"/>
                  </a:cxn>
                  <a:cxn ang="0">
                    <a:pos x="36" y="41"/>
                  </a:cxn>
                  <a:cxn ang="0">
                    <a:pos x="37" y="31"/>
                  </a:cxn>
                  <a:cxn ang="0">
                    <a:pos x="37" y="26"/>
                  </a:cxn>
                  <a:cxn ang="0">
                    <a:pos x="30" y="21"/>
                  </a:cxn>
                  <a:cxn ang="0">
                    <a:pos x="19" y="16"/>
                  </a:cxn>
                  <a:cxn ang="0">
                    <a:pos x="6" y="11"/>
                  </a:cxn>
                  <a:cxn ang="0">
                    <a:pos x="1" y="5"/>
                  </a:cxn>
                  <a:cxn ang="0">
                    <a:pos x="3" y="1"/>
                  </a:cxn>
                  <a:cxn ang="0">
                    <a:pos x="8" y="0"/>
                  </a:cxn>
                  <a:cxn ang="0">
                    <a:pos x="19" y="1"/>
                  </a:cxn>
                  <a:cxn ang="0">
                    <a:pos x="30" y="4"/>
                  </a:cxn>
                  <a:cxn ang="0">
                    <a:pos x="41" y="7"/>
                  </a:cxn>
                  <a:cxn ang="0">
                    <a:pos x="49" y="12"/>
                  </a:cxn>
                  <a:cxn ang="0">
                    <a:pos x="56" y="17"/>
                  </a:cxn>
                  <a:cxn ang="0">
                    <a:pos x="64" y="24"/>
                  </a:cxn>
                  <a:cxn ang="0">
                    <a:pos x="75" y="29"/>
                  </a:cxn>
                  <a:cxn ang="0">
                    <a:pos x="86" y="32"/>
                  </a:cxn>
                  <a:cxn ang="0">
                    <a:pos x="99" y="36"/>
                  </a:cxn>
                  <a:cxn ang="0">
                    <a:pos x="113" y="42"/>
                  </a:cxn>
                  <a:cxn ang="0">
                    <a:pos x="125" y="45"/>
                  </a:cxn>
                  <a:cxn ang="0">
                    <a:pos x="128" y="44"/>
                  </a:cxn>
                  <a:cxn ang="0">
                    <a:pos x="128" y="37"/>
                  </a:cxn>
                  <a:cxn ang="0">
                    <a:pos x="137" y="36"/>
                  </a:cxn>
                  <a:cxn ang="0">
                    <a:pos x="150" y="36"/>
                  </a:cxn>
                  <a:cxn ang="0">
                    <a:pos x="156" y="38"/>
                  </a:cxn>
                  <a:cxn ang="0">
                    <a:pos x="156" y="44"/>
                  </a:cxn>
                  <a:cxn ang="0">
                    <a:pos x="160" y="45"/>
                  </a:cxn>
                  <a:cxn ang="0">
                    <a:pos x="180" y="42"/>
                  </a:cxn>
                  <a:cxn ang="0">
                    <a:pos x="207" y="37"/>
                  </a:cxn>
                  <a:cxn ang="0">
                    <a:pos x="230" y="32"/>
                  </a:cxn>
                  <a:cxn ang="0">
                    <a:pos x="248" y="30"/>
                  </a:cxn>
                  <a:cxn ang="0">
                    <a:pos x="272" y="28"/>
                  </a:cxn>
                  <a:cxn ang="0">
                    <a:pos x="295" y="26"/>
                  </a:cxn>
                  <a:cxn ang="0">
                    <a:pos x="317" y="23"/>
                  </a:cxn>
                  <a:cxn ang="0">
                    <a:pos x="332" y="22"/>
                  </a:cxn>
                  <a:cxn ang="0">
                    <a:pos x="344" y="23"/>
                  </a:cxn>
                  <a:cxn ang="0">
                    <a:pos x="356" y="26"/>
                  </a:cxn>
                  <a:cxn ang="0">
                    <a:pos x="368" y="28"/>
                  </a:cxn>
                </a:cxnLst>
                <a:rect l="0" t="0" r="r" b="b"/>
                <a:pathLst>
                  <a:path w="371" h="67">
                    <a:moveTo>
                      <a:pt x="371" y="29"/>
                    </a:moveTo>
                    <a:lnTo>
                      <a:pt x="369" y="36"/>
                    </a:lnTo>
                    <a:lnTo>
                      <a:pt x="364" y="44"/>
                    </a:lnTo>
                    <a:lnTo>
                      <a:pt x="360" y="53"/>
                    </a:lnTo>
                    <a:lnTo>
                      <a:pt x="355" y="59"/>
                    </a:lnTo>
                    <a:lnTo>
                      <a:pt x="339" y="62"/>
                    </a:lnTo>
                    <a:lnTo>
                      <a:pt x="323" y="65"/>
                    </a:lnTo>
                    <a:lnTo>
                      <a:pt x="307" y="66"/>
                    </a:lnTo>
                    <a:lnTo>
                      <a:pt x="291" y="67"/>
                    </a:lnTo>
                    <a:lnTo>
                      <a:pt x="274" y="67"/>
                    </a:lnTo>
                    <a:lnTo>
                      <a:pt x="260" y="67"/>
                    </a:lnTo>
                    <a:lnTo>
                      <a:pt x="243" y="66"/>
                    </a:lnTo>
                    <a:lnTo>
                      <a:pt x="230" y="66"/>
                    </a:lnTo>
                    <a:lnTo>
                      <a:pt x="216" y="65"/>
                    </a:lnTo>
                    <a:lnTo>
                      <a:pt x="203" y="62"/>
                    </a:lnTo>
                    <a:lnTo>
                      <a:pt x="190" y="61"/>
                    </a:lnTo>
                    <a:lnTo>
                      <a:pt x="180" y="60"/>
                    </a:lnTo>
                    <a:lnTo>
                      <a:pt x="171" y="59"/>
                    </a:lnTo>
                    <a:lnTo>
                      <a:pt x="164" y="58"/>
                    </a:lnTo>
                    <a:lnTo>
                      <a:pt x="157" y="57"/>
                    </a:lnTo>
                    <a:lnTo>
                      <a:pt x="154" y="55"/>
                    </a:lnTo>
                    <a:lnTo>
                      <a:pt x="145" y="54"/>
                    </a:lnTo>
                    <a:lnTo>
                      <a:pt x="132" y="52"/>
                    </a:lnTo>
                    <a:lnTo>
                      <a:pt x="113" y="51"/>
                    </a:lnTo>
                    <a:lnTo>
                      <a:pt x="94" y="49"/>
                    </a:lnTo>
                    <a:lnTo>
                      <a:pt x="74" y="46"/>
                    </a:lnTo>
                    <a:lnTo>
                      <a:pt x="57" y="44"/>
                    </a:lnTo>
                    <a:lnTo>
                      <a:pt x="44" y="43"/>
                    </a:lnTo>
                    <a:lnTo>
                      <a:pt x="38" y="43"/>
                    </a:lnTo>
                    <a:lnTo>
                      <a:pt x="36" y="41"/>
                    </a:lnTo>
                    <a:lnTo>
                      <a:pt x="36" y="36"/>
                    </a:lnTo>
                    <a:lnTo>
                      <a:pt x="37" y="31"/>
                    </a:lnTo>
                    <a:lnTo>
                      <a:pt x="38" y="27"/>
                    </a:lnTo>
                    <a:lnTo>
                      <a:pt x="37" y="26"/>
                    </a:lnTo>
                    <a:lnTo>
                      <a:pt x="35" y="23"/>
                    </a:lnTo>
                    <a:lnTo>
                      <a:pt x="30" y="21"/>
                    </a:lnTo>
                    <a:lnTo>
                      <a:pt x="25" y="19"/>
                    </a:lnTo>
                    <a:lnTo>
                      <a:pt x="19" y="16"/>
                    </a:lnTo>
                    <a:lnTo>
                      <a:pt x="12" y="13"/>
                    </a:lnTo>
                    <a:lnTo>
                      <a:pt x="6" y="11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8" y="0"/>
                    </a:lnTo>
                    <a:lnTo>
                      <a:pt x="13" y="1"/>
                    </a:lnTo>
                    <a:lnTo>
                      <a:pt x="19" y="1"/>
                    </a:lnTo>
                    <a:lnTo>
                      <a:pt x="25" y="3"/>
                    </a:lnTo>
                    <a:lnTo>
                      <a:pt x="30" y="4"/>
                    </a:lnTo>
                    <a:lnTo>
                      <a:pt x="36" y="6"/>
                    </a:lnTo>
                    <a:lnTo>
                      <a:pt x="41" y="7"/>
                    </a:lnTo>
                    <a:lnTo>
                      <a:pt x="45" y="9"/>
                    </a:lnTo>
                    <a:lnTo>
                      <a:pt x="49" y="12"/>
                    </a:lnTo>
                    <a:lnTo>
                      <a:pt x="52" y="14"/>
                    </a:lnTo>
                    <a:lnTo>
                      <a:pt x="56" y="17"/>
                    </a:lnTo>
                    <a:lnTo>
                      <a:pt x="60" y="21"/>
                    </a:lnTo>
                    <a:lnTo>
                      <a:pt x="64" y="24"/>
                    </a:lnTo>
                    <a:lnTo>
                      <a:pt x="69" y="27"/>
                    </a:lnTo>
                    <a:lnTo>
                      <a:pt x="75" y="29"/>
                    </a:lnTo>
                    <a:lnTo>
                      <a:pt x="81" y="31"/>
                    </a:lnTo>
                    <a:lnTo>
                      <a:pt x="86" y="32"/>
                    </a:lnTo>
                    <a:lnTo>
                      <a:pt x="92" y="35"/>
                    </a:lnTo>
                    <a:lnTo>
                      <a:pt x="99" y="36"/>
                    </a:lnTo>
                    <a:lnTo>
                      <a:pt x="106" y="38"/>
                    </a:lnTo>
                    <a:lnTo>
                      <a:pt x="113" y="42"/>
                    </a:lnTo>
                    <a:lnTo>
                      <a:pt x="119" y="43"/>
                    </a:lnTo>
                    <a:lnTo>
                      <a:pt x="125" y="45"/>
                    </a:lnTo>
                    <a:lnTo>
                      <a:pt x="128" y="46"/>
                    </a:lnTo>
                    <a:lnTo>
                      <a:pt x="128" y="44"/>
                    </a:lnTo>
                    <a:lnTo>
                      <a:pt x="128" y="41"/>
                    </a:lnTo>
                    <a:lnTo>
                      <a:pt x="128" y="37"/>
                    </a:lnTo>
                    <a:lnTo>
                      <a:pt x="129" y="35"/>
                    </a:lnTo>
                    <a:lnTo>
                      <a:pt x="137" y="36"/>
                    </a:lnTo>
                    <a:lnTo>
                      <a:pt x="144" y="36"/>
                    </a:lnTo>
                    <a:lnTo>
                      <a:pt x="150" y="36"/>
                    </a:lnTo>
                    <a:lnTo>
                      <a:pt x="156" y="36"/>
                    </a:lnTo>
                    <a:lnTo>
                      <a:pt x="156" y="38"/>
                    </a:lnTo>
                    <a:lnTo>
                      <a:pt x="156" y="41"/>
                    </a:lnTo>
                    <a:lnTo>
                      <a:pt x="156" y="44"/>
                    </a:lnTo>
                    <a:lnTo>
                      <a:pt x="156" y="46"/>
                    </a:lnTo>
                    <a:lnTo>
                      <a:pt x="160" y="45"/>
                    </a:lnTo>
                    <a:lnTo>
                      <a:pt x="170" y="44"/>
                    </a:lnTo>
                    <a:lnTo>
                      <a:pt x="180" y="42"/>
                    </a:lnTo>
                    <a:lnTo>
                      <a:pt x="193" y="39"/>
                    </a:lnTo>
                    <a:lnTo>
                      <a:pt x="207" y="37"/>
                    </a:lnTo>
                    <a:lnTo>
                      <a:pt x="218" y="35"/>
                    </a:lnTo>
                    <a:lnTo>
                      <a:pt x="230" y="32"/>
                    </a:lnTo>
                    <a:lnTo>
                      <a:pt x="236" y="31"/>
                    </a:lnTo>
                    <a:lnTo>
                      <a:pt x="248" y="30"/>
                    </a:lnTo>
                    <a:lnTo>
                      <a:pt x="261" y="29"/>
                    </a:lnTo>
                    <a:lnTo>
                      <a:pt x="272" y="28"/>
                    </a:lnTo>
                    <a:lnTo>
                      <a:pt x="284" y="27"/>
                    </a:lnTo>
                    <a:lnTo>
                      <a:pt x="295" y="26"/>
                    </a:lnTo>
                    <a:lnTo>
                      <a:pt x="307" y="24"/>
                    </a:lnTo>
                    <a:lnTo>
                      <a:pt x="317" y="23"/>
                    </a:lnTo>
                    <a:lnTo>
                      <a:pt x="327" y="22"/>
                    </a:lnTo>
                    <a:lnTo>
                      <a:pt x="332" y="22"/>
                    </a:lnTo>
                    <a:lnTo>
                      <a:pt x="337" y="23"/>
                    </a:lnTo>
                    <a:lnTo>
                      <a:pt x="344" y="23"/>
                    </a:lnTo>
                    <a:lnTo>
                      <a:pt x="351" y="24"/>
                    </a:lnTo>
                    <a:lnTo>
                      <a:pt x="356" y="26"/>
                    </a:lnTo>
                    <a:lnTo>
                      <a:pt x="363" y="27"/>
                    </a:lnTo>
                    <a:lnTo>
                      <a:pt x="368" y="28"/>
                    </a:lnTo>
                    <a:lnTo>
                      <a:pt x="371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4" name="Freeform 390"/>
              <p:cNvSpPr>
                <a:spLocks/>
              </p:cNvSpPr>
              <p:nvPr/>
            </p:nvSpPr>
            <p:spPr bwMode="auto">
              <a:xfrm>
                <a:off x="1888" y="3761"/>
                <a:ext cx="27" cy="44"/>
              </a:xfrm>
              <a:custGeom>
                <a:avLst/>
                <a:gdLst/>
                <a:ahLst/>
                <a:cxnLst>
                  <a:cxn ang="0">
                    <a:pos x="43" y="11"/>
                  </a:cxn>
                  <a:cxn ang="0">
                    <a:pos x="43" y="9"/>
                  </a:cxn>
                  <a:cxn ang="0">
                    <a:pos x="43" y="6"/>
                  </a:cxn>
                  <a:cxn ang="0">
                    <a:pos x="43" y="3"/>
                  </a:cxn>
                  <a:cxn ang="0">
                    <a:pos x="43" y="1"/>
                  </a:cxn>
                  <a:cxn ang="0">
                    <a:pos x="41" y="1"/>
                  </a:cxn>
                  <a:cxn ang="0">
                    <a:pos x="39" y="1"/>
                  </a:cxn>
                  <a:cxn ang="0">
                    <a:pos x="37" y="1"/>
                  </a:cxn>
                  <a:cxn ang="0">
                    <a:pos x="35" y="1"/>
                  </a:cxn>
                  <a:cxn ang="0">
                    <a:pos x="30" y="1"/>
                  </a:cxn>
                  <a:cxn ang="0">
                    <a:pos x="26" y="1"/>
                  </a:cxn>
                  <a:cxn ang="0">
                    <a:pos x="21" y="1"/>
                  </a:cxn>
                  <a:cxn ang="0">
                    <a:pos x="16" y="0"/>
                  </a:cxn>
                  <a:cxn ang="0">
                    <a:pos x="15" y="2"/>
                  </a:cxn>
                  <a:cxn ang="0">
                    <a:pos x="15" y="6"/>
                  </a:cxn>
                  <a:cxn ang="0">
                    <a:pos x="15" y="9"/>
                  </a:cxn>
                  <a:cxn ang="0">
                    <a:pos x="15" y="11"/>
                  </a:cxn>
                  <a:cxn ang="0">
                    <a:pos x="15" y="15"/>
                  </a:cxn>
                  <a:cxn ang="0">
                    <a:pos x="15" y="19"/>
                  </a:cxn>
                  <a:cxn ang="0">
                    <a:pos x="15" y="24"/>
                  </a:cxn>
                  <a:cxn ang="0">
                    <a:pos x="16" y="27"/>
                  </a:cxn>
                  <a:cxn ang="0">
                    <a:pos x="9" y="32"/>
                  </a:cxn>
                  <a:cxn ang="0">
                    <a:pos x="4" y="39"/>
                  </a:cxn>
                  <a:cxn ang="0">
                    <a:pos x="1" y="47"/>
                  </a:cxn>
                  <a:cxn ang="0">
                    <a:pos x="0" y="52"/>
                  </a:cxn>
                  <a:cxn ang="0">
                    <a:pos x="1" y="56"/>
                  </a:cxn>
                  <a:cxn ang="0">
                    <a:pos x="3" y="63"/>
                  </a:cxn>
                  <a:cxn ang="0">
                    <a:pos x="7" y="69"/>
                  </a:cxn>
                  <a:cxn ang="0">
                    <a:pos x="14" y="75"/>
                  </a:cxn>
                  <a:cxn ang="0">
                    <a:pos x="14" y="77"/>
                  </a:cxn>
                  <a:cxn ang="0">
                    <a:pos x="15" y="79"/>
                  </a:cxn>
                  <a:cxn ang="0">
                    <a:pos x="15" y="83"/>
                  </a:cxn>
                  <a:cxn ang="0">
                    <a:pos x="15" y="85"/>
                  </a:cxn>
                  <a:cxn ang="0">
                    <a:pos x="21" y="85"/>
                  </a:cxn>
                  <a:cxn ang="0">
                    <a:pos x="27" y="86"/>
                  </a:cxn>
                  <a:cxn ang="0">
                    <a:pos x="31" y="86"/>
                  </a:cxn>
                  <a:cxn ang="0">
                    <a:pos x="37" y="87"/>
                  </a:cxn>
                  <a:cxn ang="0">
                    <a:pos x="37" y="83"/>
                  </a:cxn>
                  <a:cxn ang="0">
                    <a:pos x="38" y="79"/>
                  </a:cxn>
                  <a:cxn ang="0">
                    <a:pos x="38" y="77"/>
                  </a:cxn>
                  <a:cxn ang="0">
                    <a:pos x="38" y="75"/>
                  </a:cxn>
                  <a:cxn ang="0">
                    <a:pos x="46" y="71"/>
                  </a:cxn>
                  <a:cxn ang="0">
                    <a:pos x="51" y="65"/>
                  </a:cxn>
                  <a:cxn ang="0">
                    <a:pos x="53" y="59"/>
                  </a:cxn>
                  <a:cxn ang="0">
                    <a:pos x="54" y="50"/>
                  </a:cxn>
                  <a:cxn ang="0">
                    <a:pos x="54" y="44"/>
                  </a:cxn>
                  <a:cxn ang="0">
                    <a:pos x="52" y="37"/>
                  </a:cxn>
                  <a:cxn ang="0">
                    <a:pos x="49" y="32"/>
                  </a:cxn>
                  <a:cxn ang="0">
                    <a:pos x="44" y="29"/>
                  </a:cxn>
                  <a:cxn ang="0">
                    <a:pos x="44" y="24"/>
                  </a:cxn>
                  <a:cxn ang="0">
                    <a:pos x="44" y="19"/>
                  </a:cxn>
                  <a:cxn ang="0">
                    <a:pos x="43" y="15"/>
                  </a:cxn>
                  <a:cxn ang="0">
                    <a:pos x="43" y="11"/>
                  </a:cxn>
                </a:cxnLst>
                <a:rect l="0" t="0" r="r" b="b"/>
                <a:pathLst>
                  <a:path w="54" h="87">
                    <a:moveTo>
                      <a:pt x="43" y="11"/>
                    </a:moveTo>
                    <a:lnTo>
                      <a:pt x="43" y="9"/>
                    </a:lnTo>
                    <a:lnTo>
                      <a:pt x="43" y="6"/>
                    </a:lnTo>
                    <a:lnTo>
                      <a:pt x="43" y="3"/>
                    </a:lnTo>
                    <a:lnTo>
                      <a:pt x="43" y="1"/>
                    </a:lnTo>
                    <a:lnTo>
                      <a:pt x="41" y="1"/>
                    </a:lnTo>
                    <a:lnTo>
                      <a:pt x="39" y="1"/>
                    </a:lnTo>
                    <a:lnTo>
                      <a:pt x="37" y="1"/>
                    </a:lnTo>
                    <a:lnTo>
                      <a:pt x="35" y="1"/>
                    </a:lnTo>
                    <a:lnTo>
                      <a:pt x="30" y="1"/>
                    </a:lnTo>
                    <a:lnTo>
                      <a:pt x="26" y="1"/>
                    </a:lnTo>
                    <a:lnTo>
                      <a:pt x="21" y="1"/>
                    </a:lnTo>
                    <a:lnTo>
                      <a:pt x="16" y="0"/>
                    </a:lnTo>
                    <a:lnTo>
                      <a:pt x="15" y="2"/>
                    </a:lnTo>
                    <a:lnTo>
                      <a:pt x="15" y="6"/>
                    </a:lnTo>
                    <a:lnTo>
                      <a:pt x="15" y="9"/>
                    </a:lnTo>
                    <a:lnTo>
                      <a:pt x="15" y="11"/>
                    </a:lnTo>
                    <a:lnTo>
                      <a:pt x="15" y="15"/>
                    </a:lnTo>
                    <a:lnTo>
                      <a:pt x="15" y="19"/>
                    </a:lnTo>
                    <a:lnTo>
                      <a:pt x="15" y="24"/>
                    </a:lnTo>
                    <a:lnTo>
                      <a:pt x="16" y="27"/>
                    </a:lnTo>
                    <a:lnTo>
                      <a:pt x="9" y="32"/>
                    </a:lnTo>
                    <a:lnTo>
                      <a:pt x="4" y="39"/>
                    </a:lnTo>
                    <a:lnTo>
                      <a:pt x="1" y="47"/>
                    </a:lnTo>
                    <a:lnTo>
                      <a:pt x="0" y="52"/>
                    </a:lnTo>
                    <a:lnTo>
                      <a:pt x="1" y="56"/>
                    </a:lnTo>
                    <a:lnTo>
                      <a:pt x="3" y="63"/>
                    </a:lnTo>
                    <a:lnTo>
                      <a:pt x="7" y="69"/>
                    </a:lnTo>
                    <a:lnTo>
                      <a:pt x="14" y="75"/>
                    </a:lnTo>
                    <a:lnTo>
                      <a:pt x="14" y="77"/>
                    </a:lnTo>
                    <a:lnTo>
                      <a:pt x="15" y="79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21" y="85"/>
                    </a:lnTo>
                    <a:lnTo>
                      <a:pt x="27" y="86"/>
                    </a:lnTo>
                    <a:lnTo>
                      <a:pt x="31" y="86"/>
                    </a:lnTo>
                    <a:lnTo>
                      <a:pt x="37" y="87"/>
                    </a:lnTo>
                    <a:lnTo>
                      <a:pt x="37" y="83"/>
                    </a:lnTo>
                    <a:lnTo>
                      <a:pt x="38" y="79"/>
                    </a:lnTo>
                    <a:lnTo>
                      <a:pt x="38" y="77"/>
                    </a:lnTo>
                    <a:lnTo>
                      <a:pt x="38" y="75"/>
                    </a:lnTo>
                    <a:lnTo>
                      <a:pt x="46" y="71"/>
                    </a:lnTo>
                    <a:lnTo>
                      <a:pt x="51" y="65"/>
                    </a:lnTo>
                    <a:lnTo>
                      <a:pt x="53" y="59"/>
                    </a:lnTo>
                    <a:lnTo>
                      <a:pt x="54" y="50"/>
                    </a:lnTo>
                    <a:lnTo>
                      <a:pt x="54" y="44"/>
                    </a:lnTo>
                    <a:lnTo>
                      <a:pt x="52" y="37"/>
                    </a:lnTo>
                    <a:lnTo>
                      <a:pt x="49" y="32"/>
                    </a:lnTo>
                    <a:lnTo>
                      <a:pt x="44" y="29"/>
                    </a:lnTo>
                    <a:lnTo>
                      <a:pt x="44" y="24"/>
                    </a:lnTo>
                    <a:lnTo>
                      <a:pt x="44" y="19"/>
                    </a:lnTo>
                    <a:lnTo>
                      <a:pt x="43" y="15"/>
                    </a:lnTo>
                    <a:lnTo>
                      <a:pt x="43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5" name="Freeform 391"/>
              <p:cNvSpPr>
                <a:spLocks/>
              </p:cNvSpPr>
              <p:nvPr/>
            </p:nvSpPr>
            <p:spPr bwMode="auto">
              <a:xfrm>
                <a:off x="1905" y="3762"/>
                <a:ext cx="5" cy="14"/>
              </a:xfrm>
              <a:custGeom>
                <a:avLst/>
                <a:gdLst/>
                <a:ahLst/>
                <a:cxnLst>
                  <a:cxn ang="0">
                    <a:pos x="9" y="28"/>
                  </a:cxn>
                  <a:cxn ang="0">
                    <a:pos x="9" y="23"/>
                  </a:cxn>
                  <a:cxn ang="0">
                    <a:pos x="9" y="18"/>
                  </a:cxn>
                  <a:cxn ang="0">
                    <a:pos x="8" y="14"/>
                  </a:cxn>
                  <a:cxn ang="0">
                    <a:pos x="8" y="10"/>
                  </a:cxn>
                  <a:cxn ang="0">
                    <a:pos x="8" y="8"/>
                  </a:cxn>
                  <a:cxn ang="0">
                    <a:pos x="8" y="5"/>
                  </a:cxn>
                  <a:cxn ang="0">
                    <a:pos x="8" y="2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1" y="15"/>
                  </a:cxn>
                  <a:cxn ang="0">
                    <a:pos x="1" y="22"/>
                  </a:cxn>
                  <a:cxn ang="0">
                    <a:pos x="1" y="26"/>
                  </a:cxn>
                  <a:cxn ang="0">
                    <a:pos x="3" y="26"/>
                  </a:cxn>
                  <a:cxn ang="0">
                    <a:pos x="4" y="26"/>
                  </a:cxn>
                  <a:cxn ang="0">
                    <a:pos x="7" y="28"/>
                  </a:cxn>
                  <a:cxn ang="0">
                    <a:pos x="8" y="28"/>
                  </a:cxn>
                  <a:cxn ang="0">
                    <a:pos x="9" y="28"/>
                  </a:cxn>
                </a:cxnLst>
                <a:rect l="0" t="0" r="r" b="b"/>
                <a:pathLst>
                  <a:path w="9" h="28">
                    <a:moveTo>
                      <a:pt x="9" y="28"/>
                    </a:moveTo>
                    <a:lnTo>
                      <a:pt x="9" y="23"/>
                    </a:lnTo>
                    <a:lnTo>
                      <a:pt x="9" y="18"/>
                    </a:lnTo>
                    <a:lnTo>
                      <a:pt x="8" y="14"/>
                    </a:lnTo>
                    <a:lnTo>
                      <a:pt x="8" y="10"/>
                    </a:lnTo>
                    <a:lnTo>
                      <a:pt x="8" y="8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1" y="15"/>
                    </a:lnTo>
                    <a:lnTo>
                      <a:pt x="1" y="22"/>
                    </a:lnTo>
                    <a:lnTo>
                      <a:pt x="1" y="26"/>
                    </a:lnTo>
                    <a:lnTo>
                      <a:pt x="3" y="26"/>
                    </a:lnTo>
                    <a:lnTo>
                      <a:pt x="4" y="26"/>
                    </a:lnTo>
                    <a:lnTo>
                      <a:pt x="7" y="28"/>
                    </a:lnTo>
                    <a:lnTo>
                      <a:pt x="8" y="28"/>
                    </a:lnTo>
                    <a:lnTo>
                      <a:pt x="9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6" name="Freeform 392"/>
              <p:cNvSpPr>
                <a:spLocks/>
              </p:cNvSpPr>
              <p:nvPr/>
            </p:nvSpPr>
            <p:spPr bwMode="auto">
              <a:xfrm>
                <a:off x="2014" y="3544"/>
                <a:ext cx="185" cy="296"/>
              </a:xfrm>
              <a:custGeom>
                <a:avLst/>
                <a:gdLst/>
                <a:ahLst/>
                <a:cxnLst>
                  <a:cxn ang="0">
                    <a:pos x="209" y="52"/>
                  </a:cxn>
                  <a:cxn ang="0">
                    <a:pos x="157" y="133"/>
                  </a:cxn>
                  <a:cxn ang="0">
                    <a:pos x="123" y="256"/>
                  </a:cxn>
                  <a:cxn ang="0">
                    <a:pos x="106" y="354"/>
                  </a:cxn>
                  <a:cxn ang="0">
                    <a:pos x="97" y="373"/>
                  </a:cxn>
                  <a:cxn ang="0">
                    <a:pos x="102" y="381"/>
                  </a:cxn>
                  <a:cxn ang="0">
                    <a:pos x="78" y="407"/>
                  </a:cxn>
                  <a:cxn ang="0">
                    <a:pos x="49" y="413"/>
                  </a:cxn>
                  <a:cxn ang="0">
                    <a:pos x="26" y="413"/>
                  </a:cxn>
                  <a:cxn ang="0">
                    <a:pos x="4" y="416"/>
                  </a:cxn>
                  <a:cxn ang="0">
                    <a:pos x="9" y="479"/>
                  </a:cxn>
                  <a:cxn ang="0">
                    <a:pos x="4" y="541"/>
                  </a:cxn>
                  <a:cxn ang="0">
                    <a:pos x="15" y="580"/>
                  </a:cxn>
                  <a:cxn ang="0">
                    <a:pos x="52" y="586"/>
                  </a:cxn>
                  <a:cxn ang="0">
                    <a:pos x="88" y="588"/>
                  </a:cxn>
                  <a:cxn ang="0">
                    <a:pos x="128" y="589"/>
                  </a:cxn>
                  <a:cxn ang="0">
                    <a:pos x="163" y="588"/>
                  </a:cxn>
                  <a:cxn ang="0">
                    <a:pos x="184" y="584"/>
                  </a:cxn>
                  <a:cxn ang="0">
                    <a:pos x="210" y="574"/>
                  </a:cxn>
                  <a:cxn ang="0">
                    <a:pos x="230" y="563"/>
                  </a:cxn>
                  <a:cxn ang="0">
                    <a:pos x="250" y="547"/>
                  </a:cxn>
                  <a:cxn ang="0">
                    <a:pos x="265" y="525"/>
                  </a:cxn>
                  <a:cxn ang="0">
                    <a:pos x="282" y="495"/>
                  </a:cxn>
                  <a:cxn ang="0">
                    <a:pos x="303" y="442"/>
                  </a:cxn>
                  <a:cxn ang="0">
                    <a:pos x="333" y="355"/>
                  </a:cxn>
                  <a:cxn ang="0">
                    <a:pos x="358" y="205"/>
                  </a:cxn>
                  <a:cxn ang="0">
                    <a:pos x="353" y="168"/>
                  </a:cxn>
                  <a:cxn ang="0">
                    <a:pos x="337" y="185"/>
                  </a:cxn>
                  <a:cxn ang="0">
                    <a:pos x="288" y="210"/>
                  </a:cxn>
                  <a:cxn ang="0">
                    <a:pos x="262" y="192"/>
                  </a:cxn>
                  <a:cxn ang="0">
                    <a:pos x="238" y="178"/>
                  </a:cxn>
                  <a:cxn ang="0">
                    <a:pos x="208" y="180"/>
                  </a:cxn>
                  <a:cxn ang="0">
                    <a:pos x="188" y="175"/>
                  </a:cxn>
                  <a:cxn ang="0">
                    <a:pos x="212" y="132"/>
                  </a:cxn>
                  <a:cxn ang="0">
                    <a:pos x="268" y="107"/>
                  </a:cxn>
                  <a:cxn ang="0">
                    <a:pos x="360" y="67"/>
                  </a:cxn>
                  <a:cxn ang="0">
                    <a:pos x="352" y="50"/>
                  </a:cxn>
                  <a:cxn ang="0">
                    <a:pos x="320" y="31"/>
                  </a:cxn>
                  <a:cxn ang="0">
                    <a:pos x="305" y="20"/>
                  </a:cxn>
                  <a:cxn ang="0">
                    <a:pos x="324" y="17"/>
                  </a:cxn>
                  <a:cxn ang="0">
                    <a:pos x="344" y="17"/>
                  </a:cxn>
                  <a:cxn ang="0">
                    <a:pos x="338" y="3"/>
                  </a:cxn>
                  <a:cxn ang="0">
                    <a:pos x="315" y="2"/>
                  </a:cxn>
                  <a:cxn ang="0">
                    <a:pos x="286" y="9"/>
                  </a:cxn>
                  <a:cxn ang="0">
                    <a:pos x="265" y="29"/>
                  </a:cxn>
                  <a:cxn ang="0">
                    <a:pos x="247" y="50"/>
                  </a:cxn>
                  <a:cxn ang="0">
                    <a:pos x="229" y="65"/>
                  </a:cxn>
                  <a:cxn ang="0">
                    <a:pos x="209" y="78"/>
                  </a:cxn>
                  <a:cxn ang="0">
                    <a:pos x="224" y="57"/>
                  </a:cxn>
                  <a:cxn ang="0">
                    <a:pos x="252" y="27"/>
                  </a:cxn>
                  <a:cxn ang="0">
                    <a:pos x="263" y="0"/>
                  </a:cxn>
                </a:cxnLst>
                <a:rect l="0" t="0" r="r" b="b"/>
                <a:pathLst>
                  <a:path w="370" h="590">
                    <a:moveTo>
                      <a:pt x="257" y="1"/>
                    </a:moveTo>
                    <a:lnTo>
                      <a:pt x="241" y="14"/>
                    </a:lnTo>
                    <a:lnTo>
                      <a:pt x="225" y="32"/>
                    </a:lnTo>
                    <a:lnTo>
                      <a:pt x="209" y="52"/>
                    </a:lnTo>
                    <a:lnTo>
                      <a:pt x="193" y="73"/>
                    </a:lnTo>
                    <a:lnTo>
                      <a:pt x="179" y="95"/>
                    </a:lnTo>
                    <a:lnTo>
                      <a:pt x="166" y="116"/>
                    </a:lnTo>
                    <a:lnTo>
                      <a:pt x="157" y="133"/>
                    </a:lnTo>
                    <a:lnTo>
                      <a:pt x="149" y="147"/>
                    </a:lnTo>
                    <a:lnTo>
                      <a:pt x="138" y="178"/>
                    </a:lnTo>
                    <a:lnTo>
                      <a:pt x="128" y="218"/>
                    </a:lnTo>
                    <a:lnTo>
                      <a:pt x="123" y="256"/>
                    </a:lnTo>
                    <a:lnTo>
                      <a:pt x="120" y="283"/>
                    </a:lnTo>
                    <a:lnTo>
                      <a:pt x="118" y="304"/>
                    </a:lnTo>
                    <a:lnTo>
                      <a:pt x="112" y="331"/>
                    </a:lnTo>
                    <a:lnTo>
                      <a:pt x="106" y="354"/>
                    </a:lnTo>
                    <a:lnTo>
                      <a:pt x="103" y="366"/>
                    </a:lnTo>
                    <a:lnTo>
                      <a:pt x="101" y="368"/>
                    </a:lnTo>
                    <a:lnTo>
                      <a:pt x="100" y="370"/>
                    </a:lnTo>
                    <a:lnTo>
                      <a:pt x="97" y="373"/>
                    </a:lnTo>
                    <a:lnTo>
                      <a:pt x="95" y="374"/>
                    </a:lnTo>
                    <a:lnTo>
                      <a:pt x="97" y="375"/>
                    </a:lnTo>
                    <a:lnTo>
                      <a:pt x="100" y="378"/>
                    </a:lnTo>
                    <a:lnTo>
                      <a:pt x="102" y="381"/>
                    </a:lnTo>
                    <a:lnTo>
                      <a:pt x="104" y="383"/>
                    </a:lnTo>
                    <a:lnTo>
                      <a:pt x="94" y="389"/>
                    </a:lnTo>
                    <a:lnTo>
                      <a:pt x="86" y="397"/>
                    </a:lnTo>
                    <a:lnTo>
                      <a:pt x="78" y="407"/>
                    </a:lnTo>
                    <a:lnTo>
                      <a:pt x="71" y="416"/>
                    </a:lnTo>
                    <a:lnTo>
                      <a:pt x="65" y="415"/>
                    </a:lnTo>
                    <a:lnTo>
                      <a:pt x="57" y="414"/>
                    </a:lnTo>
                    <a:lnTo>
                      <a:pt x="49" y="413"/>
                    </a:lnTo>
                    <a:lnTo>
                      <a:pt x="42" y="412"/>
                    </a:lnTo>
                    <a:lnTo>
                      <a:pt x="37" y="412"/>
                    </a:lnTo>
                    <a:lnTo>
                      <a:pt x="32" y="412"/>
                    </a:lnTo>
                    <a:lnTo>
                      <a:pt x="26" y="413"/>
                    </a:lnTo>
                    <a:lnTo>
                      <a:pt x="20" y="413"/>
                    </a:lnTo>
                    <a:lnTo>
                      <a:pt x="14" y="414"/>
                    </a:lnTo>
                    <a:lnTo>
                      <a:pt x="10" y="415"/>
                    </a:lnTo>
                    <a:lnTo>
                      <a:pt x="4" y="416"/>
                    </a:lnTo>
                    <a:lnTo>
                      <a:pt x="0" y="418"/>
                    </a:lnTo>
                    <a:lnTo>
                      <a:pt x="9" y="436"/>
                    </a:lnTo>
                    <a:lnTo>
                      <a:pt x="10" y="457"/>
                    </a:lnTo>
                    <a:lnTo>
                      <a:pt x="9" y="479"/>
                    </a:lnTo>
                    <a:lnTo>
                      <a:pt x="9" y="497"/>
                    </a:lnTo>
                    <a:lnTo>
                      <a:pt x="9" y="509"/>
                    </a:lnTo>
                    <a:lnTo>
                      <a:pt x="6" y="525"/>
                    </a:lnTo>
                    <a:lnTo>
                      <a:pt x="4" y="541"/>
                    </a:lnTo>
                    <a:lnTo>
                      <a:pt x="2" y="554"/>
                    </a:lnTo>
                    <a:lnTo>
                      <a:pt x="6" y="560"/>
                    </a:lnTo>
                    <a:lnTo>
                      <a:pt x="12" y="570"/>
                    </a:lnTo>
                    <a:lnTo>
                      <a:pt x="15" y="580"/>
                    </a:lnTo>
                    <a:lnTo>
                      <a:pt x="18" y="590"/>
                    </a:lnTo>
                    <a:lnTo>
                      <a:pt x="28" y="588"/>
                    </a:lnTo>
                    <a:lnTo>
                      <a:pt x="41" y="587"/>
                    </a:lnTo>
                    <a:lnTo>
                      <a:pt x="52" y="586"/>
                    </a:lnTo>
                    <a:lnTo>
                      <a:pt x="64" y="586"/>
                    </a:lnTo>
                    <a:lnTo>
                      <a:pt x="73" y="587"/>
                    </a:lnTo>
                    <a:lnTo>
                      <a:pt x="82" y="588"/>
                    </a:lnTo>
                    <a:lnTo>
                      <a:pt x="88" y="588"/>
                    </a:lnTo>
                    <a:lnTo>
                      <a:pt x="91" y="589"/>
                    </a:lnTo>
                    <a:lnTo>
                      <a:pt x="104" y="589"/>
                    </a:lnTo>
                    <a:lnTo>
                      <a:pt x="117" y="589"/>
                    </a:lnTo>
                    <a:lnTo>
                      <a:pt x="128" y="589"/>
                    </a:lnTo>
                    <a:lnTo>
                      <a:pt x="140" y="589"/>
                    </a:lnTo>
                    <a:lnTo>
                      <a:pt x="149" y="589"/>
                    </a:lnTo>
                    <a:lnTo>
                      <a:pt x="157" y="589"/>
                    </a:lnTo>
                    <a:lnTo>
                      <a:pt x="163" y="588"/>
                    </a:lnTo>
                    <a:lnTo>
                      <a:pt x="166" y="588"/>
                    </a:lnTo>
                    <a:lnTo>
                      <a:pt x="171" y="587"/>
                    </a:lnTo>
                    <a:lnTo>
                      <a:pt x="177" y="586"/>
                    </a:lnTo>
                    <a:lnTo>
                      <a:pt x="184" y="584"/>
                    </a:lnTo>
                    <a:lnTo>
                      <a:pt x="191" y="581"/>
                    </a:lnTo>
                    <a:lnTo>
                      <a:pt x="197" y="579"/>
                    </a:lnTo>
                    <a:lnTo>
                      <a:pt x="204" y="577"/>
                    </a:lnTo>
                    <a:lnTo>
                      <a:pt x="210" y="574"/>
                    </a:lnTo>
                    <a:lnTo>
                      <a:pt x="215" y="572"/>
                    </a:lnTo>
                    <a:lnTo>
                      <a:pt x="219" y="570"/>
                    </a:lnTo>
                    <a:lnTo>
                      <a:pt x="224" y="566"/>
                    </a:lnTo>
                    <a:lnTo>
                      <a:pt x="230" y="563"/>
                    </a:lnTo>
                    <a:lnTo>
                      <a:pt x="235" y="559"/>
                    </a:lnTo>
                    <a:lnTo>
                      <a:pt x="241" y="556"/>
                    </a:lnTo>
                    <a:lnTo>
                      <a:pt x="246" y="551"/>
                    </a:lnTo>
                    <a:lnTo>
                      <a:pt x="250" y="547"/>
                    </a:lnTo>
                    <a:lnTo>
                      <a:pt x="253" y="543"/>
                    </a:lnTo>
                    <a:lnTo>
                      <a:pt x="256" y="539"/>
                    </a:lnTo>
                    <a:lnTo>
                      <a:pt x="261" y="532"/>
                    </a:lnTo>
                    <a:lnTo>
                      <a:pt x="265" y="525"/>
                    </a:lnTo>
                    <a:lnTo>
                      <a:pt x="269" y="519"/>
                    </a:lnTo>
                    <a:lnTo>
                      <a:pt x="272" y="513"/>
                    </a:lnTo>
                    <a:lnTo>
                      <a:pt x="277" y="505"/>
                    </a:lnTo>
                    <a:lnTo>
                      <a:pt x="282" y="495"/>
                    </a:lnTo>
                    <a:lnTo>
                      <a:pt x="286" y="486"/>
                    </a:lnTo>
                    <a:lnTo>
                      <a:pt x="290" y="478"/>
                    </a:lnTo>
                    <a:lnTo>
                      <a:pt x="295" y="463"/>
                    </a:lnTo>
                    <a:lnTo>
                      <a:pt x="303" y="442"/>
                    </a:lnTo>
                    <a:lnTo>
                      <a:pt x="312" y="420"/>
                    </a:lnTo>
                    <a:lnTo>
                      <a:pt x="320" y="396"/>
                    </a:lnTo>
                    <a:lnTo>
                      <a:pt x="328" y="374"/>
                    </a:lnTo>
                    <a:lnTo>
                      <a:pt x="333" y="355"/>
                    </a:lnTo>
                    <a:lnTo>
                      <a:pt x="337" y="342"/>
                    </a:lnTo>
                    <a:lnTo>
                      <a:pt x="343" y="307"/>
                    </a:lnTo>
                    <a:lnTo>
                      <a:pt x="351" y="254"/>
                    </a:lnTo>
                    <a:lnTo>
                      <a:pt x="358" y="205"/>
                    </a:lnTo>
                    <a:lnTo>
                      <a:pt x="360" y="175"/>
                    </a:lnTo>
                    <a:lnTo>
                      <a:pt x="359" y="165"/>
                    </a:lnTo>
                    <a:lnTo>
                      <a:pt x="356" y="165"/>
                    </a:lnTo>
                    <a:lnTo>
                      <a:pt x="353" y="168"/>
                    </a:lnTo>
                    <a:lnTo>
                      <a:pt x="351" y="171"/>
                    </a:lnTo>
                    <a:lnTo>
                      <a:pt x="348" y="173"/>
                    </a:lnTo>
                    <a:lnTo>
                      <a:pt x="344" y="179"/>
                    </a:lnTo>
                    <a:lnTo>
                      <a:pt x="337" y="185"/>
                    </a:lnTo>
                    <a:lnTo>
                      <a:pt x="328" y="193"/>
                    </a:lnTo>
                    <a:lnTo>
                      <a:pt x="316" y="200"/>
                    </a:lnTo>
                    <a:lnTo>
                      <a:pt x="303" y="206"/>
                    </a:lnTo>
                    <a:lnTo>
                      <a:pt x="288" y="210"/>
                    </a:lnTo>
                    <a:lnTo>
                      <a:pt x="272" y="211"/>
                    </a:lnTo>
                    <a:lnTo>
                      <a:pt x="270" y="205"/>
                    </a:lnTo>
                    <a:lnTo>
                      <a:pt x="267" y="198"/>
                    </a:lnTo>
                    <a:lnTo>
                      <a:pt x="262" y="192"/>
                    </a:lnTo>
                    <a:lnTo>
                      <a:pt x="257" y="186"/>
                    </a:lnTo>
                    <a:lnTo>
                      <a:pt x="250" y="183"/>
                    </a:lnTo>
                    <a:lnTo>
                      <a:pt x="245" y="179"/>
                    </a:lnTo>
                    <a:lnTo>
                      <a:pt x="238" y="178"/>
                    </a:lnTo>
                    <a:lnTo>
                      <a:pt x="231" y="178"/>
                    </a:lnTo>
                    <a:lnTo>
                      <a:pt x="224" y="179"/>
                    </a:lnTo>
                    <a:lnTo>
                      <a:pt x="216" y="179"/>
                    </a:lnTo>
                    <a:lnTo>
                      <a:pt x="208" y="180"/>
                    </a:lnTo>
                    <a:lnTo>
                      <a:pt x="201" y="179"/>
                    </a:lnTo>
                    <a:lnTo>
                      <a:pt x="195" y="179"/>
                    </a:lnTo>
                    <a:lnTo>
                      <a:pt x="191" y="177"/>
                    </a:lnTo>
                    <a:lnTo>
                      <a:pt x="188" y="175"/>
                    </a:lnTo>
                    <a:lnTo>
                      <a:pt x="188" y="170"/>
                    </a:lnTo>
                    <a:lnTo>
                      <a:pt x="194" y="158"/>
                    </a:lnTo>
                    <a:lnTo>
                      <a:pt x="203" y="145"/>
                    </a:lnTo>
                    <a:lnTo>
                      <a:pt x="212" y="132"/>
                    </a:lnTo>
                    <a:lnTo>
                      <a:pt x="221" y="126"/>
                    </a:lnTo>
                    <a:lnTo>
                      <a:pt x="229" y="123"/>
                    </a:lnTo>
                    <a:lnTo>
                      <a:pt x="246" y="116"/>
                    </a:lnTo>
                    <a:lnTo>
                      <a:pt x="268" y="107"/>
                    </a:lnTo>
                    <a:lnTo>
                      <a:pt x="293" y="95"/>
                    </a:lnTo>
                    <a:lnTo>
                      <a:pt x="318" y="85"/>
                    </a:lnTo>
                    <a:lnTo>
                      <a:pt x="343" y="76"/>
                    </a:lnTo>
                    <a:lnTo>
                      <a:pt x="360" y="67"/>
                    </a:lnTo>
                    <a:lnTo>
                      <a:pt x="370" y="64"/>
                    </a:lnTo>
                    <a:lnTo>
                      <a:pt x="366" y="61"/>
                    </a:lnTo>
                    <a:lnTo>
                      <a:pt x="360" y="55"/>
                    </a:lnTo>
                    <a:lnTo>
                      <a:pt x="352" y="50"/>
                    </a:lnTo>
                    <a:lnTo>
                      <a:pt x="344" y="44"/>
                    </a:lnTo>
                    <a:lnTo>
                      <a:pt x="335" y="39"/>
                    </a:lnTo>
                    <a:lnTo>
                      <a:pt x="326" y="34"/>
                    </a:lnTo>
                    <a:lnTo>
                      <a:pt x="320" y="31"/>
                    </a:lnTo>
                    <a:lnTo>
                      <a:pt x="314" y="28"/>
                    </a:lnTo>
                    <a:lnTo>
                      <a:pt x="307" y="26"/>
                    </a:lnTo>
                    <a:lnTo>
                      <a:pt x="303" y="23"/>
                    </a:lnTo>
                    <a:lnTo>
                      <a:pt x="305" y="20"/>
                    </a:lnTo>
                    <a:lnTo>
                      <a:pt x="310" y="18"/>
                    </a:lnTo>
                    <a:lnTo>
                      <a:pt x="314" y="17"/>
                    </a:lnTo>
                    <a:lnTo>
                      <a:pt x="320" y="17"/>
                    </a:lnTo>
                    <a:lnTo>
                      <a:pt x="324" y="17"/>
                    </a:lnTo>
                    <a:lnTo>
                      <a:pt x="330" y="16"/>
                    </a:lnTo>
                    <a:lnTo>
                      <a:pt x="335" y="16"/>
                    </a:lnTo>
                    <a:lnTo>
                      <a:pt x="340" y="16"/>
                    </a:lnTo>
                    <a:lnTo>
                      <a:pt x="344" y="17"/>
                    </a:lnTo>
                    <a:lnTo>
                      <a:pt x="347" y="17"/>
                    </a:lnTo>
                    <a:lnTo>
                      <a:pt x="346" y="11"/>
                    </a:lnTo>
                    <a:lnTo>
                      <a:pt x="343" y="6"/>
                    </a:lnTo>
                    <a:lnTo>
                      <a:pt x="338" y="3"/>
                    </a:lnTo>
                    <a:lnTo>
                      <a:pt x="331" y="1"/>
                    </a:lnTo>
                    <a:lnTo>
                      <a:pt x="326" y="1"/>
                    </a:lnTo>
                    <a:lnTo>
                      <a:pt x="322" y="1"/>
                    </a:lnTo>
                    <a:lnTo>
                      <a:pt x="315" y="2"/>
                    </a:lnTo>
                    <a:lnTo>
                      <a:pt x="308" y="2"/>
                    </a:lnTo>
                    <a:lnTo>
                      <a:pt x="301" y="4"/>
                    </a:lnTo>
                    <a:lnTo>
                      <a:pt x="293" y="6"/>
                    </a:lnTo>
                    <a:lnTo>
                      <a:pt x="286" y="9"/>
                    </a:lnTo>
                    <a:lnTo>
                      <a:pt x="280" y="13"/>
                    </a:lnTo>
                    <a:lnTo>
                      <a:pt x="276" y="18"/>
                    </a:lnTo>
                    <a:lnTo>
                      <a:pt x="270" y="24"/>
                    </a:lnTo>
                    <a:lnTo>
                      <a:pt x="265" y="29"/>
                    </a:lnTo>
                    <a:lnTo>
                      <a:pt x="261" y="35"/>
                    </a:lnTo>
                    <a:lnTo>
                      <a:pt x="255" y="41"/>
                    </a:lnTo>
                    <a:lnTo>
                      <a:pt x="252" y="46"/>
                    </a:lnTo>
                    <a:lnTo>
                      <a:pt x="247" y="50"/>
                    </a:lnTo>
                    <a:lnTo>
                      <a:pt x="244" y="54"/>
                    </a:lnTo>
                    <a:lnTo>
                      <a:pt x="239" y="57"/>
                    </a:lnTo>
                    <a:lnTo>
                      <a:pt x="234" y="61"/>
                    </a:lnTo>
                    <a:lnTo>
                      <a:pt x="229" y="65"/>
                    </a:lnTo>
                    <a:lnTo>
                      <a:pt x="223" y="69"/>
                    </a:lnTo>
                    <a:lnTo>
                      <a:pt x="218" y="73"/>
                    </a:lnTo>
                    <a:lnTo>
                      <a:pt x="212" y="76"/>
                    </a:lnTo>
                    <a:lnTo>
                      <a:pt x="209" y="78"/>
                    </a:lnTo>
                    <a:lnTo>
                      <a:pt x="207" y="78"/>
                    </a:lnTo>
                    <a:lnTo>
                      <a:pt x="208" y="74"/>
                    </a:lnTo>
                    <a:lnTo>
                      <a:pt x="215" y="66"/>
                    </a:lnTo>
                    <a:lnTo>
                      <a:pt x="224" y="57"/>
                    </a:lnTo>
                    <a:lnTo>
                      <a:pt x="233" y="49"/>
                    </a:lnTo>
                    <a:lnTo>
                      <a:pt x="238" y="43"/>
                    </a:lnTo>
                    <a:lnTo>
                      <a:pt x="245" y="36"/>
                    </a:lnTo>
                    <a:lnTo>
                      <a:pt x="252" y="27"/>
                    </a:lnTo>
                    <a:lnTo>
                      <a:pt x="259" y="18"/>
                    </a:lnTo>
                    <a:lnTo>
                      <a:pt x="263" y="10"/>
                    </a:lnTo>
                    <a:lnTo>
                      <a:pt x="265" y="3"/>
                    </a:lnTo>
                    <a:lnTo>
                      <a:pt x="263" y="0"/>
                    </a:lnTo>
                    <a:lnTo>
                      <a:pt x="25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7" name="Freeform 393"/>
              <p:cNvSpPr>
                <a:spLocks/>
              </p:cNvSpPr>
              <p:nvPr/>
            </p:nvSpPr>
            <p:spPr bwMode="auto">
              <a:xfrm>
                <a:off x="2014" y="3544"/>
                <a:ext cx="185" cy="249"/>
              </a:xfrm>
              <a:custGeom>
                <a:avLst/>
                <a:gdLst/>
                <a:ahLst/>
                <a:cxnLst>
                  <a:cxn ang="0">
                    <a:pos x="221" y="126"/>
                  </a:cxn>
                  <a:cxn ang="0">
                    <a:pos x="318" y="85"/>
                  </a:cxn>
                  <a:cxn ang="0">
                    <a:pos x="360" y="55"/>
                  </a:cxn>
                  <a:cxn ang="0">
                    <a:pos x="320" y="31"/>
                  </a:cxn>
                  <a:cxn ang="0">
                    <a:pos x="310" y="18"/>
                  </a:cxn>
                  <a:cxn ang="0">
                    <a:pos x="335" y="16"/>
                  </a:cxn>
                  <a:cxn ang="0">
                    <a:pos x="343" y="6"/>
                  </a:cxn>
                  <a:cxn ang="0">
                    <a:pos x="315" y="2"/>
                  </a:cxn>
                  <a:cxn ang="0">
                    <a:pos x="280" y="13"/>
                  </a:cxn>
                  <a:cxn ang="0">
                    <a:pos x="255" y="41"/>
                  </a:cxn>
                  <a:cxn ang="0">
                    <a:pos x="234" y="61"/>
                  </a:cxn>
                  <a:cxn ang="0">
                    <a:pos x="209" y="78"/>
                  </a:cxn>
                  <a:cxn ang="0">
                    <a:pos x="233" y="49"/>
                  </a:cxn>
                  <a:cxn ang="0">
                    <a:pos x="263" y="10"/>
                  </a:cxn>
                  <a:cxn ang="0">
                    <a:pos x="225" y="32"/>
                  </a:cxn>
                  <a:cxn ang="0">
                    <a:pos x="157" y="133"/>
                  </a:cxn>
                  <a:cxn ang="0">
                    <a:pos x="120" y="283"/>
                  </a:cxn>
                  <a:cxn ang="0">
                    <a:pos x="101" y="368"/>
                  </a:cxn>
                  <a:cxn ang="0">
                    <a:pos x="100" y="378"/>
                  </a:cxn>
                  <a:cxn ang="0">
                    <a:pos x="78" y="407"/>
                  </a:cxn>
                  <a:cxn ang="0">
                    <a:pos x="42" y="412"/>
                  </a:cxn>
                  <a:cxn ang="0">
                    <a:pos x="14" y="414"/>
                  </a:cxn>
                  <a:cxn ang="0">
                    <a:pos x="10" y="457"/>
                  </a:cxn>
                  <a:cxn ang="0">
                    <a:pos x="32" y="495"/>
                  </a:cxn>
                  <a:cxn ang="0">
                    <a:pos x="68" y="495"/>
                  </a:cxn>
                  <a:cxn ang="0">
                    <a:pos x="78" y="469"/>
                  </a:cxn>
                  <a:cxn ang="0">
                    <a:pos x="82" y="449"/>
                  </a:cxn>
                  <a:cxn ang="0">
                    <a:pos x="91" y="434"/>
                  </a:cxn>
                  <a:cxn ang="0">
                    <a:pos x="103" y="425"/>
                  </a:cxn>
                  <a:cxn ang="0">
                    <a:pos x="150" y="445"/>
                  </a:cxn>
                  <a:cxn ang="0">
                    <a:pos x="188" y="465"/>
                  </a:cxn>
                  <a:cxn ang="0">
                    <a:pos x="223" y="454"/>
                  </a:cxn>
                  <a:cxn ang="0">
                    <a:pos x="199" y="421"/>
                  </a:cxn>
                  <a:cxn ang="0">
                    <a:pos x="171" y="381"/>
                  </a:cxn>
                  <a:cxn ang="0">
                    <a:pos x="196" y="360"/>
                  </a:cxn>
                  <a:cxn ang="0">
                    <a:pos x="252" y="353"/>
                  </a:cxn>
                  <a:cxn ang="0">
                    <a:pos x="288" y="336"/>
                  </a:cxn>
                  <a:cxn ang="0">
                    <a:pos x="250" y="294"/>
                  </a:cxn>
                  <a:cxn ang="0">
                    <a:pos x="212" y="290"/>
                  </a:cxn>
                  <a:cxn ang="0">
                    <a:pos x="193" y="283"/>
                  </a:cxn>
                  <a:cxn ang="0">
                    <a:pos x="221" y="264"/>
                  </a:cxn>
                  <a:cxn ang="0">
                    <a:pos x="313" y="233"/>
                  </a:cxn>
                  <a:cxn ang="0">
                    <a:pos x="356" y="165"/>
                  </a:cxn>
                  <a:cxn ang="0">
                    <a:pos x="337" y="185"/>
                  </a:cxn>
                  <a:cxn ang="0">
                    <a:pos x="272" y="211"/>
                  </a:cxn>
                  <a:cxn ang="0">
                    <a:pos x="250" y="183"/>
                  </a:cxn>
                  <a:cxn ang="0">
                    <a:pos x="216" y="179"/>
                  </a:cxn>
                  <a:cxn ang="0">
                    <a:pos x="188" y="175"/>
                  </a:cxn>
                  <a:cxn ang="0">
                    <a:pos x="174" y="214"/>
                  </a:cxn>
                  <a:cxn ang="0">
                    <a:pos x="216" y="201"/>
                  </a:cxn>
                  <a:cxn ang="0">
                    <a:pos x="248" y="214"/>
                  </a:cxn>
                  <a:cxn ang="0">
                    <a:pos x="223" y="211"/>
                  </a:cxn>
                  <a:cxn ang="0">
                    <a:pos x="201" y="228"/>
                  </a:cxn>
                  <a:cxn ang="0">
                    <a:pos x="174" y="246"/>
                  </a:cxn>
                  <a:cxn ang="0">
                    <a:pos x="151" y="313"/>
                  </a:cxn>
                  <a:cxn ang="0">
                    <a:pos x="134" y="374"/>
                  </a:cxn>
                  <a:cxn ang="0">
                    <a:pos x="149" y="292"/>
                  </a:cxn>
                  <a:cxn ang="0">
                    <a:pos x="157" y="228"/>
                  </a:cxn>
                  <a:cxn ang="0">
                    <a:pos x="174" y="183"/>
                  </a:cxn>
                </a:cxnLst>
                <a:rect l="0" t="0" r="r" b="b"/>
                <a:pathLst>
                  <a:path w="370" h="497">
                    <a:moveTo>
                      <a:pt x="188" y="170"/>
                    </a:moveTo>
                    <a:lnTo>
                      <a:pt x="194" y="158"/>
                    </a:lnTo>
                    <a:lnTo>
                      <a:pt x="203" y="145"/>
                    </a:lnTo>
                    <a:lnTo>
                      <a:pt x="212" y="132"/>
                    </a:lnTo>
                    <a:lnTo>
                      <a:pt x="221" y="126"/>
                    </a:lnTo>
                    <a:lnTo>
                      <a:pt x="229" y="123"/>
                    </a:lnTo>
                    <a:lnTo>
                      <a:pt x="246" y="116"/>
                    </a:lnTo>
                    <a:lnTo>
                      <a:pt x="268" y="107"/>
                    </a:lnTo>
                    <a:lnTo>
                      <a:pt x="293" y="95"/>
                    </a:lnTo>
                    <a:lnTo>
                      <a:pt x="318" y="85"/>
                    </a:lnTo>
                    <a:lnTo>
                      <a:pt x="343" y="76"/>
                    </a:lnTo>
                    <a:lnTo>
                      <a:pt x="360" y="67"/>
                    </a:lnTo>
                    <a:lnTo>
                      <a:pt x="370" y="64"/>
                    </a:lnTo>
                    <a:lnTo>
                      <a:pt x="366" y="61"/>
                    </a:lnTo>
                    <a:lnTo>
                      <a:pt x="360" y="55"/>
                    </a:lnTo>
                    <a:lnTo>
                      <a:pt x="352" y="50"/>
                    </a:lnTo>
                    <a:lnTo>
                      <a:pt x="344" y="44"/>
                    </a:lnTo>
                    <a:lnTo>
                      <a:pt x="335" y="39"/>
                    </a:lnTo>
                    <a:lnTo>
                      <a:pt x="326" y="34"/>
                    </a:lnTo>
                    <a:lnTo>
                      <a:pt x="320" y="31"/>
                    </a:lnTo>
                    <a:lnTo>
                      <a:pt x="314" y="28"/>
                    </a:lnTo>
                    <a:lnTo>
                      <a:pt x="307" y="26"/>
                    </a:lnTo>
                    <a:lnTo>
                      <a:pt x="303" y="23"/>
                    </a:lnTo>
                    <a:lnTo>
                      <a:pt x="305" y="20"/>
                    </a:lnTo>
                    <a:lnTo>
                      <a:pt x="310" y="18"/>
                    </a:lnTo>
                    <a:lnTo>
                      <a:pt x="314" y="17"/>
                    </a:lnTo>
                    <a:lnTo>
                      <a:pt x="320" y="17"/>
                    </a:lnTo>
                    <a:lnTo>
                      <a:pt x="324" y="17"/>
                    </a:lnTo>
                    <a:lnTo>
                      <a:pt x="330" y="16"/>
                    </a:lnTo>
                    <a:lnTo>
                      <a:pt x="335" y="16"/>
                    </a:lnTo>
                    <a:lnTo>
                      <a:pt x="340" y="16"/>
                    </a:lnTo>
                    <a:lnTo>
                      <a:pt x="344" y="17"/>
                    </a:lnTo>
                    <a:lnTo>
                      <a:pt x="347" y="17"/>
                    </a:lnTo>
                    <a:lnTo>
                      <a:pt x="346" y="11"/>
                    </a:lnTo>
                    <a:lnTo>
                      <a:pt x="343" y="6"/>
                    </a:lnTo>
                    <a:lnTo>
                      <a:pt x="338" y="3"/>
                    </a:lnTo>
                    <a:lnTo>
                      <a:pt x="331" y="1"/>
                    </a:lnTo>
                    <a:lnTo>
                      <a:pt x="326" y="1"/>
                    </a:lnTo>
                    <a:lnTo>
                      <a:pt x="322" y="1"/>
                    </a:lnTo>
                    <a:lnTo>
                      <a:pt x="315" y="2"/>
                    </a:lnTo>
                    <a:lnTo>
                      <a:pt x="308" y="2"/>
                    </a:lnTo>
                    <a:lnTo>
                      <a:pt x="301" y="4"/>
                    </a:lnTo>
                    <a:lnTo>
                      <a:pt x="293" y="6"/>
                    </a:lnTo>
                    <a:lnTo>
                      <a:pt x="286" y="9"/>
                    </a:lnTo>
                    <a:lnTo>
                      <a:pt x="280" y="13"/>
                    </a:lnTo>
                    <a:lnTo>
                      <a:pt x="276" y="18"/>
                    </a:lnTo>
                    <a:lnTo>
                      <a:pt x="270" y="24"/>
                    </a:lnTo>
                    <a:lnTo>
                      <a:pt x="265" y="29"/>
                    </a:lnTo>
                    <a:lnTo>
                      <a:pt x="261" y="35"/>
                    </a:lnTo>
                    <a:lnTo>
                      <a:pt x="255" y="41"/>
                    </a:lnTo>
                    <a:lnTo>
                      <a:pt x="252" y="46"/>
                    </a:lnTo>
                    <a:lnTo>
                      <a:pt x="247" y="50"/>
                    </a:lnTo>
                    <a:lnTo>
                      <a:pt x="244" y="54"/>
                    </a:lnTo>
                    <a:lnTo>
                      <a:pt x="239" y="57"/>
                    </a:lnTo>
                    <a:lnTo>
                      <a:pt x="234" y="61"/>
                    </a:lnTo>
                    <a:lnTo>
                      <a:pt x="229" y="65"/>
                    </a:lnTo>
                    <a:lnTo>
                      <a:pt x="223" y="69"/>
                    </a:lnTo>
                    <a:lnTo>
                      <a:pt x="218" y="73"/>
                    </a:lnTo>
                    <a:lnTo>
                      <a:pt x="212" y="76"/>
                    </a:lnTo>
                    <a:lnTo>
                      <a:pt x="209" y="78"/>
                    </a:lnTo>
                    <a:lnTo>
                      <a:pt x="207" y="78"/>
                    </a:lnTo>
                    <a:lnTo>
                      <a:pt x="208" y="74"/>
                    </a:lnTo>
                    <a:lnTo>
                      <a:pt x="215" y="66"/>
                    </a:lnTo>
                    <a:lnTo>
                      <a:pt x="224" y="57"/>
                    </a:lnTo>
                    <a:lnTo>
                      <a:pt x="233" y="49"/>
                    </a:lnTo>
                    <a:lnTo>
                      <a:pt x="238" y="43"/>
                    </a:lnTo>
                    <a:lnTo>
                      <a:pt x="245" y="36"/>
                    </a:lnTo>
                    <a:lnTo>
                      <a:pt x="252" y="27"/>
                    </a:lnTo>
                    <a:lnTo>
                      <a:pt x="259" y="18"/>
                    </a:lnTo>
                    <a:lnTo>
                      <a:pt x="263" y="10"/>
                    </a:lnTo>
                    <a:lnTo>
                      <a:pt x="265" y="3"/>
                    </a:lnTo>
                    <a:lnTo>
                      <a:pt x="263" y="0"/>
                    </a:lnTo>
                    <a:lnTo>
                      <a:pt x="257" y="1"/>
                    </a:lnTo>
                    <a:lnTo>
                      <a:pt x="241" y="14"/>
                    </a:lnTo>
                    <a:lnTo>
                      <a:pt x="225" y="32"/>
                    </a:lnTo>
                    <a:lnTo>
                      <a:pt x="209" y="52"/>
                    </a:lnTo>
                    <a:lnTo>
                      <a:pt x="193" y="73"/>
                    </a:lnTo>
                    <a:lnTo>
                      <a:pt x="179" y="95"/>
                    </a:lnTo>
                    <a:lnTo>
                      <a:pt x="166" y="116"/>
                    </a:lnTo>
                    <a:lnTo>
                      <a:pt x="157" y="133"/>
                    </a:lnTo>
                    <a:lnTo>
                      <a:pt x="149" y="147"/>
                    </a:lnTo>
                    <a:lnTo>
                      <a:pt x="138" y="178"/>
                    </a:lnTo>
                    <a:lnTo>
                      <a:pt x="128" y="218"/>
                    </a:lnTo>
                    <a:lnTo>
                      <a:pt x="123" y="256"/>
                    </a:lnTo>
                    <a:lnTo>
                      <a:pt x="120" y="283"/>
                    </a:lnTo>
                    <a:lnTo>
                      <a:pt x="118" y="304"/>
                    </a:lnTo>
                    <a:lnTo>
                      <a:pt x="112" y="331"/>
                    </a:lnTo>
                    <a:lnTo>
                      <a:pt x="106" y="354"/>
                    </a:lnTo>
                    <a:lnTo>
                      <a:pt x="103" y="366"/>
                    </a:lnTo>
                    <a:lnTo>
                      <a:pt x="101" y="368"/>
                    </a:lnTo>
                    <a:lnTo>
                      <a:pt x="100" y="370"/>
                    </a:lnTo>
                    <a:lnTo>
                      <a:pt x="97" y="373"/>
                    </a:lnTo>
                    <a:lnTo>
                      <a:pt x="95" y="374"/>
                    </a:lnTo>
                    <a:lnTo>
                      <a:pt x="97" y="375"/>
                    </a:lnTo>
                    <a:lnTo>
                      <a:pt x="100" y="378"/>
                    </a:lnTo>
                    <a:lnTo>
                      <a:pt x="102" y="381"/>
                    </a:lnTo>
                    <a:lnTo>
                      <a:pt x="104" y="383"/>
                    </a:lnTo>
                    <a:lnTo>
                      <a:pt x="94" y="389"/>
                    </a:lnTo>
                    <a:lnTo>
                      <a:pt x="86" y="397"/>
                    </a:lnTo>
                    <a:lnTo>
                      <a:pt x="78" y="407"/>
                    </a:lnTo>
                    <a:lnTo>
                      <a:pt x="71" y="416"/>
                    </a:lnTo>
                    <a:lnTo>
                      <a:pt x="65" y="415"/>
                    </a:lnTo>
                    <a:lnTo>
                      <a:pt x="57" y="414"/>
                    </a:lnTo>
                    <a:lnTo>
                      <a:pt x="49" y="413"/>
                    </a:lnTo>
                    <a:lnTo>
                      <a:pt x="42" y="412"/>
                    </a:lnTo>
                    <a:lnTo>
                      <a:pt x="37" y="412"/>
                    </a:lnTo>
                    <a:lnTo>
                      <a:pt x="32" y="412"/>
                    </a:lnTo>
                    <a:lnTo>
                      <a:pt x="26" y="413"/>
                    </a:lnTo>
                    <a:lnTo>
                      <a:pt x="20" y="413"/>
                    </a:lnTo>
                    <a:lnTo>
                      <a:pt x="14" y="414"/>
                    </a:lnTo>
                    <a:lnTo>
                      <a:pt x="10" y="415"/>
                    </a:lnTo>
                    <a:lnTo>
                      <a:pt x="4" y="416"/>
                    </a:lnTo>
                    <a:lnTo>
                      <a:pt x="0" y="418"/>
                    </a:lnTo>
                    <a:lnTo>
                      <a:pt x="9" y="436"/>
                    </a:lnTo>
                    <a:lnTo>
                      <a:pt x="10" y="457"/>
                    </a:lnTo>
                    <a:lnTo>
                      <a:pt x="9" y="479"/>
                    </a:lnTo>
                    <a:lnTo>
                      <a:pt x="9" y="497"/>
                    </a:lnTo>
                    <a:lnTo>
                      <a:pt x="15" y="497"/>
                    </a:lnTo>
                    <a:lnTo>
                      <a:pt x="24" y="496"/>
                    </a:lnTo>
                    <a:lnTo>
                      <a:pt x="32" y="495"/>
                    </a:lnTo>
                    <a:lnTo>
                      <a:pt x="41" y="494"/>
                    </a:lnTo>
                    <a:lnTo>
                      <a:pt x="49" y="494"/>
                    </a:lnTo>
                    <a:lnTo>
                      <a:pt x="57" y="494"/>
                    </a:lnTo>
                    <a:lnTo>
                      <a:pt x="63" y="494"/>
                    </a:lnTo>
                    <a:lnTo>
                      <a:pt x="68" y="495"/>
                    </a:lnTo>
                    <a:lnTo>
                      <a:pt x="73" y="488"/>
                    </a:lnTo>
                    <a:lnTo>
                      <a:pt x="77" y="482"/>
                    </a:lnTo>
                    <a:lnTo>
                      <a:pt x="79" y="478"/>
                    </a:lnTo>
                    <a:lnTo>
                      <a:pt x="79" y="474"/>
                    </a:lnTo>
                    <a:lnTo>
                      <a:pt x="78" y="469"/>
                    </a:lnTo>
                    <a:lnTo>
                      <a:pt x="77" y="463"/>
                    </a:lnTo>
                    <a:lnTo>
                      <a:pt x="75" y="456"/>
                    </a:lnTo>
                    <a:lnTo>
                      <a:pt x="74" y="451"/>
                    </a:lnTo>
                    <a:lnTo>
                      <a:pt x="78" y="451"/>
                    </a:lnTo>
                    <a:lnTo>
                      <a:pt x="82" y="449"/>
                    </a:lnTo>
                    <a:lnTo>
                      <a:pt x="86" y="446"/>
                    </a:lnTo>
                    <a:lnTo>
                      <a:pt x="88" y="445"/>
                    </a:lnTo>
                    <a:lnTo>
                      <a:pt x="90" y="443"/>
                    </a:lnTo>
                    <a:lnTo>
                      <a:pt x="91" y="438"/>
                    </a:lnTo>
                    <a:lnTo>
                      <a:pt x="91" y="434"/>
                    </a:lnTo>
                    <a:lnTo>
                      <a:pt x="90" y="430"/>
                    </a:lnTo>
                    <a:lnTo>
                      <a:pt x="94" y="428"/>
                    </a:lnTo>
                    <a:lnTo>
                      <a:pt x="97" y="427"/>
                    </a:lnTo>
                    <a:lnTo>
                      <a:pt x="101" y="425"/>
                    </a:lnTo>
                    <a:lnTo>
                      <a:pt x="103" y="425"/>
                    </a:lnTo>
                    <a:lnTo>
                      <a:pt x="110" y="427"/>
                    </a:lnTo>
                    <a:lnTo>
                      <a:pt x="119" y="431"/>
                    </a:lnTo>
                    <a:lnTo>
                      <a:pt x="130" y="436"/>
                    </a:lnTo>
                    <a:lnTo>
                      <a:pt x="140" y="441"/>
                    </a:lnTo>
                    <a:lnTo>
                      <a:pt x="150" y="445"/>
                    </a:lnTo>
                    <a:lnTo>
                      <a:pt x="161" y="450"/>
                    </a:lnTo>
                    <a:lnTo>
                      <a:pt x="169" y="454"/>
                    </a:lnTo>
                    <a:lnTo>
                      <a:pt x="174" y="458"/>
                    </a:lnTo>
                    <a:lnTo>
                      <a:pt x="182" y="463"/>
                    </a:lnTo>
                    <a:lnTo>
                      <a:pt x="188" y="465"/>
                    </a:lnTo>
                    <a:lnTo>
                      <a:pt x="194" y="466"/>
                    </a:lnTo>
                    <a:lnTo>
                      <a:pt x="200" y="465"/>
                    </a:lnTo>
                    <a:lnTo>
                      <a:pt x="208" y="461"/>
                    </a:lnTo>
                    <a:lnTo>
                      <a:pt x="217" y="458"/>
                    </a:lnTo>
                    <a:lnTo>
                      <a:pt x="223" y="454"/>
                    </a:lnTo>
                    <a:lnTo>
                      <a:pt x="224" y="450"/>
                    </a:lnTo>
                    <a:lnTo>
                      <a:pt x="221" y="446"/>
                    </a:lnTo>
                    <a:lnTo>
                      <a:pt x="215" y="440"/>
                    </a:lnTo>
                    <a:lnTo>
                      <a:pt x="207" y="430"/>
                    </a:lnTo>
                    <a:lnTo>
                      <a:pt x="199" y="421"/>
                    </a:lnTo>
                    <a:lnTo>
                      <a:pt x="191" y="411"/>
                    </a:lnTo>
                    <a:lnTo>
                      <a:pt x="182" y="402"/>
                    </a:lnTo>
                    <a:lnTo>
                      <a:pt x="177" y="393"/>
                    </a:lnTo>
                    <a:lnTo>
                      <a:pt x="173" y="389"/>
                    </a:lnTo>
                    <a:lnTo>
                      <a:pt x="171" y="381"/>
                    </a:lnTo>
                    <a:lnTo>
                      <a:pt x="170" y="373"/>
                    </a:lnTo>
                    <a:lnTo>
                      <a:pt x="173" y="366"/>
                    </a:lnTo>
                    <a:lnTo>
                      <a:pt x="180" y="362"/>
                    </a:lnTo>
                    <a:lnTo>
                      <a:pt x="187" y="361"/>
                    </a:lnTo>
                    <a:lnTo>
                      <a:pt x="196" y="360"/>
                    </a:lnTo>
                    <a:lnTo>
                      <a:pt x="207" y="358"/>
                    </a:lnTo>
                    <a:lnTo>
                      <a:pt x="219" y="357"/>
                    </a:lnTo>
                    <a:lnTo>
                      <a:pt x="232" y="355"/>
                    </a:lnTo>
                    <a:lnTo>
                      <a:pt x="242" y="354"/>
                    </a:lnTo>
                    <a:lnTo>
                      <a:pt x="252" y="353"/>
                    </a:lnTo>
                    <a:lnTo>
                      <a:pt x="259" y="353"/>
                    </a:lnTo>
                    <a:lnTo>
                      <a:pt x="269" y="353"/>
                    </a:lnTo>
                    <a:lnTo>
                      <a:pt x="278" y="350"/>
                    </a:lnTo>
                    <a:lnTo>
                      <a:pt x="285" y="343"/>
                    </a:lnTo>
                    <a:lnTo>
                      <a:pt x="288" y="336"/>
                    </a:lnTo>
                    <a:lnTo>
                      <a:pt x="285" y="325"/>
                    </a:lnTo>
                    <a:lnTo>
                      <a:pt x="277" y="312"/>
                    </a:lnTo>
                    <a:lnTo>
                      <a:pt x="267" y="301"/>
                    </a:lnTo>
                    <a:lnTo>
                      <a:pt x="256" y="296"/>
                    </a:lnTo>
                    <a:lnTo>
                      <a:pt x="250" y="294"/>
                    </a:lnTo>
                    <a:lnTo>
                      <a:pt x="244" y="294"/>
                    </a:lnTo>
                    <a:lnTo>
                      <a:pt x="235" y="293"/>
                    </a:lnTo>
                    <a:lnTo>
                      <a:pt x="227" y="292"/>
                    </a:lnTo>
                    <a:lnTo>
                      <a:pt x="219" y="291"/>
                    </a:lnTo>
                    <a:lnTo>
                      <a:pt x="212" y="290"/>
                    </a:lnTo>
                    <a:lnTo>
                      <a:pt x="207" y="289"/>
                    </a:lnTo>
                    <a:lnTo>
                      <a:pt x="203" y="289"/>
                    </a:lnTo>
                    <a:lnTo>
                      <a:pt x="199" y="287"/>
                    </a:lnTo>
                    <a:lnTo>
                      <a:pt x="194" y="286"/>
                    </a:lnTo>
                    <a:lnTo>
                      <a:pt x="193" y="283"/>
                    </a:lnTo>
                    <a:lnTo>
                      <a:pt x="195" y="278"/>
                    </a:lnTo>
                    <a:lnTo>
                      <a:pt x="201" y="274"/>
                    </a:lnTo>
                    <a:lnTo>
                      <a:pt x="208" y="269"/>
                    </a:lnTo>
                    <a:lnTo>
                      <a:pt x="214" y="266"/>
                    </a:lnTo>
                    <a:lnTo>
                      <a:pt x="221" y="264"/>
                    </a:lnTo>
                    <a:lnTo>
                      <a:pt x="229" y="263"/>
                    </a:lnTo>
                    <a:lnTo>
                      <a:pt x="244" y="260"/>
                    </a:lnTo>
                    <a:lnTo>
                      <a:pt x="264" y="254"/>
                    </a:lnTo>
                    <a:lnTo>
                      <a:pt x="288" y="245"/>
                    </a:lnTo>
                    <a:lnTo>
                      <a:pt x="313" y="233"/>
                    </a:lnTo>
                    <a:lnTo>
                      <a:pt x="333" y="217"/>
                    </a:lnTo>
                    <a:lnTo>
                      <a:pt x="351" y="199"/>
                    </a:lnTo>
                    <a:lnTo>
                      <a:pt x="360" y="175"/>
                    </a:lnTo>
                    <a:lnTo>
                      <a:pt x="359" y="165"/>
                    </a:lnTo>
                    <a:lnTo>
                      <a:pt x="356" y="165"/>
                    </a:lnTo>
                    <a:lnTo>
                      <a:pt x="353" y="168"/>
                    </a:lnTo>
                    <a:lnTo>
                      <a:pt x="351" y="171"/>
                    </a:lnTo>
                    <a:lnTo>
                      <a:pt x="348" y="173"/>
                    </a:lnTo>
                    <a:lnTo>
                      <a:pt x="344" y="179"/>
                    </a:lnTo>
                    <a:lnTo>
                      <a:pt x="337" y="185"/>
                    </a:lnTo>
                    <a:lnTo>
                      <a:pt x="328" y="193"/>
                    </a:lnTo>
                    <a:lnTo>
                      <a:pt x="316" y="200"/>
                    </a:lnTo>
                    <a:lnTo>
                      <a:pt x="303" y="206"/>
                    </a:lnTo>
                    <a:lnTo>
                      <a:pt x="288" y="210"/>
                    </a:lnTo>
                    <a:lnTo>
                      <a:pt x="272" y="211"/>
                    </a:lnTo>
                    <a:lnTo>
                      <a:pt x="270" y="205"/>
                    </a:lnTo>
                    <a:lnTo>
                      <a:pt x="267" y="198"/>
                    </a:lnTo>
                    <a:lnTo>
                      <a:pt x="262" y="192"/>
                    </a:lnTo>
                    <a:lnTo>
                      <a:pt x="257" y="186"/>
                    </a:lnTo>
                    <a:lnTo>
                      <a:pt x="250" y="183"/>
                    </a:lnTo>
                    <a:lnTo>
                      <a:pt x="245" y="179"/>
                    </a:lnTo>
                    <a:lnTo>
                      <a:pt x="238" y="178"/>
                    </a:lnTo>
                    <a:lnTo>
                      <a:pt x="231" y="178"/>
                    </a:lnTo>
                    <a:lnTo>
                      <a:pt x="224" y="179"/>
                    </a:lnTo>
                    <a:lnTo>
                      <a:pt x="216" y="179"/>
                    </a:lnTo>
                    <a:lnTo>
                      <a:pt x="208" y="180"/>
                    </a:lnTo>
                    <a:lnTo>
                      <a:pt x="201" y="179"/>
                    </a:lnTo>
                    <a:lnTo>
                      <a:pt x="195" y="179"/>
                    </a:lnTo>
                    <a:lnTo>
                      <a:pt x="191" y="177"/>
                    </a:lnTo>
                    <a:lnTo>
                      <a:pt x="188" y="175"/>
                    </a:lnTo>
                    <a:lnTo>
                      <a:pt x="188" y="170"/>
                    </a:lnTo>
                    <a:lnTo>
                      <a:pt x="181" y="184"/>
                    </a:lnTo>
                    <a:lnTo>
                      <a:pt x="179" y="192"/>
                    </a:lnTo>
                    <a:lnTo>
                      <a:pt x="176" y="203"/>
                    </a:lnTo>
                    <a:lnTo>
                      <a:pt x="174" y="214"/>
                    </a:lnTo>
                    <a:lnTo>
                      <a:pt x="178" y="216"/>
                    </a:lnTo>
                    <a:lnTo>
                      <a:pt x="184" y="214"/>
                    </a:lnTo>
                    <a:lnTo>
                      <a:pt x="193" y="209"/>
                    </a:lnTo>
                    <a:lnTo>
                      <a:pt x="204" y="206"/>
                    </a:lnTo>
                    <a:lnTo>
                      <a:pt x="216" y="201"/>
                    </a:lnTo>
                    <a:lnTo>
                      <a:pt x="229" y="200"/>
                    </a:lnTo>
                    <a:lnTo>
                      <a:pt x="239" y="200"/>
                    </a:lnTo>
                    <a:lnTo>
                      <a:pt x="248" y="206"/>
                    </a:lnTo>
                    <a:lnTo>
                      <a:pt x="253" y="215"/>
                    </a:lnTo>
                    <a:lnTo>
                      <a:pt x="248" y="214"/>
                    </a:lnTo>
                    <a:lnTo>
                      <a:pt x="242" y="213"/>
                    </a:lnTo>
                    <a:lnTo>
                      <a:pt x="238" y="211"/>
                    </a:lnTo>
                    <a:lnTo>
                      <a:pt x="232" y="211"/>
                    </a:lnTo>
                    <a:lnTo>
                      <a:pt x="227" y="211"/>
                    </a:lnTo>
                    <a:lnTo>
                      <a:pt x="223" y="211"/>
                    </a:lnTo>
                    <a:lnTo>
                      <a:pt x="219" y="211"/>
                    </a:lnTo>
                    <a:lnTo>
                      <a:pt x="215" y="213"/>
                    </a:lnTo>
                    <a:lnTo>
                      <a:pt x="211" y="217"/>
                    </a:lnTo>
                    <a:lnTo>
                      <a:pt x="207" y="222"/>
                    </a:lnTo>
                    <a:lnTo>
                      <a:pt x="201" y="228"/>
                    </a:lnTo>
                    <a:lnTo>
                      <a:pt x="195" y="233"/>
                    </a:lnTo>
                    <a:lnTo>
                      <a:pt x="188" y="238"/>
                    </a:lnTo>
                    <a:lnTo>
                      <a:pt x="182" y="243"/>
                    </a:lnTo>
                    <a:lnTo>
                      <a:pt x="178" y="245"/>
                    </a:lnTo>
                    <a:lnTo>
                      <a:pt x="174" y="246"/>
                    </a:lnTo>
                    <a:lnTo>
                      <a:pt x="168" y="261"/>
                    </a:lnTo>
                    <a:lnTo>
                      <a:pt x="162" y="275"/>
                    </a:lnTo>
                    <a:lnTo>
                      <a:pt x="157" y="287"/>
                    </a:lnTo>
                    <a:lnTo>
                      <a:pt x="155" y="297"/>
                    </a:lnTo>
                    <a:lnTo>
                      <a:pt x="151" y="313"/>
                    </a:lnTo>
                    <a:lnTo>
                      <a:pt x="147" y="337"/>
                    </a:lnTo>
                    <a:lnTo>
                      <a:pt x="141" y="359"/>
                    </a:lnTo>
                    <a:lnTo>
                      <a:pt x="139" y="370"/>
                    </a:lnTo>
                    <a:lnTo>
                      <a:pt x="136" y="373"/>
                    </a:lnTo>
                    <a:lnTo>
                      <a:pt x="134" y="374"/>
                    </a:lnTo>
                    <a:lnTo>
                      <a:pt x="131" y="376"/>
                    </a:lnTo>
                    <a:lnTo>
                      <a:pt x="128" y="377"/>
                    </a:lnTo>
                    <a:lnTo>
                      <a:pt x="135" y="353"/>
                    </a:lnTo>
                    <a:lnTo>
                      <a:pt x="143" y="321"/>
                    </a:lnTo>
                    <a:lnTo>
                      <a:pt x="149" y="292"/>
                    </a:lnTo>
                    <a:lnTo>
                      <a:pt x="151" y="274"/>
                    </a:lnTo>
                    <a:lnTo>
                      <a:pt x="151" y="262"/>
                    </a:lnTo>
                    <a:lnTo>
                      <a:pt x="153" y="249"/>
                    </a:lnTo>
                    <a:lnTo>
                      <a:pt x="154" y="237"/>
                    </a:lnTo>
                    <a:lnTo>
                      <a:pt x="157" y="228"/>
                    </a:lnTo>
                    <a:lnTo>
                      <a:pt x="162" y="218"/>
                    </a:lnTo>
                    <a:lnTo>
                      <a:pt x="166" y="207"/>
                    </a:lnTo>
                    <a:lnTo>
                      <a:pt x="171" y="196"/>
                    </a:lnTo>
                    <a:lnTo>
                      <a:pt x="172" y="188"/>
                    </a:lnTo>
                    <a:lnTo>
                      <a:pt x="174" y="183"/>
                    </a:lnTo>
                    <a:lnTo>
                      <a:pt x="177" y="180"/>
                    </a:lnTo>
                    <a:lnTo>
                      <a:pt x="179" y="180"/>
                    </a:lnTo>
                    <a:lnTo>
                      <a:pt x="181" y="184"/>
                    </a:lnTo>
                    <a:lnTo>
                      <a:pt x="188" y="17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8" name="Freeform 394"/>
              <p:cNvSpPr>
                <a:spLocks/>
              </p:cNvSpPr>
              <p:nvPr/>
            </p:nvSpPr>
            <p:spPr bwMode="auto">
              <a:xfrm>
                <a:off x="1446" y="3517"/>
                <a:ext cx="87" cy="100"/>
              </a:xfrm>
              <a:custGeom>
                <a:avLst/>
                <a:gdLst/>
                <a:ahLst/>
                <a:cxnLst>
                  <a:cxn ang="0">
                    <a:pos x="65" y="196"/>
                  </a:cxn>
                  <a:cxn ang="0">
                    <a:pos x="46" y="192"/>
                  </a:cxn>
                  <a:cxn ang="0">
                    <a:pos x="26" y="186"/>
                  </a:cxn>
                  <a:cxn ang="0">
                    <a:pos x="8" y="179"/>
                  </a:cxn>
                  <a:cxn ang="0">
                    <a:pos x="2" y="164"/>
                  </a:cxn>
                  <a:cxn ang="0">
                    <a:pos x="11" y="142"/>
                  </a:cxn>
                  <a:cxn ang="0">
                    <a:pos x="18" y="133"/>
                  </a:cxn>
                  <a:cxn ang="0">
                    <a:pos x="24" y="124"/>
                  </a:cxn>
                  <a:cxn ang="0">
                    <a:pos x="25" y="109"/>
                  </a:cxn>
                  <a:cxn ang="0">
                    <a:pos x="31" y="80"/>
                  </a:cxn>
                  <a:cxn ang="0">
                    <a:pos x="38" y="61"/>
                  </a:cxn>
                  <a:cxn ang="0">
                    <a:pos x="53" y="40"/>
                  </a:cxn>
                  <a:cxn ang="0">
                    <a:pos x="64" y="26"/>
                  </a:cxn>
                  <a:cxn ang="0">
                    <a:pos x="70" y="21"/>
                  </a:cxn>
                  <a:cxn ang="0">
                    <a:pos x="77" y="15"/>
                  </a:cxn>
                  <a:cxn ang="0">
                    <a:pos x="86" y="10"/>
                  </a:cxn>
                  <a:cxn ang="0">
                    <a:pos x="95" y="7"/>
                  </a:cxn>
                  <a:cxn ang="0">
                    <a:pos x="103" y="4"/>
                  </a:cxn>
                  <a:cxn ang="0">
                    <a:pos x="114" y="0"/>
                  </a:cxn>
                  <a:cxn ang="0">
                    <a:pos x="122" y="2"/>
                  </a:cxn>
                  <a:cxn ang="0">
                    <a:pos x="129" y="5"/>
                  </a:cxn>
                  <a:cxn ang="0">
                    <a:pos x="131" y="8"/>
                  </a:cxn>
                  <a:cxn ang="0">
                    <a:pos x="133" y="13"/>
                  </a:cxn>
                  <a:cxn ang="0">
                    <a:pos x="133" y="19"/>
                  </a:cxn>
                  <a:cxn ang="0">
                    <a:pos x="137" y="21"/>
                  </a:cxn>
                  <a:cxn ang="0">
                    <a:pos x="140" y="28"/>
                  </a:cxn>
                  <a:cxn ang="0">
                    <a:pos x="145" y="31"/>
                  </a:cxn>
                  <a:cxn ang="0">
                    <a:pos x="153" y="35"/>
                  </a:cxn>
                  <a:cxn ang="0">
                    <a:pos x="156" y="42"/>
                  </a:cxn>
                  <a:cxn ang="0">
                    <a:pos x="157" y="52"/>
                  </a:cxn>
                  <a:cxn ang="0">
                    <a:pos x="163" y="59"/>
                  </a:cxn>
                  <a:cxn ang="0">
                    <a:pos x="172" y="69"/>
                  </a:cxn>
                  <a:cxn ang="0">
                    <a:pos x="172" y="81"/>
                  </a:cxn>
                  <a:cxn ang="0">
                    <a:pos x="163" y="97"/>
                  </a:cxn>
                  <a:cxn ang="0">
                    <a:pos x="147" y="114"/>
                  </a:cxn>
                  <a:cxn ang="0">
                    <a:pos x="132" y="137"/>
                  </a:cxn>
                  <a:cxn ang="0">
                    <a:pos x="123" y="150"/>
                  </a:cxn>
                  <a:cxn ang="0">
                    <a:pos x="111" y="163"/>
                  </a:cxn>
                  <a:cxn ang="0">
                    <a:pos x="97" y="173"/>
                  </a:cxn>
                  <a:cxn ang="0">
                    <a:pos x="86" y="190"/>
                  </a:cxn>
                  <a:cxn ang="0">
                    <a:pos x="73" y="197"/>
                  </a:cxn>
                </a:cxnLst>
                <a:rect l="0" t="0" r="r" b="b"/>
                <a:pathLst>
                  <a:path w="173" h="200">
                    <a:moveTo>
                      <a:pt x="73" y="197"/>
                    </a:moveTo>
                    <a:lnTo>
                      <a:pt x="65" y="196"/>
                    </a:lnTo>
                    <a:lnTo>
                      <a:pt x="56" y="194"/>
                    </a:lnTo>
                    <a:lnTo>
                      <a:pt x="46" y="192"/>
                    </a:lnTo>
                    <a:lnTo>
                      <a:pt x="36" y="189"/>
                    </a:lnTo>
                    <a:lnTo>
                      <a:pt x="26" y="186"/>
                    </a:lnTo>
                    <a:lnTo>
                      <a:pt x="17" y="182"/>
                    </a:lnTo>
                    <a:lnTo>
                      <a:pt x="8" y="179"/>
                    </a:lnTo>
                    <a:lnTo>
                      <a:pt x="0" y="174"/>
                    </a:lnTo>
                    <a:lnTo>
                      <a:pt x="2" y="164"/>
                    </a:lnTo>
                    <a:lnTo>
                      <a:pt x="6" y="152"/>
                    </a:lnTo>
                    <a:lnTo>
                      <a:pt x="11" y="142"/>
                    </a:lnTo>
                    <a:lnTo>
                      <a:pt x="15" y="136"/>
                    </a:lnTo>
                    <a:lnTo>
                      <a:pt x="18" y="133"/>
                    </a:lnTo>
                    <a:lnTo>
                      <a:pt x="21" y="128"/>
                    </a:lnTo>
                    <a:lnTo>
                      <a:pt x="24" y="124"/>
                    </a:lnTo>
                    <a:lnTo>
                      <a:pt x="25" y="118"/>
                    </a:lnTo>
                    <a:lnTo>
                      <a:pt x="25" y="109"/>
                    </a:lnTo>
                    <a:lnTo>
                      <a:pt x="27" y="95"/>
                    </a:lnTo>
                    <a:lnTo>
                      <a:pt x="31" y="80"/>
                    </a:lnTo>
                    <a:lnTo>
                      <a:pt x="34" y="68"/>
                    </a:lnTo>
                    <a:lnTo>
                      <a:pt x="38" y="61"/>
                    </a:lnTo>
                    <a:lnTo>
                      <a:pt x="44" y="51"/>
                    </a:lnTo>
                    <a:lnTo>
                      <a:pt x="53" y="40"/>
                    </a:lnTo>
                    <a:lnTo>
                      <a:pt x="62" y="28"/>
                    </a:lnTo>
                    <a:lnTo>
                      <a:pt x="64" y="26"/>
                    </a:lnTo>
                    <a:lnTo>
                      <a:pt x="68" y="23"/>
                    </a:lnTo>
                    <a:lnTo>
                      <a:pt x="70" y="21"/>
                    </a:lnTo>
                    <a:lnTo>
                      <a:pt x="72" y="19"/>
                    </a:lnTo>
                    <a:lnTo>
                      <a:pt x="77" y="15"/>
                    </a:lnTo>
                    <a:lnTo>
                      <a:pt x="81" y="12"/>
                    </a:lnTo>
                    <a:lnTo>
                      <a:pt x="86" y="10"/>
                    </a:lnTo>
                    <a:lnTo>
                      <a:pt x="91" y="8"/>
                    </a:lnTo>
                    <a:lnTo>
                      <a:pt x="95" y="7"/>
                    </a:lnTo>
                    <a:lnTo>
                      <a:pt x="100" y="5"/>
                    </a:lnTo>
                    <a:lnTo>
                      <a:pt x="103" y="4"/>
                    </a:lnTo>
                    <a:lnTo>
                      <a:pt x="107" y="3"/>
                    </a:lnTo>
                    <a:lnTo>
                      <a:pt x="114" y="0"/>
                    </a:lnTo>
                    <a:lnTo>
                      <a:pt x="118" y="0"/>
                    </a:lnTo>
                    <a:lnTo>
                      <a:pt x="122" y="2"/>
                    </a:lnTo>
                    <a:lnTo>
                      <a:pt x="126" y="4"/>
                    </a:lnTo>
                    <a:lnTo>
                      <a:pt x="129" y="5"/>
                    </a:lnTo>
                    <a:lnTo>
                      <a:pt x="130" y="7"/>
                    </a:lnTo>
                    <a:lnTo>
                      <a:pt x="131" y="8"/>
                    </a:lnTo>
                    <a:lnTo>
                      <a:pt x="132" y="11"/>
                    </a:lnTo>
                    <a:lnTo>
                      <a:pt x="133" y="13"/>
                    </a:lnTo>
                    <a:lnTo>
                      <a:pt x="133" y="16"/>
                    </a:lnTo>
                    <a:lnTo>
                      <a:pt x="133" y="19"/>
                    </a:lnTo>
                    <a:lnTo>
                      <a:pt x="133" y="20"/>
                    </a:lnTo>
                    <a:lnTo>
                      <a:pt x="137" y="21"/>
                    </a:lnTo>
                    <a:lnTo>
                      <a:pt x="139" y="25"/>
                    </a:lnTo>
                    <a:lnTo>
                      <a:pt x="140" y="28"/>
                    </a:lnTo>
                    <a:lnTo>
                      <a:pt x="141" y="31"/>
                    </a:lnTo>
                    <a:lnTo>
                      <a:pt x="145" y="31"/>
                    </a:lnTo>
                    <a:lnTo>
                      <a:pt x="148" y="33"/>
                    </a:lnTo>
                    <a:lnTo>
                      <a:pt x="153" y="35"/>
                    </a:lnTo>
                    <a:lnTo>
                      <a:pt x="155" y="37"/>
                    </a:lnTo>
                    <a:lnTo>
                      <a:pt x="156" y="42"/>
                    </a:lnTo>
                    <a:lnTo>
                      <a:pt x="157" y="46"/>
                    </a:lnTo>
                    <a:lnTo>
                      <a:pt x="157" y="52"/>
                    </a:lnTo>
                    <a:lnTo>
                      <a:pt x="156" y="57"/>
                    </a:lnTo>
                    <a:lnTo>
                      <a:pt x="163" y="59"/>
                    </a:lnTo>
                    <a:lnTo>
                      <a:pt x="169" y="63"/>
                    </a:lnTo>
                    <a:lnTo>
                      <a:pt x="172" y="69"/>
                    </a:lnTo>
                    <a:lnTo>
                      <a:pt x="173" y="75"/>
                    </a:lnTo>
                    <a:lnTo>
                      <a:pt x="172" y="81"/>
                    </a:lnTo>
                    <a:lnTo>
                      <a:pt x="169" y="89"/>
                    </a:lnTo>
                    <a:lnTo>
                      <a:pt x="163" y="97"/>
                    </a:lnTo>
                    <a:lnTo>
                      <a:pt x="155" y="106"/>
                    </a:lnTo>
                    <a:lnTo>
                      <a:pt x="147" y="114"/>
                    </a:lnTo>
                    <a:lnTo>
                      <a:pt x="139" y="126"/>
                    </a:lnTo>
                    <a:lnTo>
                      <a:pt x="132" y="137"/>
                    </a:lnTo>
                    <a:lnTo>
                      <a:pt x="127" y="144"/>
                    </a:lnTo>
                    <a:lnTo>
                      <a:pt x="123" y="150"/>
                    </a:lnTo>
                    <a:lnTo>
                      <a:pt x="118" y="156"/>
                    </a:lnTo>
                    <a:lnTo>
                      <a:pt x="111" y="163"/>
                    </a:lnTo>
                    <a:lnTo>
                      <a:pt x="102" y="169"/>
                    </a:lnTo>
                    <a:lnTo>
                      <a:pt x="97" y="173"/>
                    </a:lnTo>
                    <a:lnTo>
                      <a:pt x="92" y="181"/>
                    </a:lnTo>
                    <a:lnTo>
                      <a:pt x="86" y="190"/>
                    </a:lnTo>
                    <a:lnTo>
                      <a:pt x="81" y="200"/>
                    </a:lnTo>
                    <a:lnTo>
                      <a:pt x="73" y="1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59" name="Freeform 395"/>
              <p:cNvSpPr>
                <a:spLocks/>
              </p:cNvSpPr>
              <p:nvPr/>
            </p:nvSpPr>
            <p:spPr bwMode="auto">
              <a:xfrm>
                <a:off x="1472" y="3475"/>
                <a:ext cx="28" cy="51"/>
              </a:xfrm>
              <a:custGeom>
                <a:avLst/>
                <a:gdLst/>
                <a:ahLst/>
                <a:cxnLst>
                  <a:cxn ang="0">
                    <a:pos x="38" y="93"/>
                  </a:cxn>
                  <a:cxn ang="0">
                    <a:pos x="39" y="96"/>
                  </a:cxn>
                  <a:cxn ang="0">
                    <a:pos x="40" y="98"/>
                  </a:cxn>
                  <a:cxn ang="0">
                    <a:pos x="41" y="101"/>
                  </a:cxn>
                  <a:cxn ang="0">
                    <a:pos x="42" y="103"/>
                  </a:cxn>
                  <a:cxn ang="0">
                    <a:pos x="46" y="100"/>
                  </a:cxn>
                  <a:cxn ang="0">
                    <a:pos x="49" y="98"/>
                  </a:cxn>
                  <a:cxn ang="0">
                    <a:pos x="53" y="97"/>
                  </a:cxn>
                  <a:cxn ang="0">
                    <a:pos x="56" y="95"/>
                  </a:cxn>
                  <a:cxn ang="0">
                    <a:pos x="54" y="89"/>
                  </a:cxn>
                  <a:cxn ang="0">
                    <a:pos x="48" y="78"/>
                  </a:cxn>
                  <a:cxn ang="0">
                    <a:pos x="41" y="65"/>
                  </a:cxn>
                  <a:cxn ang="0">
                    <a:pos x="33" y="50"/>
                  </a:cxn>
                  <a:cxn ang="0">
                    <a:pos x="25" y="34"/>
                  </a:cxn>
                  <a:cxn ang="0">
                    <a:pos x="18" y="20"/>
                  </a:cxn>
                  <a:cxn ang="0">
                    <a:pos x="12" y="9"/>
                  </a:cxn>
                  <a:cxn ang="0">
                    <a:pos x="10" y="4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1" y="8"/>
                  </a:cxn>
                  <a:cxn ang="0">
                    <a:pos x="3" y="14"/>
                  </a:cxn>
                  <a:cxn ang="0">
                    <a:pos x="8" y="25"/>
                  </a:cxn>
                  <a:cxn ang="0">
                    <a:pos x="13" y="38"/>
                  </a:cxn>
                  <a:cxn ang="0">
                    <a:pos x="19" y="53"/>
                  </a:cxn>
                  <a:cxn ang="0">
                    <a:pos x="26" y="67"/>
                  </a:cxn>
                  <a:cxn ang="0">
                    <a:pos x="31" y="80"/>
                  </a:cxn>
                  <a:cxn ang="0">
                    <a:pos x="35" y="89"/>
                  </a:cxn>
                  <a:cxn ang="0">
                    <a:pos x="38" y="93"/>
                  </a:cxn>
                </a:cxnLst>
                <a:rect l="0" t="0" r="r" b="b"/>
                <a:pathLst>
                  <a:path w="56" h="103">
                    <a:moveTo>
                      <a:pt x="38" y="93"/>
                    </a:moveTo>
                    <a:lnTo>
                      <a:pt x="39" y="96"/>
                    </a:lnTo>
                    <a:lnTo>
                      <a:pt x="40" y="98"/>
                    </a:lnTo>
                    <a:lnTo>
                      <a:pt x="41" y="101"/>
                    </a:lnTo>
                    <a:lnTo>
                      <a:pt x="42" y="103"/>
                    </a:lnTo>
                    <a:lnTo>
                      <a:pt x="46" y="100"/>
                    </a:lnTo>
                    <a:lnTo>
                      <a:pt x="49" y="98"/>
                    </a:lnTo>
                    <a:lnTo>
                      <a:pt x="53" y="97"/>
                    </a:lnTo>
                    <a:lnTo>
                      <a:pt x="56" y="95"/>
                    </a:lnTo>
                    <a:lnTo>
                      <a:pt x="54" y="89"/>
                    </a:lnTo>
                    <a:lnTo>
                      <a:pt x="48" y="78"/>
                    </a:lnTo>
                    <a:lnTo>
                      <a:pt x="41" y="65"/>
                    </a:lnTo>
                    <a:lnTo>
                      <a:pt x="33" y="50"/>
                    </a:lnTo>
                    <a:lnTo>
                      <a:pt x="25" y="34"/>
                    </a:lnTo>
                    <a:lnTo>
                      <a:pt x="18" y="20"/>
                    </a:lnTo>
                    <a:lnTo>
                      <a:pt x="12" y="9"/>
                    </a:lnTo>
                    <a:lnTo>
                      <a:pt x="10" y="4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" y="8"/>
                    </a:lnTo>
                    <a:lnTo>
                      <a:pt x="3" y="14"/>
                    </a:lnTo>
                    <a:lnTo>
                      <a:pt x="8" y="25"/>
                    </a:lnTo>
                    <a:lnTo>
                      <a:pt x="13" y="38"/>
                    </a:lnTo>
                    <a:lnTo>
                      <a:pt x="19" y="53"/>
                    </a:lnTo>
                    <a:lnTo>
                      <a:pt x="26" y="67"/>
                    </a:lnTo>
                    <a:lnTo>
                      <a:pt x="31" y="80"/>
                    </a:lnTo>
                    <a:lnTo>
                      <a:pt x="35" y="89"/>
                    </a:lnTo>
                    <a:lnTo>
                      <a:pt x="38" y="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0" name="Freeform 396"/>
              <p:cNvSpPr>
                <a:spLocks/>
              </p:cNvSpPr>
              <p:nvPr/>
            </p:nvSpPr>
            <p:spPr bwMode="auto">
              <a:xfrm>
                <a:off x="1483" y="3585"/>
                <a:ext cx="18" cy="32"/>
              </a:xfrm>
              <a:custGeom>
                <a:avLst/>
                <a:gdLst/>
                <a:ahLst/>
                <a:cxnLst>
                  <a:cxn ang="0">
                    <a:pos x="29" y="34"/>
                  </a:cxn>
                  <a:cxn ang="0">
                    <a:pos x="24" y="38"/>
                  </a:cxn>
                  <a:cxn ang="0">
                    <a:pos x="19" y="46"/>
                  </a:cxn>
                  <a:cxn ang="0">
                    <a:pos x="13" y="55"/>
                  </a:cxn>
                  <a:cxn ang="0">
                    <a:pos x="8" y="65"/>
                  </a:cxn>
                  <a:cxn ang="0">
                    <a:pos x="6" y="65"/>
                  </a:cxn>
                  <a:cxn ang="0">
                    <a:pos x="5" y="63"/>
                  </a:cxn>
                  <a:cxn ang="0">
                    <a:pos x="3" y="63"/>
                  </a:cxn>
                  <a:cxn ang="0">
                    <a:pos x="0" y="62"/>
                  </a:cxn>
                  <a:cxn ang="0">
                    <a:pos x="0" y="55"/>
                  </a:cxn>
                  <a:cxn ang="0">
                    <a:pos x="1" y="46"/>
                  </a:cxn>
                  <a:cxn ang="0">
                    <a:pos x="4" y="38"/>
                  </a:cxn>
                  <a:cxn ang="0">
                    <a:pos x="6" y="32"/>
                  </a:cxn>
                  <a:cxn ang="0">
                    <a:pos x="11" y="24"/>
                  </a:cxn>
                  <a:cxn ang="0">
                    <a:pos x="18" y="13"/>
                  </a:cxn>
                  <a:cxn ang="0">
                    <a:pos x="26" y="2"/>
                  </a:cxn>
                  <a:cxn ang="0">
                    <a:pos x="34" y="0"/>
                  </a:cxn>
                  <a:cxn ang="0">
                    <a:pos x="37" y="5"/>
                  </a:cxn>
                  <a:cxn ang="0">
                    <a:pos x="37" y="12"/>
                  </a:cxn>
                  <a:cxn ang="0">
                    <a:pos x="34" y="22"/>
                  </a:cxn>
                  <a:cxn ang="0">
                    <a:pos x="29" y="34"/>
                  </a:cxn>
                </a:cxnLst>
                <a:rect l="0" t="0" r="r" b="b"/>
                <a:pathLst>
                  <a:path w="37" h="65">
                    <a:moveTo>
                      <a:pt x="29" y="34"/>
                    </a:moveTo>
                    <a:lnTo>
                      <a:pt x="24" y="38"/>
                    </a:lnTo>
                    <a:lnTo>
                      <a:pt x="19" y="46"/>
                    </a:lnTo>
                    <a:lnTo>
                      <a:pt x="13" y="55"/>
                    </a:lnTo>
                    <a:lnTo>
                      <a:pt x="8" y="65"/>
                    </a:lnTo>
                    <a:lnTo>
                      <a:pt x="6" y="65"/>
                    </a:lnTo>
                    <a:lnTo>
                      <a:pt x="5" y="63"/>
                    </a:lnTo>
                    <a:lnTo>
                      <a:pt x="3" y="63"/>
                    </a:lnTo>
                    <a:lnTo>
                      <a:pt x="0" y="62"/>
                    </a:lnTo>
                    <a:lnTo>
                      <a:pt x="0" y="55"/>
                    </a:lnTo>
                    <a:lnTo>
                      <a:pt x="1" y="46"/>
                    </a:lnTo>
                    <a:lnTo>
                      <a:pt x="4" y="38"/>
                    </a:lnTo>
                    <a:lnTo>
                      <a:pt x="6" y="32"/>
                    </a:lnTo>
                    <a:lnTo>
                      <a:pt x="11" y="24"/>
                    </a:lnTo>
                    <a:lnTo>
                      <a:pt x="18" y="13"/>
                    </a:lnTo>
                    <a:lnTo>
                      <a:pt x="26" y="2"/>
                    </a:lnTo>
                    <a:lnTo>
                      <a:pt x="34" y="0"/>
                    </a:lnTo>
                    <a:lnTo>
                      <a:pt x="37" y="5"/>
                    </a:lnTo>
                    <a:lnTo>
                      <a:pt x="37" y="12"/>
                    </a:lnTo>
                    <a:lnTo>
                      <a:pt x="34" y="22"/>
                    </a:lnTo>
                    <a:lnTo>
                      <a:pt x="29" y="3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1" name="Freeform 397"/>
              <p:cNvSpPr>
                <a:spLocks/>
              </p:cNvSpPr>
              <p:nvPr/>
            </p:nvSpPr>
            <p:spPr bwMode="auto">
              <a:xfrm>
                <a:off x="1477" y="3517"/>
                <a:ext cx="56" cy="51"/>
              </a:xfrm>
              <a:custGeom>
                <a:avLst/>
                <a:gdLst/>
                <a:ahLst/>
                <a:cxnLst>
                  <a:cxn ang="0">
                    <a:pos x="31" y="20"/>
                  </a:cxn>
                  <a:cxn ang="0">
                    <a:pos x="25" y="25"/>
                  </a:cxn>
                  <a:cxn ang="0">
                    <a:pos x="19" y="26"/>
                  </a:cxn>
                  <a:cxn ang="0">
                    <a:pos x="14" y="21"/>
                  </a:cxn>
                  <a:cxn ang="0">
                    <a:pos x="8" y="21"/>
                  </a:cxn>
                  <a:cxn ang="0">
                    <a:pos x="2" y="26"/>
                  </a:cxn>
                  <a:cxn ang="0">
                    <a:pos x="4" y="31"/>
                  </a:cxn>
                  <a:cxn ang="0">
                    <a:pos x="15" y="40"/>
                  </a:cxn>
                  <a:cxn ang="0">
                    <a:pos x="25" y="37"/>
                  </a:cxn>
                  <a:cxn ang="0">
                    <a:pos x="39" y="30"/>
                  </a:cxn>
                  <a:cxn ang="0">
                    <a:pos x="46" y="37"/>
                  </a:cxn>
                  <a:cxn ang="0">
                    <a:pos x="45" y="55"/>
                  </a:cxn>
                  <a:cxn ang="0">
                    <a:pos x="53" y="63"/>
                  </a:cxn>
                  <a:cxn ang="0">
                    <a:pos x="61" y="72"/>
                  </a:cxn>
                  <a:cxn ang="0">
                    <a:pos x="62" y="80"/>
                  </a:cxn>
                  <a:cxn ang="0">
                    <a:pos x="64" y="87"/>
                  </a:cxn>
                  <a:cxn ang="0">
                    <a:pos x="71" y="91"/>
                  </a:cxn>
                  <a:cxn ang="0">
                    <a:pos x="80" y="97"/>
                  </a:cxn>
                  <a:cxn ang="0">
                    <a:pos x="88" y="97"/>
                  </a:cxn>
                  <a:cxn ang="0">
                    <a:pos x="106" y="82"/>
                  </a:cxn>
                  <a:cxn ang="0">
                    <a:pos x="110" y="69"/>
                  </a:cxn>
                  <a:cxn ang="0">
                    <a:pos x="101" y="59"/>
                  </a:cxn>
                  <a:cxn ang="0">
                    <a:pos x="91" y="60"/>
                  </a:cxn>
                  <a:cxn ang="0">
                    <a:pos x="80" y="67"/>
                  </a:cxn>
                  <a:cxn ang="0">
                    <a:pos x="79" y="63"/>
                  </a:cxn>
                  <a:cxn ang="0">
                    <a:pos x="91" y="44"/>
                  </a:cxn>
                  <a:cxn ang="0">
                    <a:pos x="91" y="35"/>
                  </a:cxn>
                  <a:cxn ang="0">
                    <a:pos x="83" y="31"/>
                  </a:cxn>
                  <a:cxn ang="0">
                    <a:pos x="78" y="28"/>
                  </a:cxn>
                  <a:cxn ang="0">
                    <a:pos x="75" y="21"/>
                  </a:cxn>
                  <a:cxn ang="0">
                    <a:pos x="69" y="25"/>
                  </a:cxn>
                  <a:cxn ang="0">
                    <a:pos x="62" y="35"/>
                  </a:cxn>
                  <a:cxn ang="0">
                    <a:pos x="58" y="33"/>
                  </a:cxn>
                  <a:cxn ang="0">
                    <a:pos x="67" y="16"/>
                  </a:cxn>
                  <a:cxn ang="0">
                    <a:pos x="69" y="8"/>
                  </a:cxn>
                  <a:cxn ang="0">
                    <a:pos x="67" y="5"/>
                  </a:cxn>
                  <a:cxn ang="0">
                    <a:pos x="60" y="2"/>
                  </a:cxn>
                  <a:cxn ang="0">
                    <a:pos x="52" y="0"/>
                  </a:cxn>
                  <a:cxn ang="0">
                    <a:pos x="41" y="4"/>
                  </a:cxn>
                  <a:cxn ang="0">
                    <a:pos x="33" y="7"/>
                  </a:cxn>
                  <a:cxn ang="0">
                    <a:pos x="30" y="11"/>
                  </a:cxn>
                  <a:cxn ang="0">
                    <a:pos x="32" y="16"/>
                  </a:cxn>
                </a:cxnLst>
                <a:rect l="0" t="0" r="r" b="b"/>
                <a:pathLst>
                  <a:path w="111" h="103">
                    <a:moveTo>
                      <a:pt x="33" y="18"/>
                    </a:moveTo>
                    <a:lnTo>
                      <a:pt x="31" y="20"/>
                    </a:lnTo>
                    <a:lnTo>
                      <a:pt x="29" y="22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9" y="26"/>
                    </a:lnTo>
                    <a:lnTo>
                      <a:pt x="16" y="23"/>
                    </a:lnTo>
                    <a:lnTo>
                      <a:pt x="14" y="21"/>
                    </a:lnTo>
                    <a:lnTo>
                      <a:pt x="10" y="19"/>
                    </a:lnTo>
                    <a:lnTo>
                      <a:pt x="8" y="21"/>
                    </a:lnTo>
                    <a:lnTo>
                      <a:pt x="6" y="23"/>
                    </a:lnTo>
                    <a:lnTo>
                      <a:pt x="2" y="26"/>
                    </a:lnTo>
                    <a:lnTo>
                      <a:pt x="0" y="28"/>
                    </a:lnTo>
                    <a:lnTo>
                      <a:pt x="4" y="31"/>
                    </a:lnTo>
                    <a:lnTo>
                      <a:pt x="10" y="36"/>
                    </a:lnTo>
                    <a:lnTo>
                      <a:pt x="15" y="40"/>
                    </a:lnTo>
                    <a:lnTo>
                      <a:pt x="19" y="41"/>
                    </a:lnTo>
                    <a:lnTo>
                      <a:pt x="25" y="37"/>
                    </a:lnTo>
                    <a:lnTo>
                      <a:pt x="32" y="33"/>
                    </a:lnTo>
                    <a:lnTo>
                      <a:pt x="39" y="30"/>
                    </a:lnTo>
                    <a:lnTo>
                      <a:pt x="45" y="31"/>
                    </a:lnTo>
                    <a:lnTo>
                      <a:pt x="46" y="37"/>
                    </a:lnTo>
                    <a:lnTo>
                      <a:pt x="45" y="46"/>
                    </a:lnTo>
                    <a:lnTo>
                      <a:pt x="45" y="55"/>
                    </a:lnTo>
                    <a:lnTo>
                      <a:pt x="48" y="59"/>
                    </a:lnTo>
                    <a:lnTo>
                      <a:pt x="53" y="63"/>
                    </a:lnTo>
                    <a:lnTo>
                      <a:pt x="57" y="67"/>
                    </a:lnTo>
                    <a:lnTo>
                      <a:pt x="61" y="72"/>
                    </a:lnTo>
                    <a:lnTo>
                      <a:pt x="62" y="76"/>
                    </a:lnTo>
                    <a:lnTo>
                      <a:pt x="62" y="80"/>
                    </a:lnTo>
                    <a:lnTo>
                      <a:pt x="62" y="83"/>
                    </a:lnTo>
                    <a:lnTo>
                      <a:pt x="64" y="87"/>
                    </a:lnTo>
                    <a:lnTo>
                      <a:pt x="67" y="89"/>
                    </a:lnTo>
                    <a:lnTo>
                      <a:pt x="71" y="91"/>
                    </a:lnTo>
                    <a:lnTo>
                      <a:pt x="76" y="94"/>
                    </a:lnTo>
                    <a:lnTo>
                      <a:pt x="80" y="97"/>
                    </a:lnTo>
                    <a:lnTo>
                      <a:pt x="82" y="103"/>
                    </a:lnTo>
                    <a:lnTo>
                      <a:pt x="88" y="97"/>
                    </a:lnTo>
                    <a:lnTo>
                      <a:pt x="98" y="90"/>
                    </a:lnTo>
                    <a:lnTo>
                      <a:pt x="106" y="82"/>
                    </a:lnTo>
                    <a:lnTo>
                      <a:pt x="111" y="75"/>
                    </a:lnTo>
                    <a:lnTo>
                      <a:pt x="110" y="69"/>
                    </a:lnTo>
                    <a:lnTo>
                      <a:pt x="107" y="63"/>
                    </a:lnTo>
                    <a:lnTo>
                      <a:pt x="101" y="59"/>
                    </a:lnTo>
                    <a:lnTo>
                      <a:pt x="94" y="57"/>
                    </a:lnTo>
                    <a:lnTo>
                      <a:pt x="91" y="60"/>
                    </a:lnTo>
                    <a:lnTo>
                      <a:pt x="86" y="64"/>
                    </a:lnTo>
                    <a:lnTo>
                      <a:pt x="80" y="67"/>
                    </a:lnTo>
                    <a:lnTo>
                      <a:pt x="76" y="68"/>
                    </a:lnTo>
                    <a:lnTo>
                      <a:pt x="79" y="63"/>
                    </a:lnTo>
                    <a:lnTo>
                      <a:pt x="85" y="53"/>
                    </a:lnTo>
                    <a:lnTo>
                      <a:pt x="91" y="44"/>
                    </a:lnTo>
                    <a:lnTo>
                      <a:pt x="93" y="37"/>
                    </a:lnTo>
                    <a:lnTo>
                      <a:pt x="91" y="35"/>
                    </a:lnTo>
                    <a:lnTo>
                      <a:pt x="86" y="33"/>
                    </a:lnTo>
                    <a:lnTo>
                      <a:pt x="83" y="31"/>
                    </a:lnTo>
                    <a:lnTo>
                      <a:pt x="79" y="31"/>
                    </a:lnTo>
                    <a:lnTo>
                      <a:pt x="78" y="28"/>
                    </a:lnTo>
                    <a:lnTo>
                      <a:pt x="77" y="25"/>
                    </a:lnTo>
                    <a:lnTo>
                      <a:pt x="75" y="21"/>
                    </a:lnTo>
                    <a:lnTo>
                      <a:pt x="71" y="20"/>
                    </a:lnTo>
                    <a:lnTo>
                      <a:pt x="69" y="25"/>
                    </a:lnTo>
                    <a:lnTo>
                      <a:pt x="65" y="30"/>
                    </a:lnTo>
                    <a:lnTo>
                      <a:pt x="62" y="35"/>
                    </a:lnTo>
                    <a:lnTo>
                      <a:pt x="58" y="36"/>
                    </a:lnTo>
                    <a:lnTo>
                      <a:pt x="58" y="33"/>
                    </a:lnTo>
                    <a:lnTo>
                      <a:pt x="62" y="25"/>
                    </a:lnTo>
                    <a:lnTo>
                      <a:pt x="67" y="16"/>
                    </a:lnTo>
                    <a:lnTo>
                      <a:pt x="70" y="11"/>
                    </a:lnTo>
                    <a:lnTo>
                      <a:pt x="69" y="8"/>
                    </a:lnTo>
                    <a:lnTo>
                      <a:pt x="68" y="7"/>
                    </a:lnTo>
                    <a:lnTo>
                      <a:pt x="67" y="5"/>
                    </a:lnTo>
                    <a:lnTo>
                      <a:pt x="64" y="4"/>
                    </a:lnTo>
                    <a:lnTo>
                      <a:pt x="60" y="2"/>
                    </a:lnTo>
                    <a:lnTo>
                      <a:pt x="56" y="0"/>
                    </a:lnTo>
                    <a:lnTo>
                      <a:pt x="52" y="0"/>
                    </a:lnTo>
                    <a:lnTo>
                      <a:pt x="45" y="3"/>
                    </a:lnTo>
                    <a:lnTo>
                      <a:pt x="41" y="4"/>
                    </a:lnTo>
                    <a:lnTo>
                      <a:pt x="38" y="5"/>
                    </a:lnTo>
                    <a:lnTo>
                      <a:pt x="33" y="7"/>
                    </a:lnTo>
                    <a:lnTo>
                      <a:pt x="29" y="8"/>
                    </a:lnTo>
                    <a:lnTo>
                      <a:pt x="30" y="11"/>
                    </a:lnTo>
                    <a:lnTo>
                      <a:pt x="31" y="13"/>
                    </a:lnTo>
                    <a:lnTo>
                      <a:pt x="32" y="16"/>
                    </a:lnTo>
                    <a:lnTo>
                      <a:pt x="33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2" name="Freeform 398"/>
              <p:cNvSpPr>
                <a:spLocks/>
              </p:cNvSpPr>
              <p:nvPr/>
            </p:nvSpPr>
            <p:spPr bwMode="auto">
              <a:xfrm>
                <a:off x="1328" y="3499"/>
                <a:ext cx="163" cy="283"/>
              </a:xfrm>
              <a:custGeom>
                <a:avLst/>
                <a:gdLst/>
                <a:ahLst/>
                <a:cxnLst>
                  <a:cxn ang="0">
                    <a:pos x="72" y="503"/>
                  </a:cxn>
                  <a:cxn ang="0">
                    <a:pos x="102" y="521"/>
                  </a:cxn>
                  <a:cxn ang="0">
                    <a:pos x="121" y="538"/>
                  </a:cxn>
                  <a:cxn ang="0">
                    <a:pos x="133" y="558"/>
                  </a:cxn>
                  <a:cxn ang="0">
                    <a:pos x="146" y="555"/>
                  </a:cxn>
                  <a:cxn ang="0">
                    <a:pos x="156" y="549"/>
                  </a:cxn>
                  <a:cxn ang="0">
                    <a:pos x="162" y="555"/>
                  </a:cxn>
                  <a:cxn ang="0">
                    <a:pos x="200" y="562"/>
                  </a:cxn>
                  <a:cxn ang="0">
                    <a:pos x="239" y="564"/>
                  </a:cxn>
                  <a:cxn ang="0">
                    <a:pos x="259" y="558"/>
                  </a:cxn>
                  <a:cxn ang="0">
                    <a:pos x="278" y="539"/>
                  </a:cxn>
                  <a:cxn ang="0">
                    <a:pos x="293" y="518"/>
                  </a:cxn>
                  <a:cxn ang="0">
                    <a:pos x="294" y="473"/>
                  </a:cxn>
                  <a:cxn ang="0">
                    <a:pos x="305" y="402"/>
                  </a:cxn>
                  <a:cxn ang="0">
                    <a:pos x="314" y="339"/>
                  </a:cxn>
                  <a:cxn ang="0">
                    <a:pos x="324" y="262"/>
                  </a:cxn>
                  <a:cxn ang="0">
                    <a:pos x="321" y="236"/>
                  </a:cxn>
                  <a:cxn ang="0">
                    <a:pos x="314" y="235"/>
                  </a:cxn>
                  <a:cxn ang="0">
                    <a:pos x="308" y="232"/>
                  </a:cxn>
                  <a:cxn ang="0">
                    <a:pos x="281" y="227"/>
                  </a:cxn>
                  <a:cxn ang="0">
                    <a:pos x="252" y="217"/>
                  </a:cxn>
                  <a:cxn ang="0">
                    <a:pos x="231" y="207"/>
                  </a:cxn>
                  <a:cxn ang="0">
                    <a:pos x="222" y="200"/>
                  </a:cxn>
                  <a:cxn ang="0">
                    <a:pos x="215" y="247"/>
                  </a:cxn>
                  <a:cxn ang="0">
                    <a:pos x="208" y="288"/>
                  </a:cxn>
                  <a:cxn ang="0">
                    <a:pos x="190" y="310"/>
                  </a:cxn>
                  <a:cxn ang="0">
                    <a:pos x="178" y="329"/>
                  </a:cxn>
                  <a:cxn ang="0">
                    <a:pos x="160" y="272"/>
                  </a:cxn>
                  <a:cxn ang="0">
                    <a:pos x="147" y="244"/>
                  </a:cxn>
                  <a:cxn ang="0">
                    <a:pos x="131" y="221"/>
                  </a:cxn>
                  <a:cxn ang="0">
                    <a:pos x="129" y="181"/>
                  </a:cxn>
                  <a:cxn ang="0">
                    <a:pos x="116" y="132"/>
                  </a:cxn>
                  <a:cxn ang="0">
                    <a:pos x="119" y="84"/>
                  </a:cxn>
                  <a:cxn ang="0">
                    <a:pos x="111" y="38"/>
                  </a:cxn>
                  <a:cxn ang="0">
                    <a:pos x="95" y="9"/>
                  </a:cxn>
                  <a:cxn ang="0">
                    <a:pos x="91" y="2"/>
                  </a:cxn>
                  <a:cxn ang="0">
                    <a:pos x="79" y="10"/>
                  </a:cxn>
                  <a:cxn ang="0">
                    <a:pos x="62" y="23"/>
                  </a:cxn>
                  <a:cxn ang="0">
                    <a:pos x="49" y="49"/>
                  </a:cxn>
                  <a:cxn ang="0">
                    <a:pos x="24" y="73"/>
                  </a:cxn>
                  <a:cxn ang="0">
                    <a:pos x="6" y="110"/>
                  </a:cxn>
                  <a:cxn ang="0">
                    <a:pos x="2" y="168"/>
                  </a:cxn>
                  <a:cxn ang="0">
                    <a:pos x="15" y="200"/>
                  </a:cxn>
                  <a:cxn ang="0">
                    <a:pos x="19" y="223"/>
                  </a:cxn>
                  <a:cxn ang="0">
                    <a:pos x="24" y="266"/>
                  </a:cxn>
                  <a:cxn ang="0">
                    <a:pos x="25" y="343"/>
                  </a:cxn>
                  <a:cxn ang="0">
                    <a:pos x="36" y="415"/>
                  </a:cxn>
                  <a:cxn ang="0">
                    <a:pos x="53" y="482"/>
                  </a:cxn>
                </a:cxnLst>
                <a:rect l="0" t="0" r="r" b="b"/>
                <a:pathLst>
                  <a:path w="324" h="564">
                    <a:moveTo>
                      <a:pt x="57" y="495"/>
                    </a:moveTo>
                    <a:lnTo>
                      <a:pt x="64" y="498"/>
                    </a:lnTo>
                    <a:lnTo>
                      <a:pt x="72" y="503"/>
                    </a:lnTo>
                    <a:lnTo>
                      <a:pt x="82" y="509"/>
                    </a:lnTo>
                    <a:lnTo>
                      <a:pt x="93" y="516"/>
                    </a:lnTo>
                    <a:lnTo>
                      <a:pt x="102" y="521"/>
                    </a:lnTo>
                    <a:lnTo>
                      <a:pt x="110" y="528"/>
                    </a:lnTo>
                    <a:lnTo>
                      <a:pt x="117" y="533"/>
                    </a:lnTo>
                    <a:lnTo>
                      <a:pt x="121" y="538"/>
                    </a:lnTo>
                    <a:lnTo>
                      <a:pt x="124" y="544"/>
                    </a:lnTo>
                    <a:lnTo>
                      <a:pt x="129" y="551"/>
                    </a:lnTo>
                    <a:lnTo>
                      <a:pt x="133" y="558"/>
                    </a:lnTo>
                    <a:lnTo>
                      <a:pt x="137" y="563"/>
                    </a:lnTo>
                    <a:lnTo>
                      <a:pt x="141" y="559"/>
                    </a:lnTo>
                    <a:lnTo>
                      <a:pt x="146" y="555"/>
                    </a:lnTo>
                    <a:lnTo>
                      <a:pt x="150" y="550"/>
                    </a:lnTo>
                    <a:lnTo>
                      <a:pt x="154" y="548"/>
                    </a:lnTo>
                    <a:lnTo>
                      <a:pt x="156" y="549"/>
                    </a:lnTo>
                    <a:lnTo>
                      <a:pt x="159" y="551"/>
                    </a:lnTo>
                    <a:lnTo>
                      <a:pt x="160" y="553"/>
                    </a:lnTo>
                    <a:lnTo>
                      <a:pt x="162" y="555"/>
                    </a:lnTo>
                    <a:lnTo>
                      <a:pt x="173" y="557"/>
                    </a:lnTo>
                    <a:lnTo>
                      <a:pt x="186" y="559"/>
                    </a:lnTo>
                    <a:lnTo>
                      <a:pt x="200" y="562"/>
                    </a:lnTo>
                    <a:lnTo>
                      <a:pt x="214" y="563"/>
                    </a:lnTo>
                    <a:lnTo>
                      <a:pt x="226" y="563"/>
                    </a:lnTo>
                    <a:lnTo>
                      <a:pt x="239" y="564"/>
                    </a:lnTo>
                    <a:lnTo>
                      <a:pt x="248" y="563"/>
                    </a:lnTo>
                    <a:lnTo>
                      <a:pt x="254" y="562"/>
                    </a:lnTo>
                    <a:lnTo>
                      <a:pt x="259" y="558"/>
                    </a:lnTo>
                    <a:lnTo>
                      <a:pt x="264" y="553"/>
                    </a:lnTo>
                    <a:lnTo>
                      <a:pt x="271" y="547"/>
                    </a:lnTo>
                    <a:lnTo>
                      <a:pt x="278" y="539"/>
                    </a:lnTo>
                    <a:lnTo>
                      <a:pt x="284" y="531"/>
                    </a:lnTo>
                    <a:lnTo>
                      <a:pt x="290" y="524"/>
                    </a:lnTo>
                    <a:lnTo>
                      <a:pt x="293" y="518"/>
                    </a:lnTo>
                    <a:lnTo>
                      <a:pt x="294" y="513"/>
                    </a:lnTo>
                    <a:lnTo>
                      <a:pt x="294" y="498"/>
                    </a:lnTo>
                    <a:lnTo>
                      <a:pt x="294" y="473"/>
                    </a:lnTo>
                    <a:lnTo>
                      <a:pt x="296" y="445"/>
                    </a:lnTo>
                    <a:lnTo>
                      <a:pt x="298" y="422"/>
                    </a:lnTo>
                    <a:lnTo>
                      <a:pt x="305" y="402"/>
                    </a:lnTo>
                    <a:lnTo>
                      <a:pt x="312" y="377"/>
                    </a:lnTo>
                    <a:lnTo>
                      <a:pt x="316" y="356"/>
                    </a:lnTo>
                    <a:lnTo>
                      <a:pt x="314" y="339"/>
                    </a:lnTo>
                    <a:lnTo>
                      <a:pt x="319" y="321"/>
                    </a:lnTo>
                    <a:lnTo>
                      <a:pt x="322" y="293"/>
                    </a:lnTo>
                    <a:lnTo>
                      <a:pt x="324" y="262"/>
                    </a:lnTo>
                    <a:lnTo>
                      <a:pt x="323" y="237"/>
                    </a:lnTo>
                    <a:lnTo>
                      <a:pt x="322" y="237"/>
                    </a:lnTo>
                    <a:lnTo>
                      <a:pt x="321" y="236"/>
                    </a:lnTo>
                    <a:lnTo>
                      <a:pt x="319" y="236"/>
                    </a:lnTo>
                    <a:lnTo>
                      <a:pt x="316" y="235"/>
                    </a:lnTo>
                    <a:lnTo>
                      <a:pt x="314" y="235"/>
                    </a:lnTo>
                    <a:lnTo>
                      <a:pt x="313" y="233"/>
                    </a:lnTo>
                    <a:lnTo>
                      <a:pt x="311" y="233"/>
                    </a:lnTo>
                    <a:lnTo>
                      <a:pt x="308" y="232"/>
                    </a:lnTo>
                    <a:lnTo>
                      <a:pt x="300" y="231"/>
                    </a:lnTo>
                    <a:lnTo>
                      <a:pt x="291" y="229"/>
                    </a:lnTo>
                    <a:lnTo>
                      <a:pt x="281" y="227"/>
                    </a:lnTo>
                    <a:lnTo>
                      <a:pt x="271" y="224"/>
                    </a:lnTo>
                    <a:lnTo>
                      <a:pt x="261" y="221"/>
                    </a:lnTo>
                    <a:lnTo>
                      <a:pt x="252" y="217"/>
                    </a:lnTo>
                    <a:lnTo>
                      <a:pt x="243" y="214"/>
                    </a:lnTo>
                    <a:lnTo>
                      <a:pt x="235" y="209"/>
                    </a:lnTo>
                    <a:lnTo>
                      <a:pt x="231" y="207"/>
                    </a:lnTo>
                    <a:lnTo>
                      <a:pt x="228" y="205"/>
                    </a:lnTo>
                    <a:lnTo>
                      <a:pt x="224" y="202"/>
                    </a:lnTo>
                    <a:lnTo>
                      <a:pt x="222" y="200"/>
                    </a:lnTo>
                    <a:lnTo>
                      <a:pt x="218" y="216"/>
                    </a:lnTo>
                    <a:lnTo>
                      <a:pt x="216" y="232"/>
                    </a:lnTo>
                    <a:lnTo>
                      <a:pt x="215" y="247"/>
                    </a:lnTo>
                    <a:lnTo>
                      <a:pt x="214" y="260"/>
                    </a:lnTo>
                    <a:lnTo>
                      <a:pt x="212" y="274"/>
                    </a:lnTo>
                    <a:lnTo>
                      <a:pt x="208" y="288"/>
                    </a:lnTo>
                    <a:lnTo>
                      <a:pt x="201" y="299"/>
                    </a:lnTo>
                    <a:lnTo>
                      <a:pt x="195" y="305"/>
                    </a:lnTo>
                    <a:lnTo>
                      <a:pt x="190" y="310"/>
                    </a:lnTo>
                    <a:lnTo>
                      <a:pt x="184" y="316"/>
                    </a:lnTo>
                    <a:lnTo>
                      <a:pt x="180" y="323"/>
                    </a:lnTo>
                    <a:lnTo>
                      <a:pt x="178" y="329"/>
                    </a:lnTo>
                    <a:lnTo>
                      <a:pt x="172" y="312"/>
                    </a:lnTo>
                    <a:lnTo>
                      <a:pt x="165" y="291"/>
                    </a:lnTo>
                    <a:lnTo>
                      <a:pt x="160" y="272"/>
                    </a:lnTo>
                    <a:lnTo>
                      <a:pt x="156" y="261"/>
                    </a:lnTo>
                    <a:lnTo>
                      <a:pt x="153" y="253"/>
                    </a:lnTo>
                    <a:lnTo>
                      <a:pt x="147" y="244"/>
                    </a:lnTo>
                    <a:lnTo>
                      <a:pt x="140" y="235"/>
                    </a:lnTo>
                    <a:lnTo>
                      <a:pt x="134" y="229"/>
                    </a:lnTo>
                    <a:lnTo>
                      <a:pt x="131" y="221"/>
                    </a:lnTo>
                    <a:lnTo>
                      <a:pt x="130" y="208"/>
                    </a:lnTo>
                    <a:lnTo>
                      <a:pt x="130" y="194"/>
                    </a:lnTo>
                    <a:lnTo>
                      <a:pt x="129" y="181"/>
                    </a:lnTo>
                    <a:lnTo>
                      <a:pt x="125" y="166"/>
                    </a:lnTo>
                    <a:lnTo>
                      <a:pt x="121" y="148"/>
                    </a:lnTo>
                    <a:lnTo>
                      <a:pt x="116" y="132"/>
                    </a:lnTo>
                    <a:lnTo>
                      <a:pt x="115" y="121"/>
                    </a:lnTo>
                    <a:lnTo>
                      <a:pt x="117" y="106"/>
                    </a:lnTo>
                    <a:lnTo>
                      <a:pt x="119" y="84"/>
                    </a:lnTo>
                    <a:lnTo>
                      <a:pt x="119" y="61"/>
                    </a:lnTo>
                    <a:lnTo>
                      <a:pt x="116" y="46"/>
                    </a:lnTo>
                    <a:lnTo>
                      <a:pt x="111" y="38"/>
                    </a:lnTo>
                    <a:lnTo>
                      <a:pt x="106" y="28"/>
                    </a:lnTo>
                    <a:lnTo>
                      <a:pt x="101" y="18"/>
                    </a:lnTo>
                    <a:lnTo>
                      <a:pt x="95" y="9"/>
                    </a:lnTo>
                    <a:lnTo>
                      <a:pt x="94" y="7"/>
                    </a:lnTo>
                    <a:lnTo>
                      <a:pt x="92" y="4"/>
                    </a:lnTo>
                    <a:lnTo>
                      <a:pt x="91" y="2"/>
                    </a:lnTo>
                    <a:lnTo>
                      <a:pt x="88" y="0"/>
                    </a:lnTo>
                    <a:lnTo>
                      <a:pt x="85" y="5"/>
                    </a:lnTo>
                    <a:lnTo>
                      <a:pt x="79" y="10"/>
                    </a:lnTo>
                    <a:lnTo>
                      <a:pt x="71" y="13"/>
                    </a:lnTo>
                    <a:lnTo>
                      <a:pt x="63" y="13"/>
                    </a:lnTo>
                    <a:lnTo>
                      <a:pt x="62" y="23"/>
                    </a:lnTo>
                    <a:lnTo>
                      <a:pt x="58" y="31"/>
                    </a:lnTo>
                    <a:lnTo>
                      <a:pt x="54" y="40"/>
                    </a:lnTo>
                    <a:lnTo>
                      <a:pt x="49" y="49"/>
                    </a:lnTo>
                    <a:lnTo>
                      <a:pt x="41" y="60"/>
                    </a:lnTo>
                    <a:lnTo>
                      <a:pt x="33" y="68"/>
                    </a:lnTo>
                    <a:lnTo>
                      <a:pt x="24" y="73"/>
                    </a:lnTo>
                    <a:lnTo>
                      <a:pt x="16" y="77"/>
                    </a:lnTo>
                    <a:lnTo>
                      <a:pt x="11" y="91"/>
                    </a:lnTo>
                    <a:lnTo>
                      <a:pt x="6" y="110"/>
                    </a:lnTo>
                    <a:lnTo>
                      <a:pt x="2" y="132"/>
                    </a:lnTo>
                    <a:lnTo>
                      <a:pt x="0" y="154"/>
                    </a:lnTo>
                    <a:lnTo>
                      <a:pt x="2" y="168"/>
                    </a:lnTo>
                    <a:lnTo>
                      <a:pt x="8" y="181"/>
                    </a:lnTo>
                    <a:lnTo>
                      <a:pt x="12" y="191"/>
                    </a:lnTo>
                    <a:lnTo>
                      <a:pt x="15" y="200"/>
                    </a:lnTo>
                    <a:lnTo>
                      <a:pt x="13" y="210"/>
                    </a:lnTo>
                    <a:lnTo>
                      <a:pt x="16" y="219"/>
                    </a:lnTo>
                    <a:lnTo>
                      <a:pt x="19" y="223"/>
                    </a:lnTo>
                    <a:lnTo>
                      <a:pt x="25" y="227"/>
                    </a:lnTo>
                    <a:lnTo>
                      <a:pt x="25" y="243"/>
                    </a:lnTo>
                    <a:lnTo>
                      <a:pt x="24" y="266"/>
                    </a:lnTo>
                    <a:lnTo>
                      <a:pt x="21" y="295"/>
                    </a:lnTo>
                    <a:lnTo>
                      <a:pt x="23" y="326"/>
                    </a:lnTo>
                    <a:lnTo>
                      <a:pt x="25" y="343"/>
                    </a:lnTo>
                    <a:lnTo>
                      <a:pt x="28" y="365"/>
                    </a:lnTo>
                    <a:lnTo>
                      <a:pt x="32" y="390"/>
                    </a:lnTo>
                    <a:lnTo>
                      <a:pt x="36" y="415"/>
                    </a:lnTo>
                    <a:lnTo>
                      <a:pt x="42" y="441"/>
                    </a:lnTo>
                    <a:lnTo>
                      <a:pt x="47" y="463"/>
                    </a:lnTo>
                    <a:lnTo>
                      <a:pt x="53" y="482"/>
                    </a:lnTo>
                    <a:lnTo>
                      <a:pt x="57" y="4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3" name="Freeform 399"/>
              <p:cNvSpPr>
                <a:spLocks/>
              </p:cNvSpPr>
              <p:nvPr/>
            </p:nvSpPr>
            <p:spPr bwMode="auto">
              <a:xfrm>
                <a:off x="1335" y="3598"/>
                <a:ext cx="31" cy="37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13"/>
                  </a:cxn>
                  <a:cxn ang="0">
                    <a:pos x="3" y="22"/>
                  </a:cxn>
                  <a:cxn ang="0">
                    <a:pos x="6" y="26"/>
                  </a:cxn>
                  <a:cxn ang="0">
                    <a:pos x="12" y="30"/>
                  </a:cxn>
                  <a:cxn ang="0">
                    <a:pos x="18" y="33"/>
                  </a:cxn>
                  <a:cxn ang="0">
                    <a:pos x="23" y="38"/>
                  </a:cxn>
                  <a:cxn ang="0">
                    <a:pos x="27" y="43"/>
                  </a:cxn>
                  <a:cxn ang="0">
                    <a:pos x="28" y="50"/>
                  </a:cxn>
                  <a:cxn ang="0">
                    <a:pos x="30" y="60"/>
                  </a:cxn>
                  <a:cxn ang="0">
                    <a:pos x="35" y="68"/>
                  </a:cxn>
                  <a:cxn ang="0">
                    <a:pos x="45" y="73"/>
                  </a:cxn>
                  <a:cxn ang="0">
                    <a:pos x="61" y="72"/>
                  </a:cxn>
                  <a:cxn ang="0">
                    <a:pos x="53" y="66"/>
                  </a:cxn>
                  <a:cxn ang="0">
                    <a:pos x="45" y="58"/>
                  </a:cxn>
                  <a:cxn ang="0">
                    <a:pos x="40" y="49"/>
                  </a:cxn>
                  <a:cxn ang="0">
                    <a:pos x="40" y="41"/>
                  </a:cxn>
                  <a:cxn ang="0">
                    <a:pos x="43" y="33"/>
                  </a:cxn>
                  <a:cxn ang="0">
                    <a:pos x="43" y="26"/>
                  </a:cxn>
                  <a:cxn ang="0">
                    <a:pos x="40" y="20"/>
                  </a:cxn>
                  <a:cxn ang="0">
                    <a:pos x="34" y="17"/>
                  </a:cxn>
                  <a:cxn ang="0">
                    <a:pos x="26" y="16"/>
                  </a:cxn>
                  <a:cxn ang="0">
                    <a:pos x="19" y="13"/>
                  </a:cxn>
                  <a:cxn ang="0">
                    <a:pos x="12" y="11"/>
                  </a:cxn>
                  <a:cxn ang="0">
                    <a:pos x="10" y="7"/>
                  </a:cxn>
                  <a:cxn ang="0">
                    <a:pos x="8" y="2"/>
                  </a:cxn>
                  <a:cxn ang="0">
                    <a:pos x="6" y="0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61" h="73">
                    <a:moveTo>
                      <a:pt x="2" y="3"/>
                    </a:moveTo>
                    <a:lnTo>
                      <a:pt x="0" y="13"/>
                    </a:lnTo>
                    <a:lnTo>
                      <a:pt x="3" y="22"/>
                    </a:lnTo>
                    <a:lnTo>
                      <a:pt x="6" y="26"/>
                    </a:lnTo>
                    <a:lnTo>
                      <a:pt x="12" y="30"/>
                    </a:lnTo>
                    <a:lnTo>
                      <a:pt x="18" y="33"/>
                    </a:lnTo>
                    <a:lnTo>
                      <a:pt x="23" y="38"/>
                    </a:lnTo>
                    <a:lnTo>
                      <a:pt x="27" y="43"/>
                    </a:lnTo>
                    <a:lnTo>
                      <a:pt x="28" y="50"/>
                    </a:lnTo>
                    <a:lnTo>
                      <a:pt x="30" y="60"/>
                    </a:lnTo>
                    <a:lnTo>
                      <a:pt x="35" y="68"/>
                    </a:lnTo>
                    <a:lnTo>
                      <a:pt x="45" y="73"/>
                    </a:lnTo>
                    <a:lnTo>
                      <a:pt x="61" y="72"/>
                    </a:lnTo>
                    <a:lnTo>
                      <a:pt x="53" y="66"/>
                    </a:lnTo>
                    <a:lnTo>
                      <a:pt x="45" y="58"/>
                    </a:lnTo>
                    <a:lnTo>
                      <a:pt x="40" y="49"/>
                    </a:lnTo>
                    <a:lnTo>
                      <a:pt x="40" y="41"/>
                    </a:lnTo>
                    <a:lnTo>
                      <a:pt x="43" y="33"/>
                    </a:lnTo>
                    <a:lnTo>
                      <a:pt x="43" y="26"/>
                    </a:lnTo>
                    <a:lnTo>
                      <a:pt x="40" y="20"/>
                    </a:lnTo>
                    <a:lnTo>
                      <a:pt x="34" y="17"/>
                    </a:lnTo>
                    <a:lnTo>
                      <a:pt x="26" y="16"/>
                    </a:lnTo>
                    <a:lnTo>
                      <a:pt x="19" y="13"/>
                    </a:lnTo>
                    <a:lnTo>
                      <a:pt x="12" y="11"/>
                    </a:lnTo>
                    <a:lnTo>
                      <a:pt x="10" y="7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4" name="Freeform 400"/>
              <p:cNvSpPr>
                <a:spLocks/>
              </p:cNvSpPr>
              <p:nvPr/>
            </p:nvSpPr>
            <p:spPr bwMode="auto">
              <a:xfrm>
                <a:off x="1328" y="3571"/>
                <a:ext cx="48" cy="4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5"/>
                  </a:cxn>
                  <a:cxn ang="0">
                    <a:pos x="16" y="2"/>
                  </a:cxn>
                  <a:cxn ang="0">
                    <a:pos x="24" y="0"/>
                  </a:cxn>
                  <a:cxn ang="0">
                    <a:pos x="31" y="1"/>
                  </a:cxn>
                  <a:cxn ang="0">
                    <a:pos x="34" y="3"/>
                  </a:cxn>
                  <a:cxn ang="0">
                    <a:pos x="39" y="7"/>
                  </a:cxn>
                  <a:cxn ang="0">
                    <a:pos x="43" y="11"/>
                  </a:cxn>
                  <a:cxn ang="0">
                    <a:pos x="49" y="16"/>
                  </a:cxn>
                  <a:cxn ang="0">
                    <a:pos x="54" y="20"/>
                  </a:cxn>
                  <a:cxn ang="0">
                    <a:pos x="59" y="24"/>
                  </a:cxn>
                  <a:cxn ang="0">
                    <a:pos x="64" y="28"/>
                  </a:cxn>
                  <a:cxn ang="0">
                    <a:pos x="68" y="31"/>
                  </a:cxn>
                  <a:cxn ang="0">
                    <a:pos x="74" y="35"/>
                  </a:cxn>
                  <a:cxn ang="0">
                    <a:pos x="80" y="42"/>
                  </a:cxn>
                  <a:cxn ang="0">
                    <a:pos x="85" y="50"/>
                  </a:cxn>
                  <a:cxn ang="0">
                    <a:pos x="88" y="57"/>
                  </a:cxn>
                  <a:cxn ang="0">
                    <a:pos x="91" y="66"/>
                  </a:cxn>
                  <a:cxn ang="0">
                    <a:pos x="93" y="76"/>
                  </a:cxn>
                  <a:cxn ang="0">
                    <a:pos x="95" y="85"/>
                  </a:cxn>
                  <a:cxn ang="0">
                    <a:pos x="94" y="88"/>
                  </a:cxn>
                  <a:cxn ang="0">
                    <a:pos x="87" y="81"/>
                  </a:cxn>
                  <a:cxn ang="0">
                    <a:pos x="76" y="65"/>
                  </a:cxn>
                  <a:cxn ang="0">
                    <a:pos x="66" y="47"/>
                  </a:cxn>
                  <a:cxn ang="0">
                    <a:pos x="61" y="37"/>
                  </a:cxn>
                  <a:cxn ang="0">
                    <a:pos x="55" y="33"/>
                  </a:cxn>
                  <a:cxn ang="0">
                    <a:pos x="48" y="28"/>
                  </a:cxn>
                  <a:cxn ang="0">
                    <a:pos x="41" y="24"/>
                  </a:cxn>
                  <a:cxn ang="0">
                    <a:pos x="32" y="19"/>
                  </a:cxn>
                  <a:cxn ang="0">
                    <a:pos x="23" y="16"/>
                  </a:cxn>
                  <a:cxn ang="0">
                    <a:pos x="15" y="12"/>
                  </a:cxn>
                  <a:cxn ang="0">
                    <a:pos x="6" y="10"/>
                  </a:cxn>
                  <a:cxn ang="0">
                    <a:pos x="0" y="10"/>
                  </a:cxn>
                </a:cxnLst>
                <a:rect l="0" t="0" r="r" b="b"/>
                <a:pathLst>
                  <a:path w="95" h="88">
                    <a:moveTo>
                      <a:pt x="0" y="10"/>
                    </a:moveTo>
                    <a:lnTo>
                      <a:pt x="6" y="5"/>
                    </a:lnTo>
                    <a:lnTo>
                      <a:pt x="16" y="2"/>
                    </a:lnTo>
                    <a:lnTo>
                      <a:pt x="24" y="0"/>
                    </a:lnTo>
                    <a:lnTo>
                      <a:pt x="31" y="1"/>
                    </a:lnTo>
                    <a:lnTo>
                      <a:pt x="34" y="3"/>
                    </a:lnTo>
                    <a:lnTo>
                      <a:pt x="39" y="7"/>
                    </a:lnTo>
                    <a:lnTo>
                      <a:pt x="43" y="11"/>
                    </a:lnTo>
                    <a:lnTo>
                      <a:pt x="49" y="16"/>
                    </a:lnTo>
                    <a:lnTo>
                      <a:pt x="54" y="20"/>
                    </a:lnTo>
                    <a:lnTo>
                      <a:pt x="59" y="24"/>
                    </a:lnTo>
                    <a:lnTo>
                      <a:pt x="64" y="28"/>
                    </a:lnTo>
                    <a:lnTo>
                      <a:pt x="68" y="31"/>
                    </a:lnTo>
                    <a:lnTo>
                      <a:pt x="74" y="35"/>
                    </a:lnTo>
                    <a:lnTo>
                      <a:pt x="80" y="42"/>
                    </a:lnTo>
                    <a:lnTo>
                      <a:pt x="85" y="50"/>
                    </a:lnTo>
                    <a:lnTo>
                      <a:pt x="88" y="57"/>
                    </a:lnTo>
                    <a:lnTo>
                      <a:pt x="91" y="66"/>
                    </a:lnTo>
                    <a:lnTo>
                      <a:pt x="93" y="76"/>
                    </a:lnTo>
                    <a:lnTo>
                      <a:pt x="95" y="85"/>
                    </a:lnTo>
                    <a:lnTo>
                      <a:pt x="94" y="88"/>
                    </a:lnTo>
                    <a:lnTo>
                      <a:pt x="87" y="81"/>
                    </a:lnTo>
                    <a:lnTo>
                      <a:pt x="76" y="65"/>
                    </a:lnTo>
                    <a:lnTo>
                      <a:pt x="66" y="47"/>
                    </a:lnTo>
                    <a:lnTo>
                      <a:pt x="61" y="37"/>
                    </a:lnTo>
                    <a:lnTo>
                      <a:pt x="55" y="33"/>
                    </a:lnTo>
                    <a:lnTo>
                      <a:pt x="48" y="28"/>
                    </a:lnTo>
                    <a:lnTo>
                      <a:pt x="41" y="24"/>
                    </a:lnTo>
                    <a:lnTo>
                      <a:pt x="32" y="19"/>
                    </a:lnTo>
                    <a:lnTo>
                      <a:pt x="23" y="16"/>
                    </a:lnTo>
                    <a:lnTo>
                      <a:pt x="15" y="12"/>
                    </a:lnTo>
                    <a:lnTo>
                      <a:pt x="6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5" name="Freeform 401"/>
              <p:cNvSpPr>
                <a:spLocks/>
              </p:cNvSpPr>
              <p:nvPr/>
            </p:nvSpPr>
            <p:spPr bwMode="auto">
              <a:xfrm>
                <a:off x="1448" y="3613"/>
                <a:ext cx="10" cy="11"/>
              </a:xfrm>
              <a:custGeom>
                <a:avLst/>
                <a:gdLst/>
                <a:ahLst/>
                <a:cxnLst>
                  <a:cxn ang="0">
                    <a:pos x="11" y="20"/>
                  </a:cxn>
                  <a:cxn ang="0">
                    <a:pos x="15" y="19"/>
                  </a:cxn>
                  <a:cxn ang="0">
                    <a:pos x="17" y="17"/>
                  </a:cxn>
                  <a:cxn ang="0">
                    <a:pos x="20" y="14"/>
                  </a:cxn>
                  <a:cxn ang="0">
                    <a:pos x="20" y="10"/>
                  </a:cxn>
                  <a:cxn ang="0">
                    <a:pos x="19" y="5"/>
                  </a:cxn>
                  <a:cxn ang="0">
                    <a:pos x="16" y="3"/>
                  </a:cxn>
                  <a:cxn ang="0">
                    <a:pos x="14" y="1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2" y="3"/>
                  </a:cxn>
                  <a:cxn ang="0">
                    <a:pos x="0" y="5"/>
                  </a:cxn>
                  <a:cxn ang="0">
                    <a:pos x="0" y="10"/>
                  </a:cxn>
                  <a:cxn ang="0">
                    <a:pos x="1" y="15"/>
                  </a:cxn>
                  <a:cxn ang="0">
                    <a:pos x="4" y="17"/>
                  </a:cxn>
                  <a:cxn ang="0">
                    <a:pos x="6" y="19"/>
                  </a:cxn>
                  <a:cxn ang="0">
                    <a:pos x="11" y="20"/>
                  </a:cxn>
                </a:cxnLst>
                <a:rect l="0" t="0" r="r" b="b"/>
                <a:pathLst>
                  <a:path w="20" h="20">
                    <a:moveTo>
                      <a:pt x="11" y="20"/>
                    </a:moveTo>
                    <a:lnTo>
                      <a:pt x="15" y="19"/>
                    </a:lnTo>
                    <a:lnTo>
                      <a:pt x="17" y="17"/>
                    </a:lnTo>
                    <a:lnTo>
                      <a:pt x="20" y="14"/>
                    </a:lnTo>
                    <a:lnTo>
                      <a:pt x="20" y="10"/>
                    </a:lnTo>
                    <a:lnTo>
                      <a:pt x="19" y="5"/>
                    </a:lnTo>
                    <a:lnTo>
                      <a:pt x="16" y="3"/>
                    </a:lnTo>
                    <a:lnTo>
                      <a:pt x="14" y="1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1" y="15"/>
                    </a:lnTo>
                    <a:lnTo>
                      <a:pt x="4" y="17"/>
                    </a:lnTo>
                    <a:lnTo>
                      <a:pt x="6" y="19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6" name="Freeform 402"/>
              <p:cNvSpPr>
                <a:spLocks/>
              </p:cNvSpPr>
              <p:nvPr/>
            </p:nvSpPr>
            <p:spPr bwMode="auto">
              <a:xfrm>
                <a:off x="1446" y="3630"/>
                <a:ext cx="10" cy="10"/>
              </a:xfrm>
              <a:custGeom>
                <a:avLst/>
                <a:gdLst/>
                <a:ahLst/>
                <a:cxnLst>
                  <a:cxn ang="0">
                    <a:pos x="11" y="21"/>
                  </a:cxn>
                  <a:cxn ang="0">
                    <a:pos x="15" y="20"/>
                  </a:cxn>
                  <a:cxn ang="0">
                    <a:pos x="18" y="17"/>
                  </a:cxn>
                  <a:cxn ang="0">
                    <a:pos x="19" y="14"/>
                  </a:cxn>
                  <a:cxn ang="0">
                    <a:pos x="20" y="9"/>
                  </a:cxn>
                  <a:cxn ang="0">
                    <a:pos x="19" y="6"/>
                  </a:cxn>
                  <a:cxn ang="0">
                    <a:pos x="17" y="2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5" y="1"/>
                  </a:cxn>
                  <a:cxn ang="0">
                    <a:pos x="3" y="4"/>
                  </a:cxn>
                  <a:cxn ang="0">
                    <a:pos x="1" y="6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4" y="17"/>
                  </a:cxn>
                  <a:cxn ang="0">
                    <a:pos x="6" y="20"/>
                  </a:cxn>
                  <a:cxn ang="0">
                    <a:pos x="11" y="21"/>
                  </a:cxn>
                </a:cxnLst>
                <a:rect l="0" t="0" r="r" b="b"/>
                <a:pathLst>
                  <a:path w="20" h="21">
                    <a:moveTo>
                      <a:pt x="11" y="21"/>
                    </a:moveTo>
                    <a:lnTo>
                      <a:pt x="15" y="20"/>
                    </a:lnTo>
                    <a:lnTo>
                      <a:pt x="18" y="17"/>
                    </a:lnTo>
                    <a:lnTo>
                      <a:pt x="19" y="14"/>
                    </a:lnTo>
                    <a:lnTo>
                      <a:pt x="20" y="9"/>
                    </a:lnTo>
                    <a:lnTo>
                      <a:pt x="19" y="6"/>
                    </a:lnTo>
                    <a:lnTo>
                      <a:pt x="17" y="2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3" y="4"/>
                    </a:lnTo>
                    <a:lnTo>
                      <a:pt x="1" y="6"/>
                    </a:lnTo>
                    <a:lnTo>
                      <a:pt x="0" y="11"/>
                    </a:lnTo>
                    <a:lnTo>
                      <a:pt x="1" y="15"/>
                    </a:lnTo>
                    <a:lnTo>
                      <a:pt x="4" y="17"/>
                    </a:lnTo>
                    <a:lnTo>
                      <a:pt x="6" y="20"/>
                    </a:lnTo>
                    <a:lnTo>
                      <a:pt x="11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7" name="Freeform 403"/>
              <p:cNvSpPr>
                <a:spLocks/>
              </p:cNvSpPr>
              <p:nvPr/>
            </p:nvSpPr>
            <p:spPr bwMode="auto">
              <a:xfrm>
                <a:off x="1444" y="3650"/>
                <a:ext cx="10" cy="10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15" y="20"/>
                  </a:cxn>
                  <a:cxn ang="0">
                    <a:pos x="17" y="18"/>
                  </a:cxn>
                  <a:cxn ang="0">
                    <a:pos x="20" y="14"/>
                  </a:cxn>
                  <a:cxn ang="0">
                    <a:pos x="21" y="10"/>
                  </a:cxn>
                  <a:cxn ang="0">
                    <a:pos x="20" y="6"/>
                  </a:cxn>
                  <a:cxn ang="0">
                    <a:pos x="17" y="3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4" y="4"/>
                  </a:cxn>
                  <a:cxn ang="0">
                    <a:pos x="1" y="6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4" y="18"/>
                  </a:cxn>
                  <a:cxn ang="0">
                    <a:pos x="6" y="20"/>
                  </a:cxn>
                  <a:cxn ang="0">
                    <a:pos x="10" y="21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lnTo>
                      <a:pt x="15" y="20"/>
                    </a:lnTo>
                    <a:lnTo>
                      <a:pt x="17" y="18"/>
                    </a:lnTo>
                    <a:lnTo>
                      <a:pt x="20" y="14"/>
                    </a:lnTo>
                    <a:lnTo>
                      <a:pt x="21" y="10"/>
                    </a:lnTo>
                    <a:lnTo>
                      <a:pt x="20" y="6"/>
                    </a:lnTo>
                    <a:lnTo>
                      <a:pt x="17" y="3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4" y="4"/>
                    </a:lnTo>
                    <a:lnTo>
                      <a:pt x="1" y="6"/>
                    </a:lnTo>
                    <a:lnTo>
                      <a:pt x="0" y="11"/>
                    </a:lnTo>
                    <a:lnTo>
                      <a:pt x="1" y="15"/>
                    </a:lnTo>
                    <a:lnTo>
                      <a:pt x="4" y="18"/>
                    </a:lnTo>
                    <a:lnTo>
                      <a:pt x="6" y="20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8" name="Freeform 404"/>
              <p:cNvSpPr>
                <a:spLocks/>
              </p:cNvSpPr>
              <p:nvPr/>
            </p:nvSpPr>
            <p:spPr bwMode="auto">
              <a:xfrm>
                <a:off x="1336" y="3499"/>
                <a:ext cx="60" cy="115"/>
              </a:xfrm>
              <a:custGeom>
                <a:avLst/>
                <a:gdLst/>
                <a:ahLst/>
                <a:cxnLst>
                  <a:cxn ang="0">
                    <a:pos x="77" y="145"/>
                  </a:cxn>
                  <a:cxn ang="0">
                    <a:pos x="81" y="171"/>
                  </a:cxn>
                  <a:cxn ang="0">
                    <a:pos x="86" y="183"/>
                  </a:cxn>
                  <a:cxn ang="0">
                    <a:pos x="94" y="195"/>
                  </a:cxn>
                  <a:cxn ang="0">
                    <a:pos x="103" y="212"/>
                  </a:cxn>
                  <a:cxn ang="0">
                    <a:pos x="114" y="224"/>
                  </a:cxn>
                  <a:cxn ang="0">
                    <a:pos x="115" y="221"/>
                  </a:cxn>
                  <a:cxn ang="0">
                    <a:pos x="114" y="194"/>
                  </a:cxn>
                  <a:cxn ang="0">
                    <a:pos x="109" y="166"/>
                  </a:cxn>
                  <a:cxn ang="0">
                    <a:pos x="100" y="132"/>
                  </a:cxn>
                  <a:cxn ang="0">
                    <a:pos x="96" y="106"/>
                  </a:cxn>
                  <a:cxn ang="0">
                    <a:pos x="92" y="78"/>
                  </a:cxn>
                  <a:cxn ang="0">
                    <a:pos x="88" y="57"/>
                  </a:cxn>
                  <a:cxn ang="0">
                    <a:pos x="81" y="24"/>
                  </a:cxn>
                  <a:cxn ang="0">
                    <a:pos x="78" y="7"/>
                  </a:cxn>
                  <a:cxn ang="0">
                    <a:pos x="75" y="2"/>
                  </a:cxn>
                  <a:cxn ang="0">
                    <a:pos x="69" y="5"/>
                  </a:cxn>
                  <a:cxn ang="0">
                    <a:pos x="55" y="13"/>
                  </a:cxn>
                  <a:cxn ang="0">
                    <a:pos x="53" y="27"/>
                  </a:cxn>
                  <a:cxn ang="0">
                    <a:pos x="61" y="51"/>
                  </a:cxn>
                  <a:cxn ang="0">
                    <a:pos x="64" y="72"/>
                  </a:cxn>
                  <a:cxn ang="0">
                    <a:pos x="72" y="98"/>
                  </a:cxn>
                  <a:cxn ang="0">
                    <a:pos x="71" y="103"/>
                  </a:cxn>
                  <a:cxn ang="0">
                    <a:pos x="62" y="88"/>
                  </a:cxn>
                  <a:cxn ang="0">
                    <a:pos x="49" y="70"/>
                  </a:cxn>
                  <a:cxn ang="0">
                    <a:pos x="38" y="55"/>
                  </a:cxn>
                  <a:cxn ang="0">
                    <a:pos x="25" y="60"/>
                  </a:cxn>
                  <a:cxn ang="0">
                    <a:pos x="8" y="73"/>
                  </a:cxn>
                  <a:cxn ang="0">
                    <a:pos x="5" y="80"/>
                  </a:cxn>
                  <a:cxn ang="0">
                    <a:pos x="18" y="87"/>
                  </a:cxn>
                  <a:cxn ang="0">
                    <a:pos x="33" y="93"/>
                  </a:cxn>
                  <a:cxn ang="0">
                    <a:pos x="50" y="106"/>
                  </a:cxn>
                  <a:cxn ang="0">
                    <a:pos x="56" y="117"/>
                  </a:cxn>
                  <a:cxn ang="0">
                    <a:pos x="66" y="131"/>
                  </a:cxn>
                </a:cxnLst>
                <a:rect l="0" t="0" r="r" b="b"/>
                <a:pathLst>
                  <a:path w="118" h="229">
                    <a:moveTo>
                      <a:pt x="76" y="131"/>
                    </a:moveTo>
                    <a:lnTo>
                      <a:pt x="77" y="145"/>
                    </a:lnTo>
                    <a:lnTo>
                      <a:pt x="79" y="160"/>
                    </a:lnTo>
                    <a:lnTo>
                      <a:pt x="81" y="171"/>
                    </a:lnTo>
                    <a:lnTo>
                      <a:pt x="84" y="178"/>
                    </a:lnTo>
                    <a:lnTo>
                      <a:pt x="86" y="183"/>
                    </a:lnTo>
                    <a:lnTo>
                      <a:pt x="90" y="189"/>
                    </a:lnTo>
                    <a:lnTo>
                      <a:pt x="94" y="195"/>
                    </a:lnTo>
                    <a:lnTo>
                      <a:pt x="99" y="204"/>
                    </a:lnTo>
                    <a:lnTo>
                      <a:pt x="103" y="212"/>
                    </a:lnTo>
                    <a:lnTo>
                      <a:pt x="109" y="219"/>
                    </a:lnTo>
                    <a:lnTo>
                      <a:pt x="114" y="224"/>
                    </a:lnTo>
                    <a:lnTo>
                      <a:pt x="118" y="229"/>
                    </a:lnTo>
                    <a:lnTo>
                      <a:pt x="115" y="221"/>
                    </a:lnTo>
                    <a:lnTo>
                      <a:pt x="114" y="208"/>
                    </a:lnTo>
                    <a:lnTo>
                      <a:pt x="114" y="194"/>
                    </a:lnTo>
                    <a:lnTo>
                      <a:pt x="113" y="181"/>
                    </a:lnTo>
                    <a:lnTo>
                      <a:pt x="109" y="166"/>
                    </a:lnTo>
                    <a:lnTo>
                      <a:pt x="105" y="148"/>
                    </a:lnTo>
                    <a:lnTo>
                      <a:pt x="100" y="132"/>
                    </a:lnTo>
                    <a:lnTo>
                      <a:pt x="99" y="121"/>
                    </a:lnTo>
                    <a:lnTo>
                      <a:pt x="96" y="106"/>
                    </a:lnTo>
                    <a:lnTo>
                      <a:pt x="94" y="91"/>
                    </a:lnTo>
                    <a:lnTo>
                      <a:pt x="92" y="78"/>
                    </a:lnTo>
                    <a:lnTo>
                      <a:pt x="91" y="69"/>
                    </a:lnTo>
                    <a:lnTo>
                      <a:pt x="88" y="57"/>
                    </a:lnTo>
                    <a:lnTo>
                      <a:pt x="85" y="41"/>
                    </a:lnTo>
                    <a:lnTo>
                      <a:pt x="81" y="24"/>
                    </a:lnTo>
                    <a:lnTo>
                      <a:pt x="79" y="9"/>
                    </a:lnTo>
                    <a:lnTo>
                      <a:pt x="78" y="7"/>
                    </a:lnTo>
                    <a:lnTo>
                      <a:pt x="76" y="4"/>
                    </a:lnTo>
                    <a:lnTo>
                      <a:pt x="75" y="2"/>
                    </a:lnTo>
                    <a:lnTo>
                      <a:pt x="72" y="0"/>
                    </a:lnTo>
                    <a:lnTo>
                      <a:pt x="69" y="5"/>
                    </a:lnTo>
                    <a:lnTo>
                      <a:pt x="63" y="10"/>
                    </a:lnTo>
                    <a:lnTo>
                      <a:pt x="55" y="13"/>
                    </a:lnTo>
                    <a:lnTo>
                      <a:pt x="47" y="13"/>
                    </a:lnTo>
                    <a:lnTo>
                      <a:pt x="53" y="27"/>
                    </a:lnTo>
                    <a:lnTo>
                      <a:pt x="57" y="40"/>
                    </a:lnTo>
                    <a:lnTo>
                      <a:pt x="61" y="51"/>
                    </a:lnTo>
                    <a:lnTo>
                      <a:pt x="62" y="62"/>
                    </a:lnTo>
                    <a:lnTo>
                      <a:pt x="64" y="72"/>
                    </a:lnTo>
                    <a:lnTo>
                      <a:pt x="68" y="85"/>
                    </a:lnTo>
                    <a:lnTo>
                      <a:pt x="72" y="98"/>
                    </a:lnTo>
                    <a:lnTo>
                      <a:pt x="73" y="108"/>
                    </a:lnTo>
                    <a:lnTo>
                      <a:pt x="71" y="103"/>
                    </a:lnTo>
                    <a:lnTo>
                      <a:pt x="66" y="96"/>
                    </a:lnTo>
                    <a:lnTo>
                      <a:pt x="62" y="88"/>
                    </a:lnTo>
                    <a:lnTo>
                      <a:pt x="55" y="79"/>
                    </a:lnTo>
                    <a:lnTo>
                      <a:pt x="49" y="70"/>
                    </a:lnTo>
                    <a:lnTo>
                      <a:pt x="43" y="62"/>
                    </a:lnTo>
                    <a:lnTo>
                      <a:pt x="38" y="55"/>
                    </a:lnTo>
                    <a:lnTo>
                      <a:pt x="33" y="49"/>
                    </a:lnTo>
                    <a:lnTo>
                      <a:pt x="25" y="60"/>
                    </a:lnTo>
                    <a:lnTo>
                      <a:pt x="17" y="68"/>
                    </a:lnTo>
                    <a:lnTo>
                      <a:pt x="8" y="73"/>
                    </a:lnTo>
                    <a:lnTo>
                      <a:pt x="0" y="77"/>
                    </a:lnTo>
                    <a:lnTo>
                      <a:pt x="5" y="80"/>
                    </a:lnTo>
                    <a:lnTo>
                      <a:pt x="11" y="84"/>
                    </a:lnTo>
                    <a:lnTo>
                      <a:pt x="18" y="87"/>
                    </a:lnTo>
                    <a:lnTo>
                      <a:pt x="25" y="90"/>
                    </a:lnTo>
                    <a:lnTo>
                      <a:pt x="33" y="93"/>
                    </a:lnTo>
                    <a:lnTo>
                      <a:pt x="42" y="99"/>
                    </a:lnTo>
                    <a:lnTo>
                      <a:pt x="50" y="106"/>
                    </a:lnTo>
                    <a:lnTo>
                      <a:pt x="55" y="111"/>
                    </a:lnTo>
                    <a:lnTo>
                      <a:pt x="56" y="117"/>
                    </a:lnTo>
                    <a:lnTo>
                      <a:pt x="61" y="125"/>
                    </a:lnTo>
                    <a:lnTo>
                      <a:pt x="66" y="131"/>
                    </a:lnTo>
                    <a:lnTo>
                      <a:pt x="76" y="1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69" name="Freeform 405"/>
              <p:cNvSpPr>
                <a:spLocks/>
              </p:cNvSpPr>
              <p:nvPr/>
            </p:nvSpPr>
            <p:spPr bwMode="auto">
              <a:xfrm>
                <a:off x="1340" y="3740"/>
                <a:ext cx="99" cy="85"/>
              </a:xfrm>
              <a:custGeom>
                <a:avLst/>
                <a:gdLst/>
                <a:ahLst/>
                <a:cxnLst>
                  <a:cxn ang="0">
                    <a:pos x="122" y="9"/>
                  </a:cxn>
                  <a:cxn ang="0">
                    <a:pos x="111" y="4"/>
                  </a:cxn>
                  <a:cxn ang="0">
                    <a:pos x="102" y="0"/>
                  </a:cxn>
                  <a:cxn ang="0">
                    <a:pos x="93" y="2"/>
                  </a:cxn>
                  <a:cxn ang="0">
                    <a:pos x="83" y="6"/>
                  </a:cxn>
                  <a:cxn ang="0">
                    <a:pos x="73" y="12"/>
                  </a:cxn>
                  <a:cxn ang="0">
                    <a:pos x="62" y="19"/>
                  </a:cxn>
                  <a:cxn ang="0">
                    <a:pos x="46" y="28"/>
                  </a:cxn>
                  <a:cxn ang="0">
                    <a:pos x="27" y="37"/>
                  </a:cxn>
                  <a:cxn ang="0">
                    <a:pos x="10" y="43"/>
                  </a:cxn>
                  <a:cxn ang="0">
                    <a:pos x="4" y="50"/>
                  </a:cxn>
                  <a:cxn ang="0">
                    <a:pos x="7" y="57"/>
                  </a:cxn>
                  <a:cxn ang="0">
                    <a:pos x="16" y="93"/>
                  </a:cxn>
                  <a:cxn ang="0">
                    <a:pos x="14" y="143"/>
                  </a:cxn>
                  <a:cxn ang="0">
                    <a:pos x="4" y="166"/>
                  </a:cxn>
                  <a:cxn ang="0">
                    <a:pos x="14" y="159"/>
                  </a:cxn>
                  <a:cxn ang="0">
                    <a:pos x="24" y="154"/>
                  </a:cxn>
                  <a:cxn ang="0">
                    <a:pos x="32" y="152"/>
                  </a:cxn>
                  <a:cxn ang="0">
                    <a:pos x="41" y="156"/>
                  </a:cxn>
                  <a:cxn ang="0">
                    <a:pos x="52" y="158"/>
                  </a:cxn>
                  <a:cxn ang="0">
                    <a:pos x="63" y="159"/>
                  </a:cxn>
                  <a:cxn ang="0">
                    <a:pos x="76" y="157"/>
                  </a:cxn>
                  <a:cxn ang="0">
                    <a:pos x="88" y="149"/>
                  </a:cxn>
                  <a:cxn ang="0">
                    <a:pos x="107" y="137"/>
                  </a:cxn>
                  <a:cxn ang="0">
                    <a:pos x="126" y="126"/>
                  </a:cxn>
                  <a:cxn ang="0">
                    <a:pos x="141" y="119"/>
                  </a:cxn>
                  <a:cxn ang="0">
                    <a:pos x="149" y="118"/>
                  </a:cxn>
                  <a:cxn ang="0">
                    <a:pos x="160" y="116"/>
                  </a:cxn>
                  <a:cxn ang="0">
                    <a:pos x="171" y="116"/>
                  </a:cxn>
                  <a:cxn ang="0">
                    <a:pos x="181" y="116"/>
                  </a:cxn>
                  <a:cxn ang="0">
                    <a:pos x="190" y="106"/>
                  </a:cxn>
                  <a:cxn ang="0">
                    <a:pos x="196" y="80"/>
                  </a:cxn>
                  <a:cxn ang="0">
                    <a:pos x="197" y="62"/>
                  </a:cxn>
                  <a:cxn ang="0">
                    <a:pos x="190" y="51"/>
                  </a:cxn>
                  <a:cxn ang="0">
                    <a:pos x="182" y="39"/>
                  </a:cxn>
                  <a:cxn ang="0">
                    <a:pos x="179" y="21"/>
                  </a:cxn>
                  <a:cxn ang="0">
                    <a:pos x="171" y="13"/>
                  </a:cxn>
                  <a:cxn ang="0">
                    <a:pos x="160" y="13"/>
                  </a:cxn>
                  <a:cxn ang="0">
                    <a:pos x="148" y="12"/>
                  </a:cxn>
                  <a:cxn ang="0">
                    <a:pos x="135" y="11"/>
                  </a:cxn>
                </a:cxnLst>
                <a:rect l="0" t="0" r="r" b="b"/>
                <a:pathLst>
                  <a:path w="197" h="169">
                    <a:moveTo>
                      <a:pt x="125" y="13"/>
                    </a:moveTo>
                    <a:lnTo>
                      <a:pt x="122" y="9"/>
                    </a:lnTo>
                    <a:lnTo>
                      <a:pt x="117" y="7"/>
                    </a:lnTo>
                    <a:lnTo>
                      <a:pt x="111" y="4"/>
                    </a:lnTo>
                    <a:lnTo>
                      <a:pt x="106" y="1"/>
                    </a:lnTo>
                    <a:lnTo>
                      <a:pt x="102" y="0"/>
                    </a:lnTo>
                    <a:lnTo>
                      <a:pt x="98" y="1"/>
                    </a:lnTo>
                    <a:lnTo>
                      <a:pt x="93" y="2"/>
                    </a:lnTo>
                    <a:lnTo>
                      <a:pt x="88" y="4"/>
                    </a:lnTo>
                    <a:lnTo>
                      <a:pt x="83" y="6"/>
                    </a:lnTo>
                    <a:lnTo>
                      <a:pt x="78" y="9"/>
                    </a:lnTo>
                    <a:lnTo>
                      <a:pt x="73" y="12"/>
                    </a:lnTo>
                    <a:lnTo>
                      <a:pt x="69" y="15"/>
                    </a:lnTo>
                    <a:lnTo>
                      <a:pt x="62" y="19"/>
                    </a:lnTo>
                    <a:lnTo>
                      <a:pt x="55" y="23"/>
                    </a:lnTo>
                    <a:lnTo>
                      <a:pt x="46" y="28"/>
                    </a:lnTo>
                    <a:lnTo>
                      <a:pt x="37" y="32"/>
                    </a:lnTo>
                    <a:lnTo>
                      <a:pt x="27" y="37"/>
                    </a:lnTo>
                    <a:lnTo>
                      <a:pt x="18" y="40"/>
                    </a:lnTo>
                    <a:lnTo>
                      <a:pt x="10" y="43"/>
                    </a:lnTo>
                    <a:lnTo>
                      <a:pt x="3" y="45"/>
                    </a:lnTo>
                    <a:lnTo>
                      <a:pt x="4" y="50"/>
                    </a:lnTo>
                    <a:lnTo>
                      <a:pt x="6" y="53"/>
                    </a:lnTo>
                    <a:lnTo>
                      <a:pt x="7" y="57"/>
                    </a:lnTo>
                    <a:lnTo>
                      <a:pt x="8" y="61"/>
                    </a:lnTo>
                    <a:lnTo>
                      <a:pt x="16" y="93"/>
                    </a:lnTo>
                    <a:lnTo>
                      <a:pt x="19" y="119"/>
                    </a:lnTo>
                    <a:lnTo>
                      <a:pt x="14" y="143"/>
                    </a:lnTo>
                    <a:lnTo>
                      <a:pt x="0" y="169"/>
                    </a:lnTo>
                    <a:lnTo>
                      <a:pt x="4" y="166"/>
                    </a:lnTo>
                    <a:lnTo>
                      <a:pt x="9" y="163"/>
                    </a:lnTo>
                    <a:lnTo>
                      <a:pt x="14" y="159"/>
                    </a:lnTo>
                    <a:lnTo>
                      <a:pt x="18" y="156"/>
                    </a:lnTo>
                    <a:lnTo>
                      <a:pt x="24" y="154"/>
                    </a:lnTo>
                    <a:lnTo>
                      <a:pt x="29" y="153"/>
                    </a:lnTo>
                    <a:lnTo>
                      <a:pt x="32" y="152"/>
                    </a:lnTo>
                    <a:lnTo>
                      <a:pt x="37" y="153"/>
                    </a:lnTo>
                    <a:lnTo>
                      <a:pt x="41" y="156"/>
                    </a:lnTo>
                    <a:lnTo>
                      <a:pt x="46" y="157"/>
                    </a:lnTo>
                    <a:lnTo>
                      <a:pt x="52" y="158"/>
                    </a:lnTo>
                    <a:lnTo>
                      <a:pt x="57" y="159"/>
                    </a:lnTo>
                    <a:lnTo>
                      <a:pt x="63" y="159"/>
                    </a:lnTo>
                    <a:lnTo>
                      <a:pt x="69" y="158"/>
                    </a:lnTo>
                    <a:lnTo>
                      <a:pt x="76" y="157"/>
                    </a:lnTo>
                    <a:lnTo>
                      <a:pt x="82" y="153"/>
                    </a:lnTo>
                    <a:lnTo>
                      <a:pt x="88" y="149"/>
                    </a:lnTo>
                    <a:lnTo>
                      <a:pt x="98" y="143"/>
                    </a:lnTo>
                    <a:lnTo>
                      <a:pt x="107" y="137"/>
                    </a:lnTo>
                    <a:lnTo>
                      <a:pt x="117" y="131"/>
                    </a:lnTo>
                    <a:lnTo>
                      <a:pt x="126" y="126"/>
                    </a:lnTo>
                    <a:lnTo>
                      <a:pt x="135" y="122"/>
                    </a:lnTo>
                    <a:lnTo>
                      <a:pt x="141" y="119"/>
                    </a:lnTo>
                    <a:lnTo>
                      <a:pt x="146" y="118"/>
                    </a:lnTo>
                    <a:lnTo>
                      <a:pt x="149" y="118"/>
                    </a:lnTo>
                    <a:lnTo>
                      <a:pt x="155" y="118"/>
                    </a:lnTo>
                    <a:lnTo>
                      <a:pt x="160" y="116"/>
                    </a:lnTo>
                    <a:lnTo>
                      <a:pt x="166" y="116"/>
                    </a:lnTo>
                    <a:lnTo>
                      <a:pt x="171" y="116"/>
                    </a:lnTo>
                    <a:lnTo>
                      <a:pt x="176" y="116"/>
                    </a:lnTo>
                    <a:lnTo>
                      <a:pt x="181" y="116"/>
                    </a:lnTo>
                    <a:lnTo>
                      <a:pt x="184" y="118"/>
                    </a:lnTo>
                    <a:lnTo>
                      <a:pt x="190" y="106"/>
                    </a:lnTo>
                    <a:lnTo>
                      <a:pt x="193" y="93"/>
                    </a:lnTo>
                    <a:lnTo>
                      <a:pt x="196" y="80"/>
                    </a:lnTo>
                    <a:lnTo>
                      <a:pt x="197" y="70"/>
                    </a:lnTo>
                    <a:lnTo>
                      <a:pt x="197" y="62"/>
                    </a:lnTo>
                    <a:lnTo>
                      <a:pt x="194" y="55"/>
                    </a:lnTo>
                    <a:lnTo>
                      <a:pt x="190" y="51"/>
                    </a:lnTo>
                    <a:lnTo>
                      <a:pt x="182" y="52"/>
                    </a:lnTo>
                    <a:lnTo>
                      <a:pt x="182" y="39"/>
                    </a:lnTo>
                    <a:lnTo>
                      <a:pt x="182" y="29"/>
                    </a:lnTo>
                    <a:lnTo>
                      <a:pt x="179" y="21"/>
                    </a:lnTo>
                    <a:lnTo>
                      <a:pt x="176" y="15"/>
                    </a:lnTo>
                    <a:lnTo>
                      <a:pt x="171" y="13"/>
                    </a:lnTo>
                    <a:lnTo>
                      <a:pt x="166" y="13"/>
                    </a:lnTo>
                    <a:lnTo>
                      <a:pt x="160" y="13"/>
                    </a:lnTo>
                    <a:lnTo>
                      <a:pt x="155" y="14"/>
                    </a:lnTo>
                    <a:lnTo>
                      <a:pt x="148" y="12"/>
                    </a:lnTo>
                    <a:lnTo>
                      <a:pt x="141" y="11"/>
                    </a:lnTo>
                    <a:lnTo>
                      <a:pt x="135" y="11"/>
                    </a:lnTo>
                    <a:lnTo>
                      <a:pt x="125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0" name="Freeform 406"/>
              <p:cNvSpPr>
                <a:spLocks/>
              </p:cNvSpPr>
              <p:nvPr/>
            </p:nvSpPr>
            <p:spPr bwMode="auto">
              <a:xfrm>
                <a:off x="1342" y="3740"/>
                <a:ext cx="97" cy="59"/>
              </a:xfrm>
              <a:custGeom>
                <a:avLst/>
                <a:gdLst/>
                <a:ahLst/>
                <a:cxnLst>
                  <a:cxn ang="0">
                    <a:pos x="146" y="118"/>
                  </a:cxn>
                  <a:cxn ang="0">
                    <a:pos x="157" y="116"/>
                  </a:cxn>
                  <a:cxn ang="0">
                    <a:pos x="168" y="116"/>
                  </a:cxn>
                  <a:cxn ang="0">
                    <a:pos x="178" y="116"/>
                  </a:cxn>
                  <a:cxn ang="0">
                    <a:pos x="185" y="112"/>
                  </a:cxn>
                  <a:cxn ang="0">
                    <a:pos x="189" y="98"/>
                  </a:cxn>
                  <a:cxn ang="0">
                    <a:pos x="193" y="84"/>
                  </a:cxn>
                  <a:cxn ang="0">
                    <a:pos x="194" y="74"/>
                  </a:cxn>
                  <a:cxn ang="0">
                    <a:pos x="194" y="62"/>
                  </a:cxn>
                  <a:cxn ang="0">
                    <a:pos x="187" y="51"/>
                  </a:cxn>
                  <a:cxn ang="0">
                    <a:pos x="179" y="39"/>
                  </a:cxn>
                  <a:cxn ang="0">
                    <a:pos x="176" y="21"/>
                  </a:cxn>
                  <a:cxn ang="0">
                    <a:pos x="168" y="13"/>
                  </a:cxn>
                  <a:cxn ang="0">
                    <a:pos x="157" y="13"/>
                  </a:cxn>
                  <a:cxn ang="0">
                    <a:pos x="145" y="12"/>
                  </a:cxn>
                  <a:cxn ang="0">
                    <a:pos x="132" y="11"/>
                  </a:cxn>
                  <a:cxn ang="0">
                    <a:pos x="119" y="9"/>
                  </a:cxn>
                  <a:cxn ang="0">
                    <a:pos x="108" y="4"/>
                  </a:cxn>
                  <a:cxn ang="0">
                    <a:pos x="99" y="0"/>
                  </a:cxn>
                  <a:cxn ang="0">
                    <a:pos x="90" y="2"/>
                  </a:cxn>
                  <a:cxn ang="0">
                    <a:pos x="80" y="6"/>
                  </a:cxn>
                  <a:cxn ang="0">
                    <a:pos x="70" y="12"/>
                  </a:cxn>
                  <a:cxn ang="0">
                    <a:pos x="59" y="19"/>
                  </a:cxn>
                  <a:cxn ang="0">
                    <a:pos x="43" y="28"/>
                  </a:cxn>
                  <a:cxn ang="0">
                    <a:pos x="24" y="37"/>
                  </a:cxn>
                  <a:cxn ang="0">
                    <a:pos x="7" y="43"/>
                  </a:cxn>
                  <a:cxn ang="0">
                    <a:pos x="1" y="50"/>
                  </a:cxn>
                  <a:cxn ang="0">
                    <a:pos x="4" y="57"/>
                  </a:cxn>
                  <a:cxn ang="0">
                    <a:pos x="16" y="54"/>
                  </a:cxn>
                  <a:cxn ang="0">
                    <a:pos x="45" y="37"/>
                  </a:cxn>
                  <a:cxn ang="0">
                    <a:pos x="74" y="21"/>
                  </a:cxn>
                  <a:cxn ang="0">
                    <a:pos x="96" y="13"/>
                  </a:cxn>
                  <a:cxn ang="0">
                    <a:pos x="111" y="23"/>
                  </a:cxn>
                  <a:cxn ang="0">
                    <a:pos x="126" y="35"/>
                  </a:cxn>
                  <a:cxn ang="0">
                    <a:pos x="140" y="34"/>
                  </a:cxn>
                  <a:cxn ang="0">
                    <a:pos x="152" y="32"/>
                  </a:cxn>
                  <a:cxn ang="0">
                    <a:pos x="158" y="38"/>
                  </a:cxn>
                  <a:cxn ang="0">
                    <a:pos x="157" y="47"/>
                  </a:cxn>
                  <a:cxn ang="0">
                    <a:pos x="155" y="54"/>
                  </a:cxn>
                  <a:cxn ang="0">
                    <a:pos x="159" y="61"/>
                  </a:cxn>
                  <a:cxn ang="0">
                    <a:pos x="166" y="65"/>
                  </a:cxn>
                  <a:cxn ang="0">
                    <a:pos x="171" y="72"/>
                  </a:cxn>
                  <a:cxn ang="0">
                    <a:pos x="173" y="77"/>
                  </a:cxn>
                  <a:cxn ang="0">
                    <a:pos x="175" y="83"/>
                  </a:cxn>
                  <a:cxn ang="0">
                    <a:pos x="179" y="88"/>
                  </a:cxn>
                  <a:cxn ang="0">
                    <a:pos x="179" y="96"/>
                  </a:cxn>
                  <a:cxn ang="0">
                    <a:pos x="174" y="107"/>
                  </a:cxn>
                  <a:cxn ang="0">
                    <a:pos x="157" y="115"/>
                  </a:cxn>
                </a:cxnLst>
                <a:rect l="0" t="0" r="r" b="b"/>
                <a:pathLst>
                  <a:path w="194" h="118">
                    <a:moveTo>
                      <a:pt x="143" y="118"/>
                    </a:moveTo>
                    <a:lnTo>
                      <a:pt x="146" y="118"/>
                    </a:lnTo>
                    <a:lnTo>
                      <a:pt x="152" y="118"/>
                    </a:lnTo>
                    <a:lnTo>
                      <a:pt x="157" y="116"/>
                    </a:lnTo>
                    <a:lnTo>
                      <a:pt x="163" y="116"/>
                    </a:lnTo>
                    <a:lnTo>
                      <a:pt x="168" y="116"/>
                    </a:lnTo>
                    <a:lnTo>
                      <a:pt x="173" y="116"/>
                    </a:lnTo>
                    <a:lnTo>
                      <a:pt x="178" y="116"/>
                    </a:lnTo>
                    <a:lnTo>
                      <a:pt x="181" y="118"/>
                    </a:lnTo>
                    <a:lnTo>
                      <a:pt x="185" y="112"/>
                    </a:lnTo>
                    <a:lnTo>
                      <a:pt x="187" y="105"/>
                    </a:lnTo>
                    <a:lnTo>
                      <a:pt x="189" y="98"/>
                    </a:lnTo>
                    <a:lnTo>
                      <a:pt x="191" y="90"/>
                    </a:lnTo>
                    <a:lnTo>
                      <a:pt x="193" y="84"/>
                    </a:lnTo>
                    <a:lnTo>
                      <a:pt x="193" y="78"/>
                    </a:lnTo>
                    <a:lnTo>
                      <a:pt x="194" y="74"/>
                    </a:lnTo>
                    <a:lnTo>
                      <a:pt x="194" y="70"/>
                    </a:lnTo>
                    <a:lnTo>
                      <a:pt x="194" y="62"/>
                    </a:lnTo>
                    <a:lnTo>
                      <a:pt x="191" y="55"/>
                    </a:lnTo>
                    <a:lnTo>
                      <a:pt x="187" y="51"/>
                    </a:lnTo>
                    <a:lnTo>
                      <a:pt x="179" y="52"/>
                    </a:lnTo>
                    <a:lnTo>
                      <a:pt x="179" y="39"/>
                    </a:lnTo>
                    <a:lnTo>
                      <a:pt x="179" y="29"/>
                    </a:lnTo>
                    <a:lnTo>
                      <a:pt x="176" y="21"/>
                    </a:lnTo>
                    <a:lnTo>
                      <a:pt x="173" y="15"/>
                    </a:lnTo>
                    <a:lnTo>
                      <a:pt x="168" y="13"/>
                    </a:lnTo>
                    <a:lnTo>
                      <a:pt x="163" y="13"/>
                    </a:lnTo>
                    <a:lnTo>
                      <a:pt x="157" y="13"/>
                    </a:lnTo>
                    <a:lnTo>
                      <a:pt x="152" y="14"/>
                    </a:lnTo>
                    <a:lnTo>
                      <a:pt x="145" y="12"/>
                    </a:lnTo>
                    <a:lnTo>
                      <a:pt x="138" y="11"/>
                    </a:lnTo>
                    <a:lnTo>
                      <a:pt x="132" y="11"/>
                    </a:lnTo>
                    <a:lnTo>
                      <a:pt x="122" y="13"/>
                    </a:lnTo>
                    <a:lnTo>
                      <a:pt x="119" y="9"/>
                    </a:lnTo>
                    <a:lnTo>
                      <a:pt x="114" y="7"/>
                    </a:lnTo>
                    <a:lnTo>
                      <a:pt x="108" y="4"/>
                    </a:lnTo>
                    <a:lnTo>
                      <a:pt x="103" y="1"/>
                    </a:lnTo>
                    <a:lnTo>
                      <a:pt x="99" y="0"/>
                    </a:lnTo>
                    <a:lnTo>
                      <a:pt x="95" y="1"/>
                    </a:lnTo>
                    <a:lnTo>
                      <a:pt x="90" y="2"/>
                    </a:lnTo>
                    <a:lnTo>
                      <a:pt x="85" y="4"/>
                    </a:lnTo>
                    <a:lnTo>
                      <a:pt x="80" y="6"/>
                    </a:lnTo>
                    <a:lnTo>
                      <a:pt x="75" y="9"/>
                    </a:lnTo>
                    <a:lnTo>
                      <a:pt x="70" y="12"/>
                    </a:lnTo>
                    <a:lnTo>
                      <a:pt x="66" y="15"/>
                    </a:lnTo>
                    <a:lnTo>
                      <a:pt x="59" y="19"/>
                    </a:lnTo>
                    <a:lnTo>
                      <a:pt x="52" y="23"/>
                    </a:lnTo>
                    <a:lnTo>
                      <a:pt x="43" y="28"/>
                    </a:lnTo>
                    <a:lnTo>
                      <a:pt x="34" y="32"/>
                    </a:lnTo>
                    <a:lnTo>
                      <a:pt x="24" y="37"/>
                    </a:lnTo>
                    <a:lnTo>
                      <a:pt x="15" y="40"/>
                    </a:lnTo>
                    <a:lnTo>
                      <a:pt x="7" y="43"/>
                    </a:lnTo>
                    <a:lnTo>
                      <a:pt x="0" y="45"/>
                    </a:lnTo>
                    <a:lnTo>
                      <a:pt x="1" y="50"/>
                    </a:lnTo>
                    <a:lnTo>
                      <a:pt x="3" y="53"/>
                    </a:lnTo>
                    <a:lnTo>
                      <a:pt x="4" y="57"/>
                    </a:lnTo>
                    <a:lnTo>
                      <a:pt x="5" y="61"/>
                    </a:lnTo>
                    <a:lnTo>
                      <a:pt x="16" y="54"/>
                    </a:lnTo>
                    <a:lnTo>
                      <a:pt x="30" y="45"/>
                    </a:lnTo>
                    <a:lnTo>
                      <a:pt x="45" y="37"/>
                    </a:lnTo>
                    <a:lnTo>
                      <a:pt x="60" y="28"/>
                    </a:lnTo>
                    <a:lnTo>
                      <a:pt x="74" y="21"/>
                    </a:lnTo>
                    <a:lnTo>
                      <a:pt x="87" y="15"/>
                    </a:lnTo>
                    <a:lnTo>
                      <a:pt x="96" y="13"/>
                    </a:lnTo>
                    <a:lnTo>
                      <a:pt x="103" y="15"/>
                    </a:lnTo>
                    <a:lnTo>
                      <a:pt x="111" y="23"/>
                    </a:lnTo>
                    <a:lnTo>
                      <a:pt x="119" y="30"/>
                    </a:lnTo>
                    <a:lnTo>
                      <a:pt x="126" y="35"/>
                    </a:lnTo>
                    <a:lnTo>
                      <a:pt x="133" y="36"/>
                    </a:lnTo>
                    <a:lnTo>
                      <a:pt x="140" y="34"/>
                    </a:lnTo>
                    <a:lnTo>
                      <a:pt x="145" y="32"/>
                    </a:lnTo>
                    <a:lnTo>
                      <a:pt x="152" y="32"/>
                    </a:lnTo>
                    <a:lnTo>
                      <a:pt x="157" y="35"/>
                    </a:lnTo>
                    <a:lnTo>
                      <a:pt x="158" y="38"/>
                    </a:lnTo>
                    <a:lnTo>
                      <a:pt x="158" y="43"/>
                    </a:lnTo>
                    <a:lnTo>
                      <a:pt x="157" y="47"/>
                    </a:lnTo>
                    <a:lnTo>
                      <a:pt x="156" y="51"/>
                    </a:lnTo>
                    <a:lnTo>
                      <a:pt x="155" y="54"/>
                    </a:lnTo>
                    <a:lnTo>
                      <a:pt x="156" y="58"/>
                    </a:lnTo>
                    <a:lnTo>
                      <a:pt x="159" y="61"/>
                    </a:lnTo>
                    <a:lnTo>
                      <a:pt x="163" y="62"/>
                    </a:lnTo>
                    <a:lnTo>
                      <a:pt x="166" y="65"/>
                    </a:lnTo>
                    <a:lnTo>
                      <a:pt x="168" y="67"/>
                    </a:lnTo>
                    <a:lnTo>
                      <a:pt x="171" y="72"/>
                    </a:lnTo>
                    <a:lnTo>
                      <a:pt x="172" y="75"/>
                    </a:lnTo>
                    <a:lnTo>
                      <a:pt x="173" y="77"/>
                    </a:lnTo>
                    <a:lnTo>
                      <a:pt x="174" y="81"/>
                    </a:lnTo>
                    <a:lnTo>
                      <a:pt x="175" y="83"/>
                    </a:lnTo>
                    <a:lnTo>
                      <a:pt x="178" y="85"/>
                    </a:lnTo>
                    <a:lnTo>
                      <a:pt x="179" y="88"/>
                    </a:lnTo>
                    <a:lnTo>
                      <a:pt x="180" y="91"/>
                    </a:lnTo>
                    <a:lnTo>
                      <a:pt x="179" y="96"/>
                    </a:lnTo>
                    <a:lnTo>
                      <a:pt x="178" y="102"/>
                    </a:lnTo>
                    <a:lnTo>
                      <a:pt x="174" y="107"/>
                    </a:lnTo>
                    <a:lnTo>
                      <a:pt x="167" y="112"/>
                    </a:lnTo>
                    <a:lnTo>
                      <a:pt x="157" y="115"/>
                    </a:lnTo>
                    <a:lnTo>
                      <a:pt x="143" y="11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1" name="Freeform 407"/>
              <p:cNvSpPr>
                <a:spLocks/>
              </p:cNvSpPr>
              <p:nvPr/>
            </p:nvSpPr>
            <p:spPr bwMode="auto">
              <a:xfrm>
                <a:off x="1063" y="3710"/>
                <a:ext cx="287" cy="175"/>
              </a:xfrm>
              <a:custGeom>
                <a:avLst/>
                <a:gdLst/>
                <a:ahLst/>
                <a:cxnLst>
                  <a:cxn ang="0">
                    <a:pos x="223" y="66"/>
                  </a:cxn>
                  <a:cxn ang="0">
                    <a:pos x="260" y="96"/>
                  </a:cxn>
                  <a:cxn ang="0">
                    <a:pos x="296" y="105"/>
                  </a:cxn>
                  <a:cxn ang="0">
                    <a:pos x="315" y="97"/>
                  </a:cxn>
                  <a:cxn ang="0">
                    <a:pos x="335" y="103"/>
                  </a:cxn>
                  <a:cxn ang="0">
                    <a:pos x="350" y="118"/>
                  </a:cxn>
                  <a:cxn ang="0">
                    <a:pos x="368" y="122"/>
                  </a:cxn>
                  <a:cxn ang="0">
                    <a:pos x="387" y="123"/>
                  </a:cxn>
                  <a:cxn ang="0">
                    <a:pos x="405" y="119"/>
                  </a:cxn>
                  <a:cxn ang="0">
                    <a:pos x="425" y="112"/>
                  </a:cxn>
                  <a:cxn ang="0">
                    <a:pos x="441" y="116"/>
                  </a:cxn>
                  <a:cxn ang="0">
                    <a:pos x="458" y="122"/>
                  </a:cxn>
                  <a:cxn ang="0">
                    <a:pos x="475" y="124"/>
                  </a:cxn>
                  <a:cxn ang="0">
                    <a:pos x="497" y="124"/>
                  </a:cxn>
                  <a:cxn ang="0">
                    <a:pos x="515" y="123"/>
                  </a:cxn>
                  <a:cxn ang="0">
                    <a:pos x="530" y="118"/>
                  </a:cxn>
                  <a:cxn ang="0">
                    <a:pos x="548" y="111"/>
                  </a:cxn>
                  <a:cxn ang="0">
                    <a:pos x="568" y="145"/>
                  </a:cxn>
                  <a:cxn ang="0">
                    <a:pos x="554" y="230"/>
                  </a:cxn>
                  <a:cxn ang="0">
                    <a:pos x="530" y="252"/>
                  </a:cxn>
                  <a:cxn ang="0">
                    <a:pos x="497" y="275"/>
                  </a:cxn>
                  <a:cxn ang="0">
                    <a:pos x="480" y="287"/>
                  </a:cxn>
                  <a:cxn ang="0">
                    <a:pos x="457" y="295"/>
                  </a:cxn>
                  <a:cxn ang="0">
                    <a:pos x="427" y="301"/>
                  </a:cxn>
                  <a:cxn ang="0">
                    <a:pos x="399" y="304"/>
                  </a:cxn>
                  <a:cxn ang="0">
                    <a:pos x="369" y="316"/>
                  </a:cxn>
                  <a:cxn ang="0">
                    <a:pos x="342" y="327"/>
                  </a:cxn>
                  <a:cxn ang="0">
                    <a:pos x="314" y="339"/>
                  </a:cxn>
                  <a:cxn ang="0">
                    <a:pos x="284" y="349"/>
                  </a:cxn>
                  <a:cxn ang="0">
                    <a:pos x="252" y="347"/>
                  </a:cxn>
                  <a:cxn ang="0">
                    <a:pos x="207" y="334"/>
                  </a:cxn>
                  <a:cxn ang="0">
                    <a:pos x="169" y="324"/>
                  </a:cxn>
                  <a:cxn ang="0">
                    <a:pos x="145" y="302"/>
                  </a:cxn>
                  <a:cxn ang="0">
                    <a:pos x="104" y="241"/>
                  </a:cxn>
                  <a:cxn ang="0">
                    <a:pos x="58" y="163"/>
                  </a:cxn>
                  <a:cxn ang="0">
                    <a:pos x="19" y="85"/>
                  </a:cxn>
                  <a:cxn ang="0">
                    <a:pos x="0" y="27"/>
                  </a:cxn>
                  <a:cxn ang="0">
                    <a:pos x="15" y="0"/>
                  </a:cxn>
                  <a:cxn ang="0">
                    <a:pos x="57" y="14"/>
                  </a:cxn>
                  <a:cxn ang="0">
                    <a:pos x="96" y="40"/>
                  </a:cxn>
                  <a:cxn ang="0">
                    <a:pos x="119" y="53"/>
                  </a:cxn>
                  <a:cxn ang="0">
                    <a:pos x="149" y="58"/>
                  </a:cxn>
                  <a:cxn ang="0">
                    <a:pos x="184" y="59"/>
                  </a:cxn>
                  <a:cxn ang="0">
                    <a:pos x="201" y="51"/>
                  </a:cxn>
                </a:cxnLst>
                <a:rect l="0" t="0" r="r" b="b"/>
                <a:pathLst>
                  <a:path w="573" h="350">
                    <a:moveTo>
                      <a:pt x="207" y="47"/>
                    </a:moveTo>
                    <a:lnTo>
                      <a:pt x="214" y="55"/>
                    </a:lnTo>
                    <a:lnTo>
                      <a:pt x="223" y="66"/>
                    </a:lnTo>
                    <a:lnTo>
                      <a:pt x="234" y="76"/>
                    </a:lnTo>
                    <a:lnTo>
                      <a:pt x="246" y="86"/>
                    </a:lnTo>
                    <a:lnTo>
                      <a:pt x="260" y="96"/>
                    </a:lnTo>
                    <a:lnTo>
                      <a:pt x="273" y="103"/>
                    </a:lnTo>
                    <a:lnTo>
                      <a:pt x="285" y="106"/>
                    </a:lnTo>
                    <a:lnTo>
                      <a:pt x="296" y="105"/>
                    </a:lnTo>
                    <a:lnTo>
                      <a:pt x="301" y="103"/>
                    </a:lnTo>
                    <a:lnTo>
                      <a:pt x="308" y="99"/>
                    </a:lnTo>
                    <a:lnTo>
                      <a:pt x="315" y="97"/>
                    </a:lnTo>
                    <a:lnTo>
                      <a:pt x="322" y="97"/>
                    </a:lnTo>
                    <a:lnTo>
                      <a:pt x="329" y="99"/>
                    </a:lnTo>
                    <a:lnTo>
                      <a:pt x="335" y="103"/>
                    </a:lnTo>
                    <a:lnTo>
                      <a:pt x="341" y="107"/>
                    </a:lnTo>
                    <a:lnTo>
                      <a:pt x="346" y="114"/>
                    </a:lnTo>
                    <a:lnTo>
                      <a:pt x="350" y="118"/>
                    </a:lnTo>
                    <a:lnTo>
                      <a:pt x="356" y="120"/>
                    </a:lnTo>
                    <a:lnTo>
                      <a:pt x="361" y="121"/>
                    </a:lnTo>
                    <a:lnTo>
                      <a:pt x="368" y="122"/>
                    </a:lnTo>
                    <a:lnTo>
                      <a:pt x="375" y="123"/>
                    </a:lnTo>
                    <a:lnTo>
                      <a:pt x="381" y="123"/>
                    </a:lnTo>
                    <a:lnTo>
                      <a:pt x="387" y="123"/>
                    </a:lnTo>
                    <a:lnTo>
                      <a:pt x="390" y="123"/>
                    </a:lnTo>
                    <a:lnTo>
                      <a:pt x="396" y="122"/>
                    </a:lnTo>
                    <a:lnTo>
                      <a:pt x="405" y="119"/>
                    </a:lnTo>
                    <a:lnTo>
                      <a:pt x="414" y="114"/>
                    </a:lnTo>
                    <a:lnTo>
                      <a:pt x="421" y="112"/>
                    </a:lnTo>
                    <a:lnTo>
                      <a:pt x="425" y="112"/>
                    </a:lnTo>
                    <a:lnTo>
                      <a:pt x="429" y="113"/>
                    </a:lnTo>
                    <a:lnTo>
                      <a:pt x="434" y="114"/>
                    </a:lnTo>
                    <a:lnTo>
                      <a:pt x="441" y="116"/>
                    </a:lnTo>
                    <a:lnTo>
                      <a:pt x="447" y="119"/>
                    </a:lnTo>
                    <a:lnTo>
                      <a:pt x="452" y="121"/>
                    </a:lnTo>
                    <a:lnTo>
                      <a:pt x="458" y="122"/>
                    </a:lnTo>
                    <a:lnTo>
                      <a:pt x="464" y="123"/>
                    </a:lnTo>
                    <a:lnTo>
                      <a:pt x="470" y="123"/>
                    </a:lnTo>
                    <a:lnTo>
                      <a:pt x="475" y="124"/>
                    </a:lnTo>
                    <a:lnTo>
                      <a:pt x="482" y="124"/>
                    </a:lnTo>
                    <a:lnTo>
                      <a:pt x="489" y="124"/>
                    </a:lnTo>
                    <a:lnTo>
                      <a:pt x="497" y="124"/>
                    </a:lnTo>
                    <a:lnTo>
                      <a:pt x="503" y="124"/>
                    </a:lnTo>
                    <a:lnTo>
                      <a:pt x="510" y="124"/>
                    </a:lnTo>
                    <a:lnTo>
                      <a:pt x="515" y="123"/>
                    </a:lnTo>
                    <a:lnTo>
                      <a:pt x="519" y="122"/>
                    </a:lnTo>
                    <a:lnTo>
                      <a:pt x="524" y="120"/>
                    </a:lnTo>
                    <a:lnTo>
                      <a:pt x="530" y="118"/>
                    </a:lnTo>
                    <a:lnTo>
                      <a:pt x="536" y="115"/>
                    </a:lnTo>
                    <a:lnTo>
                      <a:pt x="542" y="113"/>
                    </a:lnTo>
                    <a:lnTo>
                      <a:pt x="548" y="111"/>
                    </a:lnTo>
                    <a:lnTo>
                      <a:pt x="554" y="108"/>
                    </a:lnTo>
                    <a:lnTo>
                      <a:pt x="557" y="106"/>
                    </a:lnTo>
                    <a:lnTo>
                      <a:pt x="568" y="145"/>
                    </a:lnTo>
                    <a:lnTo>
                      <a:pt x="573" y="175"/>
                    </a:lnTo>
                    <a:lnTo>
                      <a:pt x="569" y="202"/>
                    </a:lnTo>
                    <a:lnTo>
                      <a:pt x="554" y="230"/>
                    </a:lnTo>
                    <a:lnTo>
                      <a:pt x="548" y="236"/>
                    </a:lnTo>
                    <a:lnTo>
                      <a:pt x="540" y="244"/>
                    </a:lnTo>
                    <a:lnTo>
                      <a:pt x="530" y="252"/>
                    </a:lnTo>
                    <a:lnTo>
                      <a:pt x="519" y="260"/>
                    </a:lnTo>
                    <a:lnTo>
                      <a:pt x="508" y="268"/>
                    </a:lnTo>
                    <a:lnTo>
                      <a:pt x="497" y="275"/>
                    </a:lnTo>
                    <a:lnTo>
                      <a:pt x="489" y="281"/>
                    </a:lnTo>
                    <a:lnTo>
                      <a:pt x="485" y="285"/>
                    </a:lnTo>
                    <a:lnTo>
                      <a:pt x="480" y="287"/>
                    </a:lnTo>
                    <a:lnTo>
                      <a:pt x="474" y="290"/>
                    </a:lnTo>
                    <a:lnTo>
                      <a:pt x="466" y="293"/>
                    </a:lnTo>
                    <a:lnTo>
                      <a:pt x="457" y="295"/>
                    </a:lnTo>
                    <a:lnTo>
                      <a:pt x="447" y="297"/>
                    </a:lnTo>
                    <a:lnTo>
                      <a:pt x="436" y="300"/>
                    </a:lnTo>
                    <a:lnTo>
                      <a:pt x="427" y="301"/>
                    </a:lnTo>
                    <a:lnTo>
                      <a:pt x="418" y="302"/>
                    </a:lnTo>
                    <a:lnTo>
                      <a:pt x="409" y="303"/>
                    </a:lnTo>
                    <a:lnTo>
                      <a:pt x="399" y="304"/>
                    </a:lnTo>
                    <a:lnTo>
                      <a:pt x="390" y="308"/>
                    </a:lnTo>
                    <a:lnTo>
                      <a:pt x="380" y="311"/>
                    </a:lnTo>
                    <a:lnTo>
                      <a:pt x="369" y="316"/>
                    </a:lnTo>
                    <a:lnTo>
                      <a:pt x="360" y="319"/>
                    </a:lnTo>
                    <a:lnTo>
                      <a:pt x="351" y="324"/>
                    </a:lnTo>
                    <a:lnTo>
                      <a:pt x="342" y="327"/>
                    </a:lnTo>
                    <a:lnTo>
                      <a:pt x="334" y="331"/>
                    </a:lnTo>
                    <a:lnTo>
                      <a:pt x="325" y="335"/>
                    </a:lnTo>
                    <a:lnTo>
                      <a:pt x="314" y="339"/>
                    </a:lnTo>
                    <a:lnTo>
                      <a:pt x="305" y="343"/>
                    </a:lnTo>
                    <a:lnTo>
                      <a:pt x="295" y="347"/>
                    </a:lnTo>
                    <a:lnTo>
                      <a:pt x="284" y="349"/>
                    </a:lnTo>
                    <a:lnTo>
                      <a:pt x="274" y="350"/>
                    </a:lnTo>
                    <a:lnTo>
                      <a:pt x="263" y="349"/>
                    </a:lnTo>
                    <a:lnTo>
                      <a:pt x="252" y="347"/>
                    </a:lnTo>
                    <a:lnTo>
                      <a:pt x="238" y="343"/>
                    </a:lnTo>
                    <a:lnTo>
                      <a:pt x="223" y="339"/>
                    </a:lnTo>
                    <a:lnTo>
                      <a:pt x="207" y="334"/>
                    </a:lnTo>
                    <a:lnTo>
                      <a:pt x="192" y="330"/>
                    </a:lnTo>
                    <a:lnTo>
                      <a:pt x="179" y="326"/>
                    </a:lnTo>
                    <a:lnTo>
                      <a:pt x="169" y="324"/>
                    </a:lnTo>
                    <a:lnTo>
                      <a:pt x="162" y="324"/>
                    </a:lnTo>
                    <a:lnTo>
                      <a:pt x="155" y="316"/>
                    </a:lnTo>
                    <a:lnTo>
                      <a:pt x="145" y="302"/>
                    </a:lnTo>
                    <a:lnTo>
                      <a:pt x="132" y="285"/>
                    </a:lnTo>
                    <a:lnTo>
                      <a:pt x="119" y="264"/>
                    </a:lnTo>
                    <a:lnTo>
                      <a:pt x="104" y="241"/>
                    </a:lnTo>
                    <a:lnTo>
                      <a:pt x="90" y="217"/>
                    </a:lnTo>
                    <a:lnTo>
                      <a:pt x="73" y="190"/>
                    </a:lnTo>
                    <a:lnTo>
                      <a:pt x="58" y="163"/>
                    </a:lnTo>
                    <a:lnTo>
                      <a:pt x="45" y="136"/>
                    </a:lnTo>
                    <a:lnTo>
                      <a:pt x="31" y="110"/>
                    </a:lnTo>
                    <a:lnTo>
                      <a:pt x="19" y="85"/>
                    </a:lnTo>
                    <a:lnTo>
                      <a:pt x="10" y="62"/>
                    </a:lnTo>
                    <a:lnTo>
                      <a:pt x="3" y="43"/>
                    </a:lnTo>
                    <a:lnTo>
                      <a:pt x="0" y="27"/>
                    </a:lnTo>
                    <a:lnTo>
                      <a:pt x="0" y="14"/>
                    </a:lnTo>
                    <a:lnTo>
                      <a:pt x="4" y="6"/>
                    </a:lnTo>
                    <a:lnTo>
                      <a:pt x="15" y="0"/>
                    </a:lnTo>
                    <a:lnTo>
                      <a:pt x="27" y="1"/>
                    </a:lnTo>
                    <a:lnTo>
                      <a:pt x="41" y="6"/>
                    </a:lnTo>
                    <a:lnTo>
                      <a:pt x="57" y="14"/>
                    </a:lnTo>
                    <a:lnTo>
                      <a:pt x="72" y="23"/>
                    </a:lnTo>
                    <a:lnTo>
                      <a:pt x="86" y="32"/>
                    </a:lnTo>
                    <a:lnTo>
                      <a:pt x="96" y="40"/>
                    </a:lnTo>
                    <a:lnTo>
                      <a:pt x="104" y="46"/>
                    </a:lnTo>
                    <a:lnTo>
                      <a:pt x="111" y="50"/>
                    </a:lnTo>
                    <a:lnTo>
                      <a:pt x="119" y="53"/>
                    </a:lnTo>
                    <a:lnTo>
                      <a:pt x="129" y="54"/>
                    </a:lnTo>
                    <a:lnTo>
                      <a:pt x="139" y="57"/>
                    </a:lnTo>
                    <a:lnTo>
                      <a:pt x="149" y="58"/>
                    </a:lnTo>
                    <a:lnTo>
                      <a:pt x="161" y="59"/>
                    </a:lnTo>
                    <a:lnTo>
                      <a:pt x="172" y="59"/>
                    </a:lnTo>
                    <a:lnTo>
                      <a:pt x="184" y="59"/>
                    </a:lnTo>
                    <a:lnTo>
                      <a:pt x="190" y="57"/>
                    </a:lnTo>
                    <a:lnTo>
                      <a:pt x="195" y="53"/>
                    </a:lnTo>
                    <a:lnTo>
                      <a:pt x="201" y="51"/>
                    </a:lnTo>
                    <a:lnTo>
                      <a:pt x="207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2" name="Freeform 408"/>
              <p:cNvSpPr>
                <a:spLocks/>
              </p:cNvSpPr>
              <p:nvPr/>
            </p:nvSpPr>
            <p:spPr bwMode="auto">
              <a:xfrm>
                <a:off x="1168" y="3550"/>
                <a:ext cx="272" cy="213"/>
              </a:xfrm>
              <a:custGeom>
                <a:avLst/>
                <a:gdLst/>
                <a:ahLst/>
                <a:cxnLst>
                  <a:cxn ang="0">
                    <a:pos x="103" y="365"/>
                  </a:cxn>
                  <a:cxn ang="0">
                    <a:pos x="83" y="340"/>
                  </a:cxn>
                  <a:cxn ang="0">
                    <a:pos x="64" y="323"/>
                  </a:cxn>
                  <a:cxn ang="0">
                    <a:pos x="49" y="241"/>
                  </a:cxn>
                  <a:cxn ang="0">
                    <a:pos x="27" y="212"/>
                  </a:cxn>
                  <a:cxn ang="0">
                    <a:pos x="30" y="191"/>
                  </a:cxn>
                  <a:cxn ang="0">
                    <a:pos x="44" y="198"/>
                  </a:cxn>
                  <a:cxn ang="0">
                    <a:pos x="60" y="217"/>
                  </a:cxn>
                  <a:cxn ang="0">
                    <a:pos x="59" y="177"/>
                  </a:cxn>
                  <a:cxn ang="0">
                    <a:pos x="39" y="136"/>
                  </a:cxn>
                  <a:cxn ang="0">
                    <a:pos x="40" y="114"/>
                  </a:cxn>
                  <a:cxn ang="0">
                    <a:pos x="36" y="93"/>
                  </a:cxn>
                  <a:cxn ang="0">
                    <a:pos x="17" y="63"/>
                  </a:cxn>
                  <a:cxn ang="0">
                    <a:pos x="1" y="37"/>
                  </a:cxn>
                  <a:cxn ang="0">
                    <a:pos x="2" y="23"/>
                  </a:cxn>
                  <a:cxn ang="0">
                    <a:pos x="6" y="7"/>
                  </a:cxn>
                  <a:cxn ang="0">
                    <a:pos x="26" y="8"/>
                  </a:cxn>
                  <a:cxn ang="0">
                    <a:pos x="38" y="27"/>
                  </a:cxn>
                  <a:cxn ang="0">
                    <a:pos x="62" y="41"/>
                  </a:cxn>
                  <a:cxn ang="0">
                    <a:pos x="97" y="60"/>
                  </a:cxn>
                  <a:cxn ang="0">
                    <a:pos x="136" y="88"/>
                  </a:cxn>
                  <a:cxn ang="0">
                    <a:pos x="164" y="103"/>
                  </a:cxn>
                  <a:cxn ang="0">
                    <a:pos x="187" y="123"/>
                  </a:cxn>
                  <a:cxn ang="0">
                    <a:pos x="203" y="142"/>
                  </a:cxn>
                  <a:cxn ang="0">
                    <a:pos x="232" y="161"/>
                  </a:cxn>
                  <a:cxn ang="0">
                    <a:pos x="288" y="200"/>
                  </a:cxn>
                  <a:cxn ang="0">
                    <a:pos x="328" y="228"/>
                  </a:cxn>
                  <a:cxn ang="0">
                    <a:pos x="342" y="237"/>
                  </a:cxn>
                  <a:cxn ang="0">
                    <a:pos x="363" y="240"/>
                  </a:cxn>
                  <a:cxn ang="0">
                    <a:pos x="381" y="247"/>
                  </a:cxn>
                  <a:cxn ang="0">
                    <a:pos x="432" y="266"/>
                  </a:cxn>
                  <a:cxn ang="0">
                    <a:pos x="479" y="289"/>
                  </a:cxn>
                  <a:cxn ang="0">
                    <a:pos x="500" y="316"/>
                  </a:cxn>
                  <a:cxn ang="0">
                    <a:pos x="516" y="332"/>
                  </a:cxn>
                  <a:cxn ang="0">
                    <a:pos x="531" y="340"/>
                  </a:cxn>
                  <a:cxn ang="0">
                    <a:pos x="543" y="348"/>
                  </a:cxn>
                  <a:cxn ang="0">
                    <a:pos x="525" y="352"/>
                  </a:cxn>
                  <a:cxn ang="0">
                    <a:pos x="495" y="369"/>
                  </a:cxn>
                  <a:cxn ang="0">
                    <a:pos x="471" y="393"/>
                  </a:cxn>
                  <a:cxn ang="0">
                    <a:pos x="457" y="384"/>
                  </a:cxn>
                  <a:cxn ang="0">
                    <a:pos x="444" y="381"/>
                  </a:cxn>
                  <a:cxn ang="0">
                    <a:pos x="429" y="386"/>
                  </a:cxn>
                  <a:cxn ang="0">
                    <a:pos x="415" y="395"/>
                  </a:cxn>
                  <a:cxn ang="0">
                    <a:pos x="392" y="408"/>
                  </a:cxn>
                  <a:cxn ang="0">
                    <a:pos x="364" y="420"/>
                  </a:cxn>
                  <a:cxn ang="0">
                    <a:pos x="339" y="419"/>
                  </a:cxn>
                  <a:cxn ang="0">
                    <a:pos x="287" y="411"/>
                  </a:cxn>
                  <a:cxn ang="0">
                    <a:pos x="241" y="410"/>
                  </a:cxn>
                  <a:cxn ang="0">
                    <a:pos x="222" y="400"/>
                  </a:cxn>
                  <a:cxn ang="0">
                    <a:pos x="205" y="381"/>
                  </a:cxn>
                  <a:cxn ang="0">
                    <a:pos x="183" y="377"/>
                  </a:cxn>
                  <a:cxn ang="0">
                    <a:pos x="160" y="376"/>
                  </a:cxn>
                  <a:cxn ang="0">
                    <a:pos x="148" y="378"/>
                  </a:cxn>
                  <a:cxn ang="0">
                    <a:pos x="131" y="381"/>
                  </a:cxn>
                  <a:cxn ang="0">
                    <a:pos x="111" y="384"/>
                  </a:cxn>
                </a:cxnLst>
                <a:rect l="0" t="0" r="r" b="b"/>
                <a:pathLst>
                  <a:path w="545" h="425">
                    <a:moveTo>
                      <a:pt x="111" y="384"/>
                    </a:moveTo>
                    <a:lnTo>
                      <a:pt x="107" y="374"/>
                    </a:lnTo>
                    <a:lnTo>
                      <a:pt x="103" y="365"/>
                    </a:lnTo>
                    <a:lnTo>
                      <a:pt x="97" y="356"/>
                    </a:lnTo>
                    <a:lnTo>
                      <a:pt x="90" y="348"/>
                    </a:lnTo>
                    <a:lnTo>
                      <a:pt x="83" y="340"/>
                    </a:lnTo>
                    <a:lnTo>
                      <a:pt x="76" y="332"/>
                    </a:lnTo>
                    <a:lnTo>
                      <a:pt x="69" y="326"/>
                    </a:lnTo>
                    <a:lnTo>
                      <a:pt x="64" y="323"/>
                    </a:lnTo>
                    <a:lnTo>
                      <a:pt x="64" y="290"/>
                    </a:lnTo>
                    <a:lnTo>
                      <a:pt x="58" y="261"/>
                    </a:lnTo>
                    <a:lnTo>
                      <a:pt x="49" y="241"/>
                    </a:lnTo>
                    <a:lnTo>
                      <a:pt x="40" y="229"/>
                    </a:lnTo>
                    <a:lnTo>
                      <a:pt x="32" y="221"/>
                    </a:lnTo>
                    <a:lnTo>
                      <a:pt x="27" y="212"/>
                    </a:lnTo>
                    <a:lnTo>
                      <a:pt x="23" y="203"/>
                    </a:lnTo>
                    <a:lnTo>
                      <a:pt x="27" y="194"/>
                    </a:lnTo>
                    <a:lnTo>
                      <a:pt x="30" y="191"/>
                    </a:lnTo>
                    <a:lnTo>
                      <a:pt x="35" y="191"/>
                    </a:lnTo>
                    <a:lnTo>
                      <a:pt x="39" y="194"/>
                    </a:lnTo>
                    <a:lnTo>
                      <a:pt x="44" y="198"/>
                    </a:lnTo>
                    <a:lnTo>
                      <a:pt x="50" y="204"/>
                    </a:lnTo>
                    <a:lnTo>
                      <a:pt x="54" y="210"/>
                    </a:lnTo>
                    <a:lnTo>
                      <a:pt x="60" y="217"/>
                    </a:lnTo>
                    <a:lnTo>
                      <a:pt x="65" y="223"/>
                    </a:lnTo>
                    <a:lnTo>
                      <a:pt x="65" y="203"/>
                    </a:lnTo>
                    <a:lnTo>
                      <a:pt x="59" y="177"/>
                    </a:lnTo>
                    <a:lnTo>
                      <a:pt x="51" y="156"/>
                    </a:lnTo>
                    <a:lnTo>
                      <a:pt x="44" y="143"/>
                    </a:lnTo>
                    <a:lnTo>
                      <a:pt x="39" y="136"/>
                    </a:lnTo>
                    <a:lnTo>
                      <a:pt x="38" y="128"/>
                    </a:lnTo>
                    <a:lnTo>
                      <a:pt x="38" y="121"/>
                    </a:lnTo>
                    <a:lnTo>
                      <a:pt x="40" y="114"/>
                    </a:lnTo>
                    <a:lnTo>
                      <a:pt x="42" y="109"/>
                    </a:lnTo>
                    <a:lnTo>
                      <a:pt x="39" y="103"/>
                    </a:lnTo>
                    <a:lnTo>
                      <a:pt x="36" y="93"/>
                    </a:lnTo>
                    <a:lnTo>
                      <a:pt x="31" y="84"/>
                    </a:lnTo>
                    <a:lnTo>
                      <a:pt x="24" y="74"/>
                    </a:lnTo>
                    <a:lnTo>
                      <a:pt x="17" y="63"/>
                    </a:lnTo>
                    <a:lnTo>
                      <a:pt x="9" y="53"/>
                    </a:lnTo>
                    <a:lnTo>
                      <a:pt x="0" y="43"/>
                    </a:lnTo>
                    <a:lnTo>
                      <a:pt x="1" y="37"/>
                    </a:lnTo>
                    <a:lnTo>
                      <a:pt x="2" y="31"/>
                    </a:lnTo>
                    <a:lnTo>
                      <a:pt x="2" y="27"/>
                    </a:lnTo>
                    <a:lnTo>
                      <a:pt x="2" y="23"/>
                    </a:lnTo>
                    <a:lnTo>
                      <a:pt x="2" y="18"/>
                    </a:lnTo>
                    <a:lnTo>
                      <a:pt x="5" y="13"/>
                    </a:lnTo>
                    <a:lnTo>
                      <a:pt x="6" y="7"/>
                    </a:lnTo>
                    <a:lnTo>
                      <a:pt x="9" y="0"/>
                    </a:lnTo>
                    <a:lnTo>
                      <a:pt x="19" y="3"/>
                    </a:lnTo>
                    <a:lnTo>
                      <a:pt x="26" y="8"/>
                    </a:lnTo>
                    <a:lnTo>
                      <a:pt x="30" y="14"/>
                    </a:lnTo>
                    <a:lnTo>
                      <a:pt x="35" y="21"/>
                    </a:lnTo>
                    <a:lnTo>
                      <a:pt x="38" y="27"/>
                    </a:lnTo>
                    <a:lnTo>
                      <a:pt x="44" y="32"/>
                    </a:lnTo>
                    <a:lnTo>
                      <a:pt x="51" y="37"/>
                    </a:lnTo>
                    <a:lnTo>
                      <a:pt x="62" y="41"/>
                    </a:lnTo>
                    <a:lnTo>
                      <a:pt x="73" y="45"/>
                    </a:lnTo>
                    <a:lnTo>
                      <a:pt x="84" y="52"/>
                    </a:lnTo>
                    <a:lnTo>
                      <a:pt x="97" y="60"/>
                    </a:lnTo>
                    <a:lnTo>
                      <a:pt x="111" y="69"/>
                    </a:lnTo>
                    <a:lnTo>
                      <a:pt x="123" y="80"/>
                    </a:lnTo>
                    <a:lnTo>
                      <a:pt x="136" y="88"/>
                    </a:lnTo>
                    <a:lnTo>
                      <a:pt x="145" y="94"/>
                    </a:lnTo>
                    <a:lnTo>
                      <a:pt x="153" y="98"/>
                    </a:lnTo>
                    <a:lnTo>
                      <a:pt x="164" y="103"/>
                    </a:lnTo>
                    <a:lnTo>
                      <a:pt x="173" y="109"/>
                    </a:lnTo>
                    <a:lnTo>
                      <a:pt x="180" y="116"/>
                    </a:lnTo>
                    <a:lnTo>
                      <a:pt x="187" y="123"/>
                    </a:lnTo>
                    <a:lnTo>
                      <a:pt x="193" y="130"/>
                    </a:lnTo>
                    <a:lnTo>
                      <a:pt x="198" y="136"/>
                    </a:lnTo>
                    <a:lnTo>
                      <a:pt x="203" y="142"/>
                    </a:lnTo>
                    <a:lnTo>
                      <a:pt x="209" y="146"/>
                    </a:lnTo>
                    <a:lnTo>
                      <a:pt x="217" y="152"/>
                    </a:lnTo>
                    <a:lnTo>
                      <a:pt x="232" y="161"/>
                    </a:lnTo>
                    <a:lnTo>
                      <a:pt x="249" y="174"/>
                    </a:lnTo>
                    <a:lnTo>
                      <a:pt x="269" y="187"/>
                    </a:lnTo>
                    <a:lnTo>
                      <a:pt x="288" y="200"/>
                    </a:lnTo>
                    <a:lnTo>
                      <a:pt x="307" y="213"/>
                    </a:lnTo>
                    <a:lnTo>
                      <a:pt x="320" y="222"/>
                    </a:lnTo>
                    <a:lnTo>
                      <a:pt x="328" y="228"/>
                    </a:lnTo>
                    <a:lnTo>
                      <a:pt x="333" y="232"/>
                    </a:lnTo>
                    <a:lnTo>
                      <a:pt x="338" y="235"/>
                    </a:lnTo>
                    <a:lnTo>
                      <a:pt x="342" y="237"/>
                    </a:lnTo>
                    <a:lnTo>
                      <a:pt x="347" y="238"/>
                    </a:lnTo>
                    <a:lnTo>
                      <a:pt x="356" y="240"/>
                    </a:lnTo>
                    <a:lnTo>
                      <a:pt x="363" y="240"/>
                    </a:lnTo>
                    <a:lnTo>
                      <a:pt x="369" y="241"/>
                    </a:lnTo>
                    <a:lnTo>
                      <a:pt x="373" y="243"/>
                    </a:lnTo>
                    <a:lnTo>
                      <a:pt x="381" y="247"/>
                    </a:lnTo>
                    <a:lnTo>
                      <a:pt x="395" y="252"/>
                    </a:lnTo>
                    <a:lnTo>
                      <a:pt x="413" y="259"/>
                    </a:lnTo>
                    <a:lnTo>
                      <a:pt x="432" y="266"/>
                    </a:lnTo>
                    <a:lnTo>
                      <a:pt x="451" y="274"/>
                    </a:lnTo>
                    <a:lnTo>
                      <a:pt x="467" y="282"/>
                    </a:lnTo>
                    <a:lnTo>
                      <a:pt x="479" y="289"/>
                    </a:lnTo>
                    <a:lnTo>
                      <a:pt x="486" y="296"/>
                    </a:lnTo>
                    <a:lnTo>
                      <a:pt x="493" y="306"/>
                    </a:lnTo>
                    <a:lnTo>
                      <a:pt x="500" y="316"/>
                    </a:lnTo>
                    <a:lnTo>
                      <a:pt x="506" y="323"/>
                    </a:lnTo>
                    <a:lnTo>
                      <a:pt x="510" y="329"/>
                    </a:lnTo>
                    <a:lnTo>
                      <a:pt x="516" y="332"/>
                    </a:lnTo>
                    <a:lnTo>
                      <a:pt x="522" y="334"/>
                    </a:lnTo>
                    <a:lnTo>
                      <a:pt x="527" y="338"/>
                    </a:lnTo>
                    <a:lnTo>
                      <a:pt x="531" y="340"/>
                    </a:lnTo>
                    <a:lnTo>
                      <a:pt x="536" y="342"/>
                    </a:lnTo>
                    <a:lnTo>
                      <a:pt x="539" y="346"/>
                    </a:lnTo>
                    <a:lnTo>
                      <a:pt x="543" y="348"/>
                    </a:lnTo>
                    <a:lnTo>
                      <a:pt x="545" y="350"/>
                    </a:lnTo>
                    <a:lnTo>
                      <a:pt x="536" y="350"/>
                    </a:lnTo>
                    <a:lnTo>
                      <a:pt x="525" y="352"/>
                    </a:lnTo>
                    <a:lnTo>
                      <a:pt x="515" y="356"/>
                    </a:lnTo>
                    <a:lnTo>
                      <a:pt x="505" y="362"/>
                    </a:lnTo>
                    <a:lnTo>
                      <a:pt x="495" y="369"/>
                    </a:lnTo>
                    <a:lnTo>
                      <a:pt x="486" y="377"/>
                    </a:lnTo>
                    <a:lnTo>
                      <a:pt x="478" y="385"/>
                    </a:lnTo>
                    <a:lnTo>
                      <a:pt x="471" y="393"/>
                    </a:lnTo>
                    <a:lnTo>
                      <a:pt x="468" y="389"/>
                    </a:lnTo>
                    <a:lnTo>
                      <a:pt x="463" y="387"/>
                    </a:lnTo>
                    <a:lnTo>
                      <a:pt x="457" y="384"/>
                    </a:lnTo>
                    <a:lnTo>
                      <a:pt x="452" y="381"/>
                    </a:lnTo>
                    <a:lnTo>
                      <a:pt x="448" y="380"/>
                    </a:lnTo>
                    <a:lnTo>
                      <a:pt x="444" y="381"/>
                    </a:lnTo>
                    <a:lnTo>
                      <a:pt x="439" y="382"/>
                    </a:lnTo>
                    <a:lnTo>
                      <a:pt x="434" y="384"/>
                    </a:lnTo>
                    <a:lnTo>
                      <a:pt x="429" y="386"/>
                    </a:lnTo>
                    <a:lnTo>
                      <a:pt x="424" y="389"/>
                    </a:lnTo>
                    <a:lnTo>
                      <a:pt x="419" y="392"/>
                    </a:lnTo>
                    <a:lnTo>
                      <a:pt x="415" y="395"/>
                    </a:lnTo>
                    <a:lnTo>
                      <a:pt x="408" y="399"/>
                    </a:lnTo>
                    <a:lnTo>
                      <a:pt x="401" y="403"/>
                    </a:lnTo>
                    <a:lnTo>
                      <a:pt x="392" y="408"/>
                    </a:lnTo>
                    <a:lnTo>
                      <a:pt x="383" y="412"/>
                    </a:lnTo>
                    <a:lnTo>
                      <a:pt x="373" y="417"/>
                    </a:lnTo>
                    <a:lnTo>
                      <a:pt x="364" y="420"/>
                    </a:lnTo>
                    <a:lnTo>
                      <a:pt x="356" y="423"/>
                    </a:lnTo>
                    <a:lnTo>
                      <a:pt x="349" y="425"/>
                    </a:lnTo>
                    <a:lnTo>
                      <a:pt x="339" y="419"/>
                    </a:lnTo>
                    <a:lnTo>
                      <a:pt x="324" y="416"/>
                    </a:lnTo>
                    <a:lnTo>
                      <a:pt x="305" y="412"/>
                    </a:lnTo>
                    <a:lnTo>
                      <a:pt x="287" y="411"/>
                    </a:lnTo>
                    <a:lnTo>
                      <a:pt x="269" y="410"/>
                    </a:lnTo>
                    <a:lnTo>
                      <a:pt x="252" y="410"/>
                    </a:lnTo>
                    <a:lnTo>
                      <a:pt x="241" y="410"/>
                    </a:lnTo>
                    <a:lnTo>
                      <a:pt x="235" y="410"/>
                    </a:lnTo>
                    <a:lnTo>
                      <a:pt x="229" y="407"/>
                    </a:lnTo>
                    <a:lnTo>
                      <a:pt x="222" y="400"/>
                    </a:lnTo>
                    <a:lnTo>
                      <a:pt x="217" y="392"/>
                    </a:lnTo>
                    <a:lnTo>
                      <a:pt x="210" y="384"/>
                    </a:lnTo>
                    <a:lnTo>
                      <a:pt x="205" y="381"/>
                    </a:lnTo>
                    <a:lnTo>
                      <a:pt x="199" y="379"/>
                    </a:lnTo>
                    <a:lnTo>
                      <a:pt x="191" y="377"/>
                    </a:lnTo>
                    <a:lnTo>
                      <a:pt x="183" y="377"/>
                    </a:lnTo>
                    <a:lnTo>
                      <a:pt x="175" y="376"/>
                    </a:lnTo>
                    <a:lnTo>
                      <a:pt x="167" y="376"/>
                    </a:lnTo>
                    <a:lnTo>
                      <a:pt x="160" y="376"/>
                    </a:lnTo>
                    <a:lnTo>
                      <a:pt x="156" y="377"/>
                    </a:lnTo>
                    <a:lnTo>
                      <a:pt x="152" y="378"/>
                    </a:lnTo>
                    <a:lnTo>
                      <a:pt x="148" y="378"/>
                    </a:lnTo>
                    <a:lnTo>
                      <a:pt x="143" y="379"/>
                    </a:lnTo>
                    <a:lnTo>
                      <a:pt x="137" y="380"/>
                    </a:lnTo>
                    <a:lnTo>
                      <a:pt x="131" y="381"/>
                    </a:lnTo>
                    <a:lnTo>
                      <a:pt x="126" y="382"/>
                    </a:lnTo>
                    <a:lnTo>
                      <a:pt x="119" y="384"/>
                    </a:lnTo>
                    <a:lnTo>
                      <a:pt x="111" y="3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3" name="Freeform 409"/>
              <p:cNvSpPr>
                <a:spLocks/>
              </p:cNvSpPr>
              <p:nvPr/>
            </p:nvSpPr>
            <p:spPr bwMode="auto">
              <a:xfrm>
                <a:off x="1063" y="3710"/>
                <a:ext cx="287" cy="139"/>
              </a:xfrm>
              <a:custGeom>
                <a:avLst/>
                <a:gdLst/>
                <a:ahLst/>
                <a:cxnLst>
                  <a:cxn ang="0">
                    <a:pos x="195" y="53"/>
                  </a:cxn>
                  <a:cxn ang="0">
                    <a:pos x="172" y="59"/>
                  </a:cxn>
                  <a:cxn ang="0">
                    <a:pos x="139" y="57"/>
                  </a:cxn>
                  <a:cxn ang="0">
                    <a:pos x="111" y="50"/>
                  </a:cxn>
                  <a:cxn ang="0">
                    <a:pos x="86" y="32"/>
                  </a:cxn>
                  <a:cxn ang="0">
                    <a:pos x="41" y="6"/>
                  </a:cxn>
                  <a:cxn ang="0">
                    <a:pos x="4" y="6"/>
                  </a:cxn>
                  <a:cxn ang="0">
                    <a:pos x="15" y="51"/>
                  </a:cxn>
                  <a:cxn ang="0">
                    <a:pos x="70" y="98"/>
                  </a:cxn>
                  <a:cxn ang="0">
                    <a:pos x="122" y="110"/>
                  </a:cxn>
                  <a:cxn ang="0">
                    <a:pos x="152" y="106"/>
                  </a:cxn>
                  <a:cxn ang="0">
                    <a:pos x="171" y="103"/>
                  </a:cxn>
                  <a:cxn ang="0">
                    <a:pos x="183" y="110"/>
                  </a:cxn>
                  <a:cxn ang="0">
                    <a:pos x="182" y="131"/>
                  </a:cxn>
                  <a:cxn ang="0">
                    <a:pos x="179" y="158"/>
                  </a:cxn>
                  <a:cxn ang="0">
                    <a:pos x="195" y="176"/>
                  </a:cxn>
                  <a:cxn ang="0">
                    <a:pos x="210" y="167"/>
                  </a:cxn>
                  <a:cxn ang="0">
                    <a:pos x="222" y="161"/>
                  </a:cxn>
                  <a:cxn ang="0">
                    <a:pos x="227" y="175"/>
                  </a:cxn>
                  <a:cxn ang="0">
                    <a:pos x="237" y="239"/>
                  </a:cxn>
                  <a:cxn ang="0">
                    <a:pos x="270" y="232"/>
                  </a:cxn>
                  <a:cxn ang="0">
                    <a:pos x="278" y="187"/>
                  </a:cxn>
                  <a:cxn ang="0">
                    <a:pos x="295" y="154"/>
                  </a:cxn>
                  <a:cxn ang="0">
                    <a:pos x="321" y="137"/>
                  </a:cxn>
                  <a:cxn ang="0">
                    <a:pos x="346" y="168"/>
                  </a:cxn>
                  <a:cxn ang="0">
                    <a:pos x="319" y="225"/>
                  </a:cxn>
                  <a:cxn ang="0">
                    <a:pos x="311" y="280"/>
                  </a:cxn>
                  <a:cxn ang="0">
                    <a:pos x="336" y="267"/>
                  </a:cxn>
                  <a:cxn ang="0">
                    <a:pos x="368" y="234"/>
                  </a:cxn>
                  <a:cxn ang="0">
                    <a:pos x="392" y="218"/>
                  </a:cxn>
                  <a:cxn ang="0">
                    <a:pos x="437" y="230"/>
                  </a:cxn>
                  <a:cxn ang="0">
                    <a:pos x="479" y="234"/>
                  </a:cxn>
                  <a:cxn ang="0">
                    <a:pos x="503" y="206"/>
                  </a:cxn>
                  <a:cxn ang="0">
                    <a:pos x="523" y="211"/>
                  </a:cxn>
                  <a:cxn ang="0">
                    <a:pos x="515" y="247"/>
                  </a:cxn>
                  <a:cxn ang="0">
                    <a:pos x="528" y="242"/>
                  </a:cxn>
                  <a:cxn ang="0">
                    <a:pos x="546" y="232"/>
                  </a:cxn>
                  <a:cxn ang="0">
                    <a:pos x="569" y="202"/>
                  </a:cxn>
                  <a:cxn ang="0">
                    <a:pos x="557" y="106"/>
                  </a:cxn>
                  <a:cxn ang="0">
                    <a:pos x="542" y="113"/>
                  </a:cxn>
                  <a:cxn ang="0">
                    <a:pos x="524" y="120"/>
                  </a:cxn>
                  <a:cxn ang="0">
                    <a:pos x="510" y="124"/>
                  </a:cxn>
                  <a:cxn ang="0">
                    <a:pos x="489" y="124"/>
                  </a:cxn>
                  <a:cxn ang="0">
                    <a:pos x="470" y="123"/>
                  </a:cxn>
                  <a:cxn ang="0">
                    <a:pos x="452" y="121"/>
                  </a:cxn>
                  <a:cxn ang="0">
                    <a:pos x="434" y="114"/>
                  </a:cxn>
                  <a:cxn ang="0">
                    <a:pos x="421" y="112"/>
                  </a:cxn>
                  <a:cxn ang="0">
                    <a:pos x="396" y="122"/>
                  </a:cxn>
                  <a:cxn ang="0">
                    <a:pos x="381" y="123"/>
                  </a:cxn>
                  <a:cxn ang="0">
                    <a:pos x="361" y="121"/>
                  </a:cxn>
                  <a:cxn ang="0">
                    <a:pos x="346" y="114"/>
                  </a:cxn>
                  <a:cxn ang="0">
                    <a:pos x="329" y="99"/>
                  </a:cxn>
                  <a:cxn ang="0">
                    <a:pos x="308" y="99"/>
                  </a:cxn>
                  <a:cxn ang="0">
                    <a:pos x="285" y="106"/>
                  </a:cxn>
                  <a:cxn ang="0">
                    <a:pos x="246" y="86"/>
                  </a:cxn>
                  <a:cxn ang="0">
                    <a:pos x="214" y="55"/>
                  </a:cxn>
                </a:cxnLst>
                <a:rect l="0" t="0" r="r" b="b"/>
                <a:pathLst>
                  <a:path w="573" h="280">
                    <a:moveTo>
                      <a:pt x="207" y="47"/>
                    </a:moveTo>
                    <a:lnTo>
                      <a:pt x="201" y="51"/>
                    </a:lnTo>
                    <a:lnTo>
                      <a:pt x="195" y="53"/>
                    </a:lnTo>
                    <a:lnTo>
                      <a:pt x="190" y="57"/>
                    </a:lnTo>
                    <a:lnTo>
                      <a:pt x="184" y="59"/>
                    </a:lnTo>
                    <a:lnTo>
                      <a:pt x="172" y="59"/>
                    </a:lnTo>
                    <a:lnTo>
                      <a:pt x="161" y="59"/>
                    </a:lnTo>
                    <a:lnTo>
                      <a:pt x="149" y="58"/>
                    </a:lnTo>
                    <a:lnTo>
                      <a:pt x="139" y="57"/>
                    </a:lnTo>
                    <a:lnTo>
                      <a:pt x="129" y="54"/>
                    </a:lnTo>
                    <a:lnTo>
                      <a:pt x="119" y="53"/>
                    </a:lnTo>
                    <a:lnTo>
                      <a:pt x="111" y="50"/>
                    </a:lnTo>
                    <a:lnTo>
                      <a:pt x="104" y="46"/>
                    </a:lnTo>
                    <a:lnTo>
                      <a:pt x="96" y="40"/>
                    </a:lnTo>
                    <a:lnTo>
                      <a:pt x="86" y="32"/>
                    </a:lnTo>
                    <a:lnTo>
                      <a:pt x="72" y="23"/>
                    </a:lnTo>
                    <a:lnTo>
                      <a:pt x="57" y="14"/>
                    </a:lnTo>
                    <a:lnTo>
                      <a:pt x="41" y="6"/>
                    </a:lnTo>
                    <a:lnTo>
                      <a:pt x="27" y="1"/>
                    </a:lnTo>
                    <a:lnTo>
                      <a:pt x="15" y="0"/>
                    </a:lnTo>
                    <a:lnTo>
                      <a:pt x="4" y="6"/>
                    </a:lnTo>
                    <a:lnTo>
                      <a:pt x="0" y="19"/>
                    </a:lnTo>
                    <a:lnTo>
                      <a:pt x="3" y="33"/>
                    </a:lnTo>
                    <a:lnTo>
                      <a:pt x="15" y="51"/>
                    </a:lnTo>
                    <a:lnTo>
                      <a:pt x="31" y="68"/>
                    </a:lnTo>
                    <a:lnTo>
                      <a:pt x="49" y="85"/>
                    </a:lnTo>
                    <a:lnTo>
                      <a:pt x="70" y="98"/>
                    </a:lnTo>
                    <a:lnTo>
                      <a:pt x="91" y="107"/>
                    </a:lnTo>
                    <a:lnTo>
                      <a:pt x="109" y="111"/>
                    </a:lnTo>
                    <a:lnTo>
                      <a:pt x="122" y="110"/>
                    </a:lnTo>
                    <a:lnTo>
                      <a:pt x="133" y="110"/>
                    </a:lnTo>
                    <a:lnTo>
                      <a:pt x="144" y="108"/>
                    </a:lnTo>
                    <a:lnTo>
                      <a:pt x="152" y="106"/>
                    </a:lnTo>
                    <a:lnTo>
                      <a:pt x="160" y="105"/>
                    </a:lnTo>
                    <a:lnTo>
                      <a:pt x="166" y="104"/>
                    </a:lnTo>
                    <a:lnTo>
                      <a:pt x="171" y="103"/>
                    </a:lnTo>
                    <a:lnTo>
                      <a:pt x="175" y="101"/>
                    </a:lnTo>
                    <a:lnTo>
                      <a:pt x="179" y="105"/>
                    </a:lnTo>
                    <a:lnTo>
                      <a:pt x="183" y="110"/>
                    </a:lnTo>
                    <a:lnTo>
                      <a:pt x="184" y="115"/>
                    </a:lnTo>
                    <a:lnTo>
                      <a:pt x="186" y="119"/>
                    </a:lnTo>
                    <a:lnTo>
                      <a:pt x="182" y="131"/>
                    </a:lnTo>
                    <a:lnTo>
                      <a:pt x="178" y="142"/>
                    </a:lnTo>
                    <a:lnTo>
                      <a:pt x="177" y="152"/>
                    </a:lnTo>
                    <a:lnTo>
                      <a:pt x="179" y="158"/>
                    </a:lnTo>
                    <a:lnTo>
                      <a:pt x="184" y="164"/>
                    </a:lnTo>
                    <a:lnTo>
                      <a:pt x="190" y="171"/>
                    </a:lnTo>
                    <a:lnTo>
                      <a:pt x="195" y="176"/>
                    </a:lnTo>
                    <a:lnTo>
                      <a:pt x="200" y="179"/>
                    </a:lnTo>
                    <a:lnTo>
                      <a:pt x="206" y="173"/>
                    </a:lnTo>
                    <a:lnTo>
                      <a:pt x="210" y="167"/>
                    </a:lnTo>
                    <a:lnTo>
                      <a:pt x="215" y="164"/>
                    </a:lnTo>
                    <a:lnTo>
                      <a:pt x="217" y="159"/>
                    </a:lnTo>
                    <a:lnTo>
                      <a:pt x="222" y="161"/>
                    </a:lnTo>
                    <a:lnTo>
                      <a:pt x="224" y="166"/>
                    </a:lnTo>
                    <a:lnTo>
                      <a:pt x="227" y="171"/>
                    </a:lnTo>
                    <a:lnTo>
                      <a:pt x="227" y="175"/>
                    </a:lnTo>
                    <a:lnTo>
                      <a:pt x="227" y="189"/>
                    </a:lnTo>
                    <a:lnTo>
                      <a:pt x="229" y="214"/>
                    </a:lnTo>
                    <a:lnTo>
                      <a:pt x="237" y="239"/>
                    </a:lnTo>
                    <a:lnTo>
                      <a:pt x="253" y="250"/>
                    </a:lnTo>
                    <a:lnTo>
                      <a:pt x="266" y="244"/>
                    </a:lnTo>
                    <a:lnTo>
                      <a:pt x="270" y="232"/>
                    </a:lnTo>
                    <a:lnTo>
                      <a:pt x="272" y="214"/>
                    </a:lnTo>
                    <a:lnTo>
                      <a:pt x="275" y="196"/>
                    </a:lnTo>
                    <a:lnTo>
                      <a:pt x="278" y="187"/>
                    </a:lnTo>
                    <a:lnTo>
                      <a:pt x="283" y="176"/>
                    </a:lnTo>
                    <a:lnTo>
                      <a:pt x="289" y="165"/>
                    </a:lnTo>
                    <a:lnTo>
                      <a:pt x="295" y="154"/>
                    </a:lnTo>
                    <a:lnTo>
                      <a:pt x="303" y="146"/>
                    </a:lnTo>
                    <a:lnTo>
                      <a:pt x="312" y="139"/>
                    </a:lnTo>
                    <a:lnTo>
                      <a:pt x="321" y="137"/>
                    </a:lnTo>
                    <a:lnTo>
                      <a:pt x="331" y="139"/>
                    </a:lnTo>
                    <a:lnTo>
                      <a:pt x="345" y="152"/>
                    </a:lnTo>
                    <a:lnTo>
                      <a:pt x="346" y="168"/>
                    </a:lnTo>
                    <a:lnTo>
                      <a:pt x="338" y="187"/>
                    </a:lnTo>
                    <a:lnTo>
                      <a:pt x="329" y="204"/>
                    </a:lnTo>
                    <a:lnTo>
                      <a:pt x="319" y="225"/>
                    </a:lnTo>
                    <a:lnTo>
                      <a:pt x="311" y="248"/>
                    </a:lnTo>
                    <a:lnTo>
                      <a:pt x="306" y="268"/>
                    </a:lnTo>
                    <a:lnTo>
                      <a:pt x="311" y="280"/>
                    </a:lnTo>
                    <a:lnTo>
                      <a:pt x="318" y="280"/>
                    </a:lnTo>
                    <a:lnTo>
                      <a:pt x="326" y="275"/>
                    </a:lnTo>
                    <a:lnTo>
                      <a:pt x="336" y="267"/>
                    </a:lnTo>
                    <a:lnTo>
                      <a:pt x="348" y="257"/>
                    </a:lnTo>
                    <a:lnTo>
                      <a:pt x="358" y="245"/>
                    </a:lnTo>
                    <a:lnTo>
                      <a:pt x="368" y="234"/>
                    </a:lnTo>
                    <a:lnTo>
                      <a:pt x="376" y="224"/>
                    </a:lnTo>
                    <a:lnTo>
                      <a:pt x="382" y="214"/>
                    </a:lnTo>
                    <a:lnTo>
                      <a:pt x="392" y="218"/>
                    </a:lnTo>
                    <a:lnTo>
                      <a:pt x="406" y="222"/>
                    </a:lnTo>
                    <a:lnTo>
                      <a:pt x="421" y="226"/>
                    </a:lnTo>
                    <a:lnTo>
                      <a:pt x="437" y="230"/>
                    </a:lnTo>
                    <a:lnTo>
                      <a:pt x="454" y="234"/>
                    </a:lnTo>
                    <a:lnTo>
                      <a:pt x="467" y="235"/>
                    </a:lnTo>
                    <a:lnTo>
                      <a:pt x="479" y="234"/>
                    </a:lnTo>
                    <a:lnTo>
                      <a:pt x="486" y="229"/>
                    </a:lnTo>
                    <a:lnTo>
                      <a:pt x="495" y="217"/>
                    </a:lnTo>
                    <a:lnTo>
                      <a:pt x="503" y="206"/>
                    </a:lnTo>
                    <a:lnTo>
                      <a:pt x="511" y="201"/>
                    </a:lnTo>
                    <a:lnTo>
                      <a:pt x="519" y="201"/>
                    </a:lnTo>
                    <a:lnTo>
                      <a:pt x="523" y="211"/>
                    </a:lnTo>
                    <a:lnTo>
                      <a:pt x="519" y="225"/>
                    </a:lnTo>
                    <a:lnTo>
                      <a:pt x="513" y="239"/>
                    </a:lnTo>
                    <a:lnTo>
                      <a:pt x="515" y="247"/>
                    </a:lnTo>
                    <a:lnTo>
                      <a:pt x="518" y="247"/>
                    </a:lnTo>
                    <a:lnTo>
                      <a:pt x="523" y="244"/>
                    </a:lnTo>
                    <a:lnTo>
                      <a:pt x="528" y="242"/>
                    </a:lnTo>
                    <a:lnTo>
                      <a:pt x="534" y="239"/>
                    </a:lnTo>
                    <a:lnTo>
                      <a:pt x="540" y="235"/>
                    </a:lnTo>
                    <a:lnTo>
                      <a:pt x="546" y="232"/>
                    </a:lnTo>
                    <a:lnTo>
                      <a:pt x="550" y="230"/>
                    </a:lnTo>
                    <a:lnTo>
                      <a:pt x="554" y="230"/>
                    </a:lnTo>
                    <a:lnTo>
                      <a:pt x="569" y="202"/>
                    </a:lnTo>
                    <a:lnTo>
                      <a:pt x="573" y="175"/>
                    </a:lnTo>
                    <a:lnTo>
                      <a:pt x="568" y="145"/>
                    </a:lnTo>
                    <a:lnTo>
                      <a:pt x="557" y="106"/>
                    </a:lnTo>
                    <a:lnTo>
                      <a:pt x="554" y="108"/>
                    </a:lnTo>
                    <a:lnTo>
                      <a:pt x="548" y="111"/>
                    </a:lnTo>
                    <a:lnTo>
                      <a:pt x="542" y="113"/>
                    </a:lnTo>
                    <a:lnTo>
                      <a:pt x="536" y="115"/>
                    </a:lnTo>
                    <a:lnTo>
                      <a:pt x="530" y="118"/>
                    </a:lnTo>
                    <a:lnTo>
                      <a:pt x="524" y="120"/>
                    </a:lnTo>
                    <a:lnTo>
                      <a:pt x="519" y="122"/>
                    </a:lnTo>
                    <a:lnTo>
                      <a:pt x="515" y="123"/>
                    </a:lnTo>
                    <a:lnTo>
                      <a:pt x="510" y="124"/>
                    </a:lnTo>
                    <a:lnTo>
                      <a:pt x="503" y="124"/>
                    </a:lnTo>
                    <a:lnTo>
                      <a:pt x="497" y="124"/>
                    </a:lnTo>
                    <a:lnTo>
                      <a:pt x="489" y="124"/>
                    </a:lnTo>
                    <a:lnTo>
                      <a:pt x="482" y="124"/>
                    </a:lnTo>
                    <a:lnTo>
                      <a:pt x="475" y="124"/>
                    </a:lnTo>
                    <a:lnTo>
                      <a:pt x="470" y="123"/>
                    </a:lnTo>
                    <a:lnTo>
                      <a:pt x="464" y="123"/>
                    </a:lnTo>
                    <a:lnTo>
                      <a:pt x="458" y="122"/>
                    </a:lnTo>
                    <a:lnTo>
                      <a:pt x="452" y="121"/>
                    </a:lnTo>
                    <a:lnTo>
                      <a:pt x="447" y="119"/>
                    </a:lnTo>
                    <a:lnTo>
                      <a:pt x="441" y="116"/>
                    </a:lnTo>
                    <a:lnTo>
                      <a:pt x="434" y="114"/>
                    </a:lnTo>
                    <a:lnTo>
                      <a:pt x="429" y="113"/>
                    </a:lnTo>
                    <a:lnTo>
                      <a:pt x="425" y="112"/>
                    </a:lnTo>
                    <a:lnTo>
                      <a:pt x="421" y="112"/>
                    </a:lnTo>
                    <a:lnTo>
                      <a:pt x="414" y="114"/>
                    </a:lnTo>
                    <a:lnTo>
                      <a:pt x="405" y="119"/>
                    </a:lnTo>
                    <a:lnTo>
                      <a:pt x="396" y="122"/>
                    </a:lnTo>
                    <a:lnTo>
                      <a:pt x="390" y="123"/>
                    </a:lnTo>
                    <a:lnTo>
                      <a:pt x="387" y="123"/>
                    </a:lnTo>
                    <a:lnTo>
                      <a:pt x="381" y="123"/>
                    </a:lnTo>
                    <a:lnTo>
                      <a:pt x="375" y="123"/>
                    </a:lnTo>
                    <a:lnTo>
                      <a:pt x="368" y="122"/>
                    </a:lnTo>
                    <a:lnTo>
                      <a:pt x="361" y="121"/>
                    </a:lnTo>
                    <a:lnTo>
                      <a:pt x="356" y="120"/>
                    </a:lnTo>
                    <a:lnTo>
                      <a:pt x="350" y="118"/>
                    </a:lnTo>
                    <a:lnTo>
                      <a:pt x="346" y="114"/>
                    </a:lnTo>
                    <a:lnTo>
                      <a:pt x="341" y="107"/>
                    </a:lnTo>
                    <a:lnTo>
                      <a:pt x="335" y="103"/>
                    </a:lnTo>
                    <a:lnTo>
                      <a:pt x="329" y="99"/>
                    </a:lnTo>
                    <a:lnTo>
                      <a:pt x="322" y="97"/>
                    </a:lnTo>
                    <a:lnTo>
                      <a:pt x="315" y="97"/>
                    </a:lnTo>
                    <a:lnTo>
                      <a:pt x="308" y="99"/>
                    </a:lnTo>
                    <a:lnTo>
                      <a:pt x="301" y="103"/>
                    </a:lnTo>
                    <a:lnTo>
                      <a:pt x="296" y="105"/>
                    </a:lnTo>
                    <a:lnTo>
                      <a:pt x="285" y="106"/>
                    </a:lnTo>
                    <a:lnTo>
                      <a:pt x="273" y="103"/>
                    </a:lnTo>
                    <a:lnTo>
                      <a:pt x="260" y="96"/>
                    </a:lnTo>
                    <a:lnTo>
                      <a:pt x="246" y="86"/>
                    </a:lnTo>
                    <a:lnTo>
                      <a:pt x="234" y="76"/>
                    </a:lnTo>
                    <a:lnTo>
                      <a:pt x="223" y="66"/>
                    </a:lnTo>
                    <a:lnTo>
                      <a:pt x="214" y="55"/>
                    </a:lnTo>
                    <a:lnTo>
                      <a:pt x="207" y="4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4" name="Freeform 410"/>
              <p:cNvSpPr>
                <a:spLocks/>
              </p:cNvSpPr>
              <p:nvPr/>
            </p:nvSpPr>
            <p:spPr bwMode="auto">
              <a:xfrm>
                <a:off x="1168" y="3550"/>
                <a:ext cx="272" cy="198"/>
              </a:xfrm>
              <a:custGeom>
                <a:avLst/>
                <a:gdLst/>
                <a:ahLst/>
                <a:cxnLst>
                  <a:cxn ang="0">
                    <a:pos x="279" y="240"/>
                  </a:cxn>
                  <a:cxn ang="0">
                    <a:pos x="240" y="288"/>
                  </a:cxn>
                  <a:cxn ang="0">
                    <a:pos x="217" y="207"/>
                  </a:cxn>
                  <a:cxn ang="0">
                    <a:pos x="183" y="220"/>
                  </a:cxn>
                  <a:cxn ang="0">
                    <a:pos x="168" y="261"/>
                  </a:cxn>
                  <a:cxn ang="0">
                    <a:pos x="135" y="283"/>
                  </a:cxn>
                  <a:cxn ang="0">
                    <a:pos x="98" y="242"/>
                  </a:cxn>
                  <a:cxn ang="0">
                    <a:pos x="107" y="190"/>
                  </a:cxn>
                  <a:cxn ang="0">
                    <a:pos x="113" y="145"/>
                  </a:cxn>
                  <a:cxn ang="0">
                    <a:pos x="92" y="105"/>
                  </a:cxn>
                  <a:cxn ang="0">
                    <a:pos x="85" y="159"/>
                  </a:cxn>
                  <a:cxn ang="0">
                    <a:pos x="78" y="205"/>
                  </a:cxn>
                  <a:cxn ang="0">
                    <a:pos x="75" y="297"/>
                  </a:cxn>
                  <a:cxn ang="0">
                    <a:pos x="49" y="241"/>
                  </a:cxn>
                  <a:cxn ang="0">
                    <a:pos x="23" y="203"/>
                  </a:cxn>
                  <a:cxn ang="0">
                    <a:pos x="39" y="194"/>
                  </a:cxn>
                  <a:cxn ang="0">
                    <a:pos x="60" y="217"/>
                  </a:cxn>
                  <a:cxn ang="0">
                    <a:pos x="51" y="156"/>
                  </a:cxn>
                  <a:cxn ang="0">
                    <a:pos x="38" y="121"/>
                  </a:cxn>
                  <a:cxn ang="0">
                    <a:pos x="36" y="93"/>
                  </a:cxn>
                  <a:cxn ang="0">
                    <a:pos x="9" y="53"/>
                  </a:cxn>
                  <a:cxn ang="0">
                    <a:pos x="2" y="27"/>
                  </a:cxn>
                  <a:cxn ang="0">
                    <a:pos x="6" y="7"/>
                  </a:cxn>
                  <a:cxn ang="0">
                    <a:pos x="30" y="14"/>
                  </a:cxn>
                  <a:cxn ang="0">
                    <a:pos x="51" y="37"/>
                  </a:cxn>
                  <a:cxn ang="0">
                    <a:pos x="97" y="60"/>
                  </a:cxn>
                  <a:cxn ang="0">
                    <a:pos x="145" y="94"/>
                  </a:cxn>
                  <a:cxn ang="0">
                    <a:pos x="180" y="116"/>
                  </a:cxn>
                  <a:cxn ang="0">
                    <a:pos x="203" y="142"/>
                  </a:cxn>
                  <a:cxn ang="0">
                    <a:pos x="249" y="174"/>
                  </a:cxn>
                  <a:cxn ang="0">
                    <a:pos x="320" y="222"/>
                  </a:cxn>
                  <a:cxn ang="0">
                    <a:pos x="342" y="237"/>
                  </a:cxn>
                  <a:cxn ang="0">
                    <a:pos x="369" y="241"/>
                  </a:cxn>
                  <a:cxn ang="0">
                    <a:pos x="413" y="259"/>
                  </a:cxn>
                  <a:cxn ang="0">
                    <a:pos x="479" y="289"/>
                  </a:cxn>
                  <a:cxn ang="0">
                    <a:pos x="506" y="323"/>
                  </a:cxn>
                  <a:cxn ang="0">
                    <a:pos x="529" y="339"/>
                  </a:cxn>
                  <a:cxn ang="0">
                    <a:pos x="543" y="348"/>
                  </a:cxn>
                  <a:cxn ang="0">
                    <a:pos x="515" y="356"/>
                  </a:cxn>
                  <a:cxn ang="0">
                    <a:pos x="478" y="385"/>
                  </a:cxn>
                  <a:cxn ang="0">
                    <a:pos x="457" y="384"/>
                  </a:cxn>
                  <a:cxn ang="0">
                    <a:pos x="439" y="382"/>
                  </a:cxn>
                  <a:cxn ang="0">
                    <a:pos x="419" y="392"/>
                  </a:cxn>
                  <a:cxn ang="0">
                    <a:pos x="416" y="362"/>
                  </a:cxn>
                  <a:cxn ang="0">
                    <a:pos x="441" y="323"/>
                  </a:cxn>
                  <a:cxn ang="0">
                    <a:pos x="439" y="314"/>
                  </a:cxn>
                  <a:cxn ang="0">
                    <a:pos x="408" y="342"/>
                  </a:cxn>
                  <a:cxn ang="0">
                    <a:pos x="373" y="331"/>
                  </a:cxn>
                  <a:cxn ang="0">
                    <a:pos x="354" y="302"/>
                  </a:cxn>
                  <a:cxn ang="0">
                    <a:pos x="337" y="300"/>
                  </a:cxn>
                  <a:cxn ang="0">
                    <a:pos x="317" y="317"/>
                  </a:cxn>
                  <a:cxn ang="0">
                    <a:pos x="300" y="327"/>
                  </a:cxn>
                  <a:cxn ang="0">
                    <a:pos x="299" y="300"/>
                  </a:cxn>
                  <a:cxn ang="0">
                    <a:pos x="322" y="271"/>
                  </a:cxn>
                  <a:cxn ang="0">
                    <a:pos x="302" y="266"/>
                  </a:cxn>
                  <a:cxn ang="0">
                    <a:pos x="278" y="291"/>
                  </a:cxn>
                  <a:cxn ang="0">
                    <a:pos x="257" y="314"/>
                  </a:cxn>
                  <a:cxn ang="0">
                    <a:pos x="256" y="280"/>
                  </a:cxn>
                  <a:cxn ang="0">
                    <a:pos x="305" y="236"/>
                  </a:cxn>
                </a:cxnLst>
                <a:rect l="0" t="0" r="r" b="b"/>
                <a:pathLst>
                  <a:path w="545" h="395">
                    <a:moveTo>
                      <a:pt x="328" y="228"/>
                    </a:moveTo>
                    <a:lnTo>
                      <a:pt x="310" y="228"/>
                    </a:lnTo>
                    <a:lnTo>
                      <a:pt x="294" y="232"/>
                    </a:lnTo>
                    <a:lnTo>
                      <a:pt x="279" y="240"/>
                    </a:lnTo>
                    <a:lnTo>
                      <a:pt x="266" y="249"/>
                    </a:lnTo>
                    <a:lnTo>
                      <a:pt x="255" y="261"/>
                    </a:lnTo>
                    <a:lnTo>
                      <a:pt x="247" y="274"/>
                    </a:lnTo>
                    <a:lnTo>
                      <a:pt x="240" y="288"/>
                    </a:lnTo>
                    <a:lnTo>
                      <a:pt x="235" y="302"/>
                    </a:lnTo>
                    <a:lnTo>
                      <a:pt x="231" y="273"/>
                    </a:lnTo>
                    <a:lnTo>
                      <a:pt x="225" y="237"/>
                    </a:lnTo>
                    <a:lnTo>
                      <a:pt x="217" y="207"/>
                    </a:lnTo>
                    <a:lnTo>
                      <a:pt x="203" y="194"/>
                    </a:lnTo>
                    <a:lnTo>
                      <a:pt x="195" y="197"/>
                    </a:lnTo>
                    <a:lnTo>
                      <a:pt x="188" y="206"/>
                    </a:lnTo>
                    <a:lnTo>
                      <a:pt x="183" y="220"/>
                    </a:lnTo>
                    <a:lnTo>
                      <a:pt x="180" y="234"/>
                    </a:lnTo>
                    <a:lnTo>
                      <a:pt x="178" y="242"/>
                    </a:lnTo>
                    <a:lnTo>
                      <a:pt x="174" y="251"/>
                    </a:lnTo>
                    <a:lnTo>
                      <a:pt x="168" y="261"/>
                    </a:lnTo>
                    <a:lnTo>
                      <a:pt x="163" y="271"/>
                    </a:lnTo>
                    <a:lnTo>
                      <a:pt x="155" y="279"/>
                    </a:lnTo>
                    <a:lnTo>
                      <a:pt x="145" y="283"/>
                    </a:lnTo>
                    <a:lnTo>
                      <a:pt x="135" y="283"/>
                    </a:lnTo>
                    <a:lnTo>
                      <a:pt x="122" y="278"/>
                    </a:lnTo>
                    <a:lnTo>
                      <a:pt x="110" y="266"/>
                    </a:lnTo>
                    <a:lnTo>
                      <a:pt x="103" y="255"/>
                    </a:lnTo>
                    <a:lnTo>
                      <a:pt x="98" y="242"/>
                    </a:lnTo>
                    <a:lnTo>
                      <a:pt x="98" y="228"/>
                    </a:lnTo>
                    <a:lnTo>
                      <a:pt x="100" y="214"/>
                    </a:lnTo>
                    <a:lnTo>
                      <a:pt x="104" y="202"/>
                    </a:lnTo>
                    <a:lnTo>
                      <a:pt x="107" y="190"/>
                    </a:lnTo>
                    <a:lnTo>
                      <a:pt x="112" y="179"/>
                    </a:lnTo>
                    <a:lnTo>
                      <a:pt x="114" y="168"/>
                    </a:lnTo>
                    <a:lnTo>
                      <a:pt x="114" y="157"/>
                    </a:lnTo>
                    <a:lnTo>
                      <a:pt x="113" y="145"/>
                    </a:lnTo>
                    <a:lnTo>
                      <a:pt x="110" y="135"/>
                    </a:lnTo>
                    <a:lnTo>
                      <a:pt x="105" y="124"/>
                    </a:lnTo>
                    <a:lnTo>
                      <a:pt x="99" y="114"/>
                    </a:lnTo>
                    <a:lnTo>
                      <a:pt x="92" y="105"/>
                    </a:lnTo>
                    <a:lnTo>
                      <a:pt x="84" y="96"/>
                    </a:lnTo>
                    <a:lnTo>
                      <a:pt x="89" y="116"/>
                    </a:lnTo>
                    <a:lnTo>
                      <a:pt x="89" y="139"/>
                    </a:lnTo>
                    <a:lnTo>
                      <a:pt x="85" y="159"/>
                    </a:lnTo>
                    <a:lnTo>
                      <a:pt x="82" y="173"/>
                    </a:lnTo>
                    <a:lnTo>
                      <a:pt x="80" y="182"/>
                    </a:lnTo>
                    <a:lnTo>
                      <a:pt x="78" y="194"/>
                    </a:lnTo>
                    <a:lnTo>
                      <a:pt x="78" y="205"/>
                    </a:lnTo>
                    <a:lnTo>
                      <a:pt x="80" y="218"/>
                    </a:lnTo>
                    <a:lnTo>
                      <a:pt x="82" y="248"/>
                    </a:lnTo>
                    <a:lnTo>
                      <a:pt x="81" y="273"/>
                    </a:lnTo>
                    <a:lnTo>
                      <a:pt x="75" y="297"/>
                    </a:lnTo>
                    <a:lnTo>
                      <a:pt x="64" y="323"/>
                    </a:lnTo>
                    <a:lnTo>
                      <a:pt x="64" y="290"/>
                    </a:lnTo>
                    <a:lnTo>
                      <a:pt x="58" y="261"/>
                    </a:lnTo>
                    <a:lnTo>
                      <a:pt x="49" y="241"/>
                    </a:lnTo>
                    <a:lnTo>
                      <a:pt x="40" y="229"/>
                    </a:lnTo>
                    <a:lnTo>
                      <a:pt x="32" y="221"/>
                    </a:lnTo>
                    <a:lnTo>
                      <a:pt x="27" y="212"/>
                    </a:lnTo>
                    <a:lnTo>
                      <a:pt x="23" y="203"/>
                    </a:lnTo>
                    <a:lnTo>
                      <a:pt x="27" y="194"/>
                    </a:lnTo>
                    <a:lnTo>
                      <a:pt x="30" y="191"/>
                    </a:lnTo>
                    <a:lnTo>
                      <a:pt x="35" y="191"/>
                    </a:lnTo>
                    <a:lnTo>
                      <a:pt x="39" y="194"/>
                    </a:lnTo>
                    <a:lnTo>
                      <a:pt x="44" y="198"/>
                    </a:lnTo>
                    <a:lnTo>
                      <a:pt x="50" y="204"/>
                    </a:lnTo>
                    <a:lnTo>
                      <a:pt x="54" y="210"/>
                    </a:lnTo>
                    <a:lnTo>
                      <a:pt x="60" y="217"/>
                    </a:lnTo>
                    <a:lnTo>
                      <a:pt x="65" y="223"/>
                    </a:lnTo>
                    <a:lnTo>
                      <a:pt x="65" y="203"/>
                    </a:lnTo>
                    <a:lnTo>
                      <a:pt x="59" y="177"/>
                    </a:lnTo>
                    <a:lnTo>
                      <a:pt x="51" y="156"/>
                    </a:lnTo>
                    <a:lnTo>
                      <a:pt x="44" y="143"/>
                    </a:lnTo>
                    <a:lnTo>
                      <a:pt x="39" y="136"/>
                    </a:lnTo>
                    <a:lnTo>
                      <a:pt x="38" y="128"/>
                    </a:lnTo>
                    <a:lnTo>
                      <a:pt x="38" y="121"/>
                    </a:lnTo>
                    <a:lnTo>
                      <a:pt x="40" y="114"/>
                    </a:lnTo>
                    <a:lnTo>
                      <a:pt x="42" y="109"/>
                    </a:lnTo>
                    <a:lnTo>
                      <a:pt x="39" y="103"/>
                    </a:lnTo>
                    <a:lnTo>
                      <a:pt x="36" y="93"/>
                    </a:lnTo>
                    <a:lnTo>
                      <a:pt x="31" y="84"/>
                    </a:lnTo>
                    <a:lnTo>
                      <a:pt x="24" y="74"/>
                    </a:lnTo>
                    <a:lnTo>
                      <a:pt x="17" y="63"/>
                    </a:lnTo>
                    <a:lnTo>
                      <a:pt x="9" y="53"/>
                    </a:lnTo>
                    <a:lnTo>
                      <a:pt x="0" y="43"/>
                    </a:lnTo>
                    <a:lnTo>
                      <a:pt x="1" y="37"/>
                    </a:lnTo>
                    <a:lnTo>
                      <a:pt x="2" y="31"/>
                    </a:lnTo>
                    <a:lnTo>
                      <a:pt x="2" y="27"/>
                    </a:lnTo>
                    <a:lnTo>
                      <a:pt x="2" y="23"/>
                    </a:lnTo>
                    <a:lnTo>
                      <a:pt x="2" y="18"/>
                    </a:lnTo>
                    <a:lnTo>
                      <a:pt x="5" y="13"/>
                    </a:lnTo>
                    <a:lnTo>
                      <a:pt x="6" y="7"/>
                    </a:lnTo>
                    <a:lnTo>
                      <a:pt x="9" y="0"/>
                    </a:lnTo>
                    <a:lnTo>
                      <a:pt x="19" y="3"/>
                    </a:lnTo>
                    <a:lnTo>
                      <a:pt x="26" y="8"/>
                    </a:lnTo>
                    <a:lnTo>
                      <a:pt x="30" y="14"/>
                    </a:lnTo>
                    <a:lnTo>
                      <a:pt x="35" y="21"/>
                    </a:lnTo>
                    <a:lnTo>
                      <a:pt x="38" y="27"/>
                    </a:lnTo>
                    <a:lnTo>
                      <a:pt x="44" y="32"/>
                    </a:lnTo>
                    <a:lnTo>
                      <a:pt x="51" y="37"/>
                    </a:lnTo>
                    <a:lnTo>
                      <a:pt x="62" y="41"/>
                    </a:lnTo>
                    <a:lnTo>
                      <a:pt x="73" y="45"/>
                    </a:lnTo>
                    <a:lnTo>
                      <a:pt x="84" y="52"/>
                    </a:lnTo>
                    <a:lnTo>
                      <a:pt x="97" y="60"/>
                    </a:lnTo>
                    <a:lnTo>
                      <a:pt x="111" y="69"/>
                    </a:lnTo>
                    <a:lnTo>
                      <a:pt x="123" y="80"/>
                    </a:lnTo>
                    <a:lnTo>
                      <a:pt x="136" y="88"/>
                    </a:lnTo>
                    <a:lnTo>
                      <a:pt x="145" y="94"/>
                    </a:lnTo>
                    <a:lnTo>
                      <a:pt x="153" y="98"/>
                    </a:lnTo>
                    <a:lnTo>
                      <a:pt x="164" y="103"/>
                    </a:lnTo>
                    <a:lnTo>
                      <a:pt x="173" y="109"/>
                    </a:lnTo>
                    <a:lnTo>
                      <a:pt x="180" y="116"/>
                    </a:lnTo>
                    <a:lnTo>
                      <a:pt x="187" y="123"/>
                    </a:lnTo>
                    <a:lnTo>
                      <a:pt x="193" y="130"/>
                    </a:lnTo>
                    <a:lnTo>
                      <a:pt x="198" y="136"/>
                    </a:lnTo>
                    <a:lnTo>
                      <a:pt x="203" y="142"/>
                    </a:lnTo>
                    <a:lnTo>
                      <a:pt x="209" y="146"/>
                    </a:lnTo>
                    <a:lnTo>
                      <a:pt x="217" y="152"/>
                    </a:lnTo>
                    <a:lnTo>
                      <a:pt x="232" y="161"/>
                    </a:lnTo>
                    <a:lnTo>
                      <a:pt x="249" y="174"/>
                    </a:lnTo>
                    <a:lnTo>
                      <a:pt x="269" y="187"/>
                    </a:lnTo>
                    <a:lnTo>
                      <a:pt x="288" y="200"/>
                    </a:lnTo>
                    <a:lnTo>
                      <a:pt x="307" y="213"/>
                    </a:lnTo>
                    <a:lnTo>
                      <a:pt x="320" y="222"/>
                    </a:lnTo>
                    <a:lnTo>
                      <a:pt x="328" y="228"/>
                    </a:lnTo>
                    <a:lnTo>
                      <a:pt x="333" y="232"/>
                    </a:lnTo>
                    <a:lnTo>
                      <a:pt x="338" y="235"/>
                    </a:lnTo>
                    <a:lnTo>
                      <a:pt x="342" y="237"/>
                    </a:lnTo>
                    <a:lnTo>
                      <a:pt x="347" y="238"/>
                    </a:lnTo>
                    <a:lnTo>
                      <a:pt x="356" y="240"/>
                    </a:lnTo>
                    <a:lnTo>
                      <a:pt x="363" y="240"/>
                    </a:lnTo>
                    <a:lnTo>
                      <a:pt x="369" y="241"/>
                    </a:lnTo>
                    <a:lnTo>
                      <a:pt x="373" y="243"/>
                    </a:lnTo>
                    <a:lnTo>
                      <a:pt x="381" y="247"/>
                    </a:lnTo>
                    <a:lnTo>
                      <a:pt x="395" y="252"/>
                    </a:lnTo>
                    <a:lnTo>
                      <a:pt x="413" y="259"/>
                    </a:lnTo>
                    <a:lnTo>
                      <a:pt x="432" y="266"/>
                    </a:lnTo>
                    <a:lnTo>
                      <a:pt x="451" y="274"/>
                    </a:lnTo>
                    <a:lnTo>
                      <a:pt x="467" y="282"/>
                    </a:lnTo>
                    <a:lnTo>
                      <a:pt x="479" y="289"/>
                    </a:lnTo>
                    <a:lnTo>
                      <a:pt x="486" y="296"/>
                    </a:lnTo>
                    <a:lnTo>
                      <a:pt x="493" y="306"/>
                    </a:lnTo>
                    <a:lnTo>
                      <a:pt x="500" y="316"/>
                    </a:lnTo>
                    <a:lnTo>
                      <a:pt x="506" y="323"/>
                    </a:lnTo>
                    <a:lnTo>
                      <a:pt x="510" y="329"/>
                    </a:lnTo>
                    <a:lnTo>
                      <a:pt x="517" y="332"/>
                    </a:lnTo>
                    <a:lnTo>
                      <a:pt x="523" y="335"/>
                    </a:lnTo>
                    <a:lnTo>
                      <a:pt x="529" y="339"/>
                    </a:lnTo>
                    <a:lnTo>
                      <a:pt x="535" y="342"/>
                    </a:lnTo>
                    <a:lnTo>
                      <a:pt x="538" y="344"/>
                    </a:lnTo>
                    <a:lnTo>
                      <a:pt x="540" y="347"/>
                    </a:lnTo>
                    <a:lnTo>
                      <a:pt x="543" y="348"/>
                    </a:lnTo>
                    <a:lnTo>
                      <a:pt x="545" y="350"/>
                    </a:lnTo>
                    <a:lnTo>
                      <a:pt x="536" y="350"/>
                    </a:lnTo>
                    <a:lnTo>
                      <a:pt x="525" y="352"/>
                    </a:lnTo>
                    <a:lnTo>
                      <a:pt x="515" y="356"/>
                    </a:lnTo>
                    <a:lnTo>
                      <a:pt x="505" y="362"/>
                    </a:lnTo>
                    <a:lnTo>
                      <a:pt x="495" y="369"/>
                    </a:lnTo>
                    <a:lnTo>
                      <a:pt x="486" y="377"/>
                    </a:lnTo>
                    <a:lnTo>
                      <a:pt x="478" y="385"/>
                    </a:lnTo>
                    <a:lnTo>
                      <a:pt x="471" y="393"/>
                    </a:lnTo>
                    <a:lnTo>
                      <a:pt x="468" y="389"/>
                    </a:lnTo>
                    <a:lnTo>
                      <a:pt x="463" y="387"/>
                    </a:lnTo>
                    <a:lnTo>
                      <a:pt x="457" y="384"/>
                    </a:lnTo>
                    <a:lnTo>
                      <a:pt x="452" y="381"/>
                    </a:lnTo>
                    <a:lnTo>
                      <a:pt x="448" y="380"/>
                    </a:lnTo>
                    <a:lnTo>
                      <a:pt x="444" y="381"/>
                    </a:lnTo>
                    <a:lnTo>
                      <a:pt x="439" y="382"/>
                    </a:lnTo>
                    <a:lnTo>
                      <a:pt x="434" y="384"/>
                    </a:lnTo>
                    <a:lnTo>
                      <a:pt x="429" y="386"/>
                    </a:lnTo>
                    <a:lnTo>
                      <a:pt x="424" y="389"/>
                    </a:lnTo>
                    <a:lnTo>
                      <a:pt x="419" y="392"/>
                    </a:lnTo>
                    <a:lnTo>
                      <a:pt x="415" y="395"/>
                    </a:lnTo>
                    <a:lnTo>
                      <a:pt x="414" y="384"/>
                    </a:lnTo>
                    <a:lnTo>
                      <a:pt x="415" y="372"/>
                    </a:lnTo>
                    <a:lnTo>
                      <a:pt x="416" y="362"/>
                    </a:lnTo>
                    <a:lnTo>
                      <a:pt x="418" y="351"/>
                    </a:lnTo>
                    <a:lnTo>
                      <a:pt x="424" y="341"/>
                    </a:lnTo>
                    <a:lnTo>
                      <a:pt x="431" y="332"/>
                    </a:lnTo>
                    <a:lnTo>
                      <a:pt x="441" y="323"/>
                    </a:lnTo>
                    <a:lnTo>
                      <a:pt x="455" y="316"/>
                    </a:lnTo>
                    <a:lnTo>
                      <a:pt x="451" y="314"/>
                    </a:lnTo>
                    <a:lnTo>
                      <a:pt x="446" y="313"/>
                    </a:lnTo>
                    <a:lnTo>
                      <a:pt x="439" y="314"/>
                    </a:lnTo>
                    <a:lnTo>
                      <a:pt x="432" y="316"/>
                    </a:lnTo>
                    <a:lnTo>
                      <a:pt x="425" y="321"/>
                    </a:lnTo>
                    <a:lnTo>
                      <a:pt x="417" y="329"/>
                    </a:lnTo>
                    <a:lnTo>
                      <a:pt x="408" y="342"/>
                    </a:lnTo>
                    <a:lnTo>
                      <a:pt x="400" y="361"/>
                    </a:lnTo>
                    <a:lnTo>
                      <a:pt x="390" y="354"/>
                    </a:lnTo>
                    <a:lnTo>
                      <a:pt x="381" y="343"/>
                    </a:lnTo>
                    <a:lnTo>
                      <a:pt x="373" y="331"/>
                    </a:lnTo>
                    <a:lnTo>
                      <a:pt x="366" y="318"/>
                    </a:lnTo>
                    <a:lnTo>
                      <a:pt x="363" y="311"/>
                    </a:lnTo>
                    <a:lnTo>
                      <a:pt x="358" y="306"/>
                    </a:lnTo>
                    <a:lnTo>
                      <a:pt x="354" y="302"/>
                    </a:lnTo>
                    <a:lnTo>
                      <a:pt x="350" y="300"/>
                    </a:lnTo>
                    <a:lnTo>
                      <a:pt x="346" y="298"/>
                    </a:lnTo>
                    <a:lnTo>
                      <a:pt x="341" y="298"/>
                    </a:lnTo>
                    <a:lnTo>
                      <a:pt x="337" y="300"/>
                    </a:lnTo>
                    <a:lnTo>
                      <a:pt x="332" y="303"/>
                    </a:lnTo>
                    <a:lnTo>
                      <a:pt x="327" y="308"/>
                    </a:lnTo>
                    <a:lnTo>
                      <a:pt x="323" y="312"/>
                    </a:lnTo>
                    <a:lnTo>
                      <a:pt x="317" y="317"/>
                    </a:lnTo>
                    <a:lnTo>
                      <a:pt x="312" y="321"/>
                    </a:lnTo>
                    <a:lnTo>
                      <a:pt x="308" y="325"/>
                    </a:lnTo>
                    <a:lnTo>
                      <a:pt x="303" y="327"/>
                    </a:lnTo>
                    <a:lnTo>
                      <a:pt x="300" y="327"/>
                    </a:lnTo>
                    <a:lnTo>
                      <a:pt x="295" y="326"/>
                    </a:lnTo>
                    <a:lnTo>
                      <a:pt x="292" y="318"/>
                    </a:lnTo>
                    <a:lnTo>
                      <a:pt x="294" y="309"/>
                    </a:lnTo>
                    <a:lnTo>
                      <a:pt x="299" y="300"/>
                    </a:lnTo>
                    <a:lnTo>
                      <a:pt x="305" y="293"/>
                    </a:lnTo>
                    <a:lnTo>
                      <a:pt x="312" y="286"/>
                    </a:lnTo>
                    <a:lnTo>
                      <a:pt x="319" y="279"/>
                    </a:lnTo>
                    <a:lnTo>
                      <a:pt x="322" y="271"/>
                    </a:lnTo>
                    <a:lnTo>
                      <a:pt x="318" y="264"/>
                    </a:lnTo>
                    <a:lnTo>
                      <a:pt x="313" y="261"/>
                    </a:lnTo>
                    <a:lnTo>
                      <a:pt x="308" y="263"/>
                    </a:lnTo>
                    <a:lnTo>
                      <a:pt x="302" y="266"/>
                    </a:lnTo>
                    <a:lnTo>
                      <a:pt x="296" y="271"/>
                    </a:lnTo>
                    <a:lnTo>
                      <a:pt x="289" y="278"/>
                    </a:lnTo>
                    <a:lnTo>
                      <a:pt x="284" y="285"/>
                    </a:lnTo>
                    <a:lnTo>
                      <a:pt x="278" y="291"/>
                    </a:lnTo>
                    <a:lnTo>
                      <a:pt x="273" y="298"/>
                    </a:lnTo>
                    <a:lnTo>
                      <a:pt x="266" y="309"/>
                    </a:lnTo>
                    <a:lnTo>
                      <a:pt x="262" y="313"/>
                    </a:lnTo>
                    <a:lnTo>
                      <a:pt x="257" y="314"/>
                    </a:lnTo>
                    <a:lnTo>
                      <a:pt x="252" y="314"/>
                    </a:lnTo>
                    <a:lnTo>
                      <a:pt x="251" y="304"/>
                    </a:lnTo>
                    <a:lnTo>
                      <a:pt x="252" y="293"/>
                    </a:lnTo>
                    <a:lnTo>
                      <a:pt x="256" y="280"/>
                    </a:lnTo>
                    <a:lnTo>
                      <a:pt x="263" y="268"/>
                    </a:lnTo>
                    <a:lnTo>
                      <a:pt x="273" y="257"/>
                    </a:lnTo>
                    <a:lnTo>
                      <a:pt x="287" y="245"/>
                    </a:lnTo>
                    <a:lnTo>
                      <a:pt x="305" y="236"/>
                    </a:lnTo>
                    <a:lnTo>
                      <a:pt x="328" y="22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5" name="Freeform 411"/>
              <p:cNvSpPr>
                <a:spLocks/>
              </p:cNvSpPr>
              <p:nvPr/>
            </p:nvSpPr>
            <p:spPr bwMode="auto">
              <a:xfrm>
                <a:off x="1237" y="3767"/>
                <a:ext cx="22" cy="12"/>
              </a:xfrm>
              <a:custGeom>
                <a:avLst/>
                <a:gdLst/>
                <a:ahLst/>
                <a:cxnLst>
                  <a:cxn ang="0">
                    <a:pos x="44" y="9"/>
                  </a:cxn>
                  <a:cxn ang="0">
                    <a:pos x="41" y="9"/>
                  </a:cxn>
                  <a:cxn ang="0">
                    <a:pos x="35" y="9"/>
                  </a:cxn>
                  <a:cxn ang="0">
                    <a:pos x="29" y="9"/>
                  </a:cxn>
                  <a:cxn ang="0">
                    <a:pos x="22" y="8"/>
                  </a:cxn>
                  <a:cxn ang="0">
                    <a:pos x="15" y="7"/>
                  </a:cxn>
                  <a:cxn ang="0">
                    <a:pos x="10" y="6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8" y="8"/>
                  </a:cxn>
                  <a:cxn ang="0">
                    <a:pos x="17" y="15"/>
                  </a:cxn>
                  <a:cxn ang="0">
                    <a:pos x="23" y="21"/>
                  </a:cxn>
                  <a:cxn ang="0">
                    <a:pos x="27" y="24"/>
                  </a:cxn>
                  <a:cxn ang="0">
                    <a:pos x="31" y="20"/>
                  </a:cxn>
                  <a:cxn ang="0">
                    <a:pos x="36" y="15"/>
                  </a:cxn>
                  <a:cxn ang="0">
                    <a:pos x="41" y="12"/>
                  </a:cxn>
                  <a:cxn ang="0">
                    <a:pos x="44" y="9"/>
                  </a:cxn>
                </a:cxnLst>
                <a:rect l="0" t="0" r="r" b="b"/>
                <a:pathLst>
                  <a:path w="44" h="24">
                    <a:moveTo>
                      <a:pt x="44" y="9"/>
                    </a:moveTo>
                    <a:lnTo>
                      <a:pt x="41" y="9"/>
                    </a:lnTo>
                    <a:lnTo>
                      <a:pt x="35" y="9"/>
                    </a:lnTo>
                    <a:lnTo>
                      <a:pt x="29" y="9"/>
                    </a:lnTo>
                    <a:lnTo>
                      <a:pt x="22" y="8"/>
                    </a:lnTo>
                    <a:lnTo>
                      <a:pt x="15" y="7"/>
                    </a:lnTo>
                    <a:lnTo>
                      <a:pt x="10" y="6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17" y="15"/>
                    </a:lnTo>
                    <a:lnTo>
                      <a:pt x="23" y="21"/>
                    </a:lnTo>
                    <a:lnTo>
                      <a:pt x="27" y="24"/>
                    </a:lnTo>
                    <a:lnTo>
                      <a:pt x="31" y="20"/>
                    </a:lnTo>
                    <a:lnTo>
                      <a:pt x="36" y="15"/>
                    </a:lnTo>
                    <a:lnTo>
                      <a:pt x="41" y="12"/>
                    </a:lnTo>
                    <a:lnTo>
                      <a:pt x="44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6" name="Freeform 412"/>
              <p:cNvSpPr>
                <a:spLocks/>
              </p:cNvSpPr>
              <p:nvPr/>
            </p:nvSpPr>
            <p:spPr bwMode="auto">
              <a:xfrm>
                <a:off x="1278" y="3771"/>
                <a:ext cx="43" cy="13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82" y="1"/>
                  </a:cxn>
                  <a:cxn ang="0">
                    <a:pos x="75" y="1"/>
                  </a:cxn>
                  <a:cxn ang="0">
                    <a:pos x="69" y="1"/>
                  </a:cxn>
                  <a:cxn ang="0">
                    <a:pos x="61" y="1"/>
                  </a:cxn>
                  <a:cxn ang="0">
                    <a:pos x="54" y="1"/>
                  </a:cxn>
                  <a:cxn ang="0">
                    <a:pos x="47" y="1"/>
                  </a:cxn>
                  <a:cxn ang="0">
                    <a:pos x="42" y="0"/>
                  </a:cxn>
                  <a:cxn ang="0">
                    <a:pos x="36" y="0"/>
                  </a:cxn>
                  <a:cxn ang="0">
                    <a:pos x="34" y="3"/>
                  </a:cxn>
                  <a:cxn ang="0">
                    <a:pos x="29" y="5"/>
                  </a:cxn>
                  <a:cxn ang="0">
                    <a:pos x="24" y="7"/>
                  </a:cxn>
                  <a:cxn ang="0">
                    <a:pos x="19" y="10"/>
                  </a:cxn>
                  <a:cxn ang="0">
                    <a:pos x="13" y="11"/>
                  </a:cxn>
                  <a:cxn ang="0">
                    <a:pos x="7" y="13"/>
                  </a:cxn>
                  <a:cxn ang="0">
                    <a:pos x="4" y="14"/>
                  </a:cxn>
                  <a:cxn ang="0">
                    <a:pos x="0" y="15"/>
                  </a:cxn>
                  <a:cxn ang="0">
                    <a:pos x="0" y="19"/>
                  </a:cxn>
                  <a:cxn ang="0">
                    <a:pos x="1" y="21"/>
                  </a:cxn>
                  <a:cxn ang="0">
                    <a:pos x="2" y="25"/>
                  </a:cxn>
                  <a:cxn ang="0">
                    <a:pos x="5" y="26"/>
                  </a:cxn>
                  <a:cxn ang="0">
                    <a:pos x="12" y="23"/>
                  </a:cxn>
                  <a:cxn ang="0">
                    <a:pos x="22" y="20"/>
                  </a:cxn>
                  <a:cxn ang="0">
                    <a:pos x="34" y="16"/>
                  </a:cxn>
                  <a:cxn ang="0">
                    <a:pos x="46" y="13"/>
                  </a:cxn>
                  <a:cxn ang="0">
                    <a:pos x="58" y="8"/>
                  </a:cxn>
                  <a:cxn ang="0">
                    <a:pos x="69" y="5"/>
                  </a:cxn>
                  <a:cxn ang="0">
                    <a:pos x="80" y="3"/>
                  </a:cxn>
                  <a:cxn ang="0">
                    <a:pos x="87" y="0"/>
                  </a:cxn>
                </a:cxnLst>
                <a:rect l="0" t="0" r="r" b="b"/>
                <a:pathLst>
                  <a:path w="87" h="26">
                    <a:moveTo>
                      <a:pt x="87" y="0"/>
                    </a:moveTo>
                    <a:lnTo>
                      <a:pt x="82" y="1"/>
                    </a:lnTo>
                    <a:lnTo>
                      <a:pt x="75" y="1"/>
                    </a:lnTo>
                    <a:lnTo>
                      <a:pt x="69" y="1"/>
                    </a:lnTo>
                    <a:lnTo>
                      <a:pt x="61" y="1"/>
                    </a:lnTo>
                    <a:lnTo>
                      <a:pt x="54" y="1"/>
                    </a:lnTo>
                    <a:lnTo>
                      <a:pt x="47" y="1"/>
                    </a:lnTo>
                    <a:lnTo>
                      <a:pt x="42" y="0"/>
                    </a:lnTo>
                    <a:lnTo>
                      <a:pt x="36" y="0"/>
                    </a:lnTo>
                    <a:lnTo>
                      <a:pt x="34" y="3"/>
                    </a:lnTo>
                    <a:lnTo>
                      <a:pt x="29" y="5"/>
                    </a:lnTo>
                    <a:lnTo>
                      <a:pt x="24" y="7"/>
                    </a:lnTo>
                    <a:lnTo>
                      <a:pt x="19" y="10"/>
                    </a:lnTo>
                    <a:lnTo>
                      <a:pt x="13" y="11"/>
                    </a:lnTo>
                    <a:lnTo>
                      <a:pt x="7" y="13"/>
                    </a:lnTo>
                    <a:lnTo>
                      <a:pt x="4" y="14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1" y="21"/>
                    </a:lnTo>
                    <a:lnTo>
                      <a:pt x="2" y="25"/>
                    </a:lnTo>
                    <a:lnTo>
                      <a:pt x="5" y="26"/>
                    </a:lnTo>
                    <a:lnTo>
                      <a:pt x="12" y="23"/>
                    </a:lnTo>
                    <a:lnTo>
                      <a:pt x="22" y="20"/>
                    </a:lnTo>
                    <a:lnTo>
                      <a:pt x="34" y="16"/>
                    </a:lnTo>
                    <a:lnTo>
                      <a:pt x="46" y="13"/>
                    </a:lnTo>
                    <a:lnTo>
                      <a:pt x="58" y="8"/>
                    </a:lnTo>
                    <a:lnTo>
                      <a:pt x="69" y="5"/>
                    </a:lnTo>
                    <a:lnTo>
                      <a:pt x="80" y="3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7" name="Freeform 413"/>
              <p:cNvSpPr>
                <a:spLocks/>
              </p:cNvSpPr>
              <p:nvPr/>
            </p:nvSpPr>
            <p:spPr bwMode="auto">
              <a:xfrm>
                <a:off x="1403" y="3721"/>
                <a:ext cx="37" cy="25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67" y="2"/>
                  </a:cxn>
                  <a:cxn ang="0">
                    <a:pos x="69" y="5"/>
                  </a:cxn>
                  <a:cxn ang="0">
                    <a:pos x="72" y="6"/>
                  </a:cxn>
                  <a:cxn ang="0">
                    <a:pos x="74" y="8"/>
                  </a:cxn>
                  <a:cxn ang="0">
                    <a:pos x="65" y="8"/>
                  </a:cxn>
                  <a:cxn ang="0">
                    <a:pos x="54" y="10"/>
                  </a:cxn>
                  <a:cxn ang="0">
                    <a:pos x="44" y="14"/>
                  </a:cxn>
                  <a:cxn ang="0">
                    <a:pos x="34" y="20"/>
                  </a:cxn>
                  <a:cxn ang="0">
                    <a:pos x="24" y="27"/>
                  </a:cxn>
                  <a:cxn ang="0">
                    <a:pos x="15" y="35"/>
                  </a:cxn>
                  <a:cxn ang="0">
                    <a:pos x="7" y="43"/>
                  </a:cxn>
                  <a:cxn ang="0">
                    <a:pos x="0" y="51"/>
                  </a:cxn>
                  <a:cxn ang="0">
                    <a:pos x="1" y="43"/>
                  </a:cxn>
                  <a:cxn ang="0">
                    <a:pos x="6" y="35"/>
                  </a:cxn>
                  <a:cxn ang="0">
                    <a:pos x="12" y="25"/>
                  </a:cxn>
                  <a:cxn ang="0">
                    <a:pos x="20" y="19"/>
                  </a:cxn>
                  <a:cxn ang="0">
                    <a:pos x="29" y="12"/>
                  </a:cxn>
                  <a:cxn ang="0">
                    <a:pos x="39" y="6"/>
                  </a:cxn>
                  <a:cxn ang="0">
                    <a:pos x="51" y="1"/>
                  </a:cxn>
                  <a:cxn ang="0">
                    <a:pos x="64" y="0"/>
                  </a:cxn>
                </a:cxnLst>
                <a:rect l="0" t="0" r="r" b="b"/>
                <a:pathLst>
                  <a:path w="74" h="51">
                    <a:moveTo>
                      <a:pt x="64" y="0"/>
                    </a:moveTo>
                    <a:lnTo>
                      <a:pt x="67" y="2"/>
                    </a:lnTo>
                    <a:lnTo>
                      <a:pt x="69" y="5"/>
                    </a:lnTo>
                    <a:lnTo>
                      <a:pt x="72" y="6"/>
                    </a:lnTo>
                    <a:lnTo>
                      <a:pt x="74" y="8"/>
                    </a:lnTo>
                    <a:lnTo>
                      <a:pt x="65" y="8"/>
                    </a:lnTo>
                    <a:lnTo>
                      <a:pt x="54" y="10"/>
                    </a:lnTo>
                    <a:lnTo>
                      <a:pt x="44" y="14"/>
                    </a:lnTo>
                    <a:lnTo>
                      <a:pt x="34" y="20"/>
                    </a:lnTo>
                    <a:lnTo>
                      <a:pt x="24" y="27"/>
                    </a:lnTo>
                    <a:lnTo>
                      <a:pt x="15" y="35"/>
                    </a:lnTo>
                    <a:lnTo>
                      <a:pt x="7" y="43"/>
                    </a:lnTo>
                    <a:lnTo>
                      <a:pt x="0" y="51"/>
                    </a:lnTo>
                    <a:lnTo>
                      <a:pt x="1" y="43"/>
                    </a:lnTo>
                    <a:lnTo>
                      <a:pt x="6" y="35"/>
                    </a:lnTo>
                    <a:lnTo>
                      <a:pt x="12" y="25"/>
                    </a:lnTo>
                    <a:lnTo>
                      <a:pt x="20" y="19"/>
                    </a:lnTo>
                    <a:lnTo>
                      <a:pt x="29" y="12"/>
                    </a:lnTo>
                    <a:lnTo>
                      <a:pt x="39" y="6"/>
                    </a:lnTo>
                    <a:lnTo>
                      <a:pt x="51" y="1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8" name="Freeform 414"/>
              <p:cNvSpPr>
                <a:spLocks/>
              </p:cNvSpPr>
              <p:nvPr/>
            </p:nvSpPr>
            <p:spPr bwMode="auto">
              <a:xfrm>
                <a:off x="1341" y="3669"/>
                <a:ext cx="29" cy="23"/>
              </a:xfrm>
              <a:custGeom>
                <a:avLst/>
                <a:gdLst/>
                <a:ahLst/>
                <a:cxnLst>
                  <a:cxn ang="0">
                    <a:pos x="26" y="5"/>
                  </a:cxn>
                  <a:cxn ang="0">
                    <a:pos x="22" y="3"/>
                  </a:cxn>
                  <a:cxn ang="0">
                    <a:pos x="16" y="2"/>
                  </a:cxn>
                  <a:cxn ang="0">
                    <a:pos x="9" y="2"/>
                  </a:cxn>
                  <a:cxn ang="0">
                    <a:pos x="0" y="0"/>
                  </a:cxn>
                  <a:cxn ang="0">
                    <a:pos x="7" y="5"/>
                  </a:cxn>
                  <a:cxn ang="0">
                    <a:pos x="14" y="10"/>
                  </a:cxn>
                  <a:cxn ang="0">
                    <a:pos x="22" y="17"/>
                  </a:cxn>
                  <a:cxn ang="0">
                    <a:pos x="30" y="22"/>
                  </a:cxn>
                  <a:cxn ang="0">
                    <a:pos x="37" y="29"/>
                  </a:cxn>
                  <a:cxn ang="0">
                    <a:pos x="43" y="36"/>
                  </a:cxn>
                  <a:cxn ang="0">
                    <a:pos x="47" y="41"/>
                  </a:cxn>
                  <a:cxn ang="0">
                    <a:pos x="49" y="45"/>
                  </a:cxn>
                  <a:cxn ang="0">
                    <a:pos x="54" y="43"/>
                  </a:cxn>
                  <a:cxn ang="0">
                    <a:pos x="57" y="40"/>
                  </a:cxn>
                  <a:cxn ang="0">
                    <a:pos x="59" y="35"/>
                  </a:cxn>
                  <a:cxn ang="0">
                    <a:pos x="55" y="30"/>
                  </a:cxn>
                  <a:cxn ang="0">
                    <a:pos x="47" y="25"/>
                  </a:cxn>
                  <a:cxn ang="0">
                    <a:pos x="39" y="18"/>
                  </a:cxn>
                  <a:cxn ang="0">
                    <a:pos x="31" y="11"/>
                  </a:cxn>
                  <a:cxn ang="0">
                    <a:pos x="26" y="5"/>
                  </a:cxn>
                </a:cxnLst>
                <a:rect l="0" t="0" r="r" b="b"/>
                <a:pathLst>
                  <a:path w="59" h="45">
                    <a:moveTo>
                      <a:pt x="26" y="5"/>
                    </a:moveTo>
                    <a:lnTo>
                      <a:pt x="22" y="3"/>
                    </a:lnTo>
                    <a:lnTo>
                      <a:pt x="16" y="2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7" y="5"/>
                    </a:lnTo>
                    <a:lnTo>
                      <a:pt x="14" y="10"/>
                    </a:lnTo>
                    <a:lnTo>
                      <a:pt x="22" y="17"/>
                    </a:lnTo>
                    <a:lnTo>
                      <a:pt x="30" y="22"/>
                    </a:lnTo>
                    <a:lnTo>
                      <a:pt x="37" y="29"/>
                    </a:lnTo>
                    <a:lnTo>
                      <a:pt x="43" y="36"/>
                    </a:lnTo>
                    <a:lnTo>
                      <a:pt x="47" y="41"/>
                    </a:lnTo>
                    <a:lnTo>
                      <a:pt x="49" y="45"/>
                    </a:lnTo>
                    <a:lnTo>
                      <a:pt x="54" y="43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55" y="30"/>
                    </a:lnTo>
                    <a:lnTo>
                      <a:pt x="47" y="25"/>
                    </a:lnTo>
                    <a:lnTo>
                      <a:pt x="39" y="18"/>
                    </a:lnTo>
                    <a:lnTo>
                      <a:pt x="31" y="11"/>
                    </a:lnTo>
                    <a:lnTo>
                      <a:pt x="26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79" name="Freeform 415"/>
              <p:cNvSpPr>
                <a:spLocks/>
              </p:cNvSpPr>
              <p:nvPr/>
            </p:nvSpPr>
            <p:spPr bwMode="auto">
              <a:xfrm>
                <a:off x="1244" y="3599"/>
                <a:ext cx="38" cy="39"/>
              </a:xfrm>
              <a:custGeom>
                <a:avLst/>
                <a:gdLst/>
                <a:ahLst/>
                <a:cxnLst>
                  <a:cxn ang="0">
                    <a:pos x="56" y="48"/>
                  </a:cxn>
                  <a:cxn ang="0">
                    <a:pos x="50" y="44"/>
                  </a:cxn>
                  <a:cxn ang="0">
                    <a:pos x="45" y="38"/>
                  </a:cxn>
                  <a:cxn ang="0">
                    <a:pos x="40" y="32"/>
                  </a:cxn>
                  <a:cxn ang="0">
                    <a:pos x="34" y="25"/>
                  </a:cxn>
                  <a:cxn ang="0">
                    <a:pos x="27" y="18"/>
                  </a:cxn>
                  <a:cxn ang="0">
                    <a:pos x="20" y="11"/>
                  </a:cxn>
                  <a:cxn ang="0">
                    <a:pos x="11" y="5"/>
                  </a:cxn>
                  <a:cxn ang="0">
                    <a:pos x="0" y="0"/>
                  </a:cxn>
                  <a:cxn ang="0">
                    <a:pos x="7" y="8"/>
                  </a:cxn>
                  <a:cxn ang="0">
                    <a:pos x="15" y="17"/>
                  </a:cxn>
                  <a:cxn ang="0">
                    <a:pos x="23" y="26"/>
                  </a:cxn>
                  <a:cxn ang="0">
                    <a:pos x="31" y="37"/>
                  </a:cxn>
                  <a:cxn ang="0">
                    <a:pos x="38" y="47"/>
                  </a:cxn>
                  <a:cxn ang="0">
                    <a:pos x="45" y="55"/>
                  </a:cxn>
                  <a:cxn ang="0">
                    <a:pos x="50" y="63"/>
                  </a:cxn>
                  <a:cxn ang="0">
                    <a:pos x="53" y="68"/>
                  </a:cxn>
                  <a:cxn ang="0">
                    <a:pos x="59" y="70"/>
                  </a:cxn>
                  <a:cxn ang="0">
                    <a:pos x="65" y="73"/>
                  </a:cxn>
                  <a:cxn ang="0">
                    <a:pos x="71" y="76"/>
                  </a:cxn>
                  <a:cxn ang="0">
                    <a:pos x="75" y="78"/>
                  </a:cxn>
                  <a:cxn ang="0">
                    <a:pos x="69" y="71"/>
                  </a:cxn>
                  <a:cxn ang="0">
                    <a:pos x="65" y="63"/>
                  </a:cxn>
                  <a:cxn ang="0">
                    <a:pos x="60" y="55"/>
                  </a:cxn>
                  <a:cxn ang="0">
                    <a:pos x="56" y="48"/>
                  </a:cxn>
                </a:cxnLst>
                <a:rect l="0" t="0" r="r" b="b"/>
                <a:pathLst>
                  <a:path w="75" h="78">
                    <a:moveTo>
                      <a:pt x="56" y="48"/>
                    </a:moveTo>
                    <a:lnTo>
                      <a:pt x="50" y="44"/>
                    </a:lnTo>
                    <a:lnTo>
                      <a:pt x="45" y="38"/>
                    </a:lnTo>
                    <a:lnTo>
                      <a:pt x="40" y="32"/>
                    </a:lnTo>
                    <a:lnTo>
                      <a:pt x="34" y="25"/>
                    </a:lnTo>
                    <a:lnTo>
                      <a:pt x="27" y="18"/>
                    </a:lnTo>
                    <a:lnTo>
                      <a:pt x="20" y="11"/>
                    </a:lnTo>
                    <a:lnTo>
                      <a:pt x="11" y="5"/>
                    </a:lnTo>
                    <a:lnTo>
                      <a:pt x="0" y="0"/>
                    </a:lnTo>
                    <a:lnTo>
                      <a:pt x="7" y="8"/>
                    </a:lnTo>
                    <a:lnTo>
                      <a:pt x="15" y="17"/>
                    </a:lnTo>
                    <a:lnTo>
                      <a:pt x="23" y="26"/>
                    </a:lnTo>
                    <a:lnTo>
                      <a:pt x="31" y="37"/>
                    </a:lnTo>
                    <a:lnTo>
                      <a:pt x="38" y="47"/>
                    </a:lnTo>
                    <a:lnTo>
                      <a:pt x="45" y="55"/>
                    </a:lnTo>
                    <a:lnTo>
                      <a:pt x="50" y="63"/>
                    </a:lnTo>
                    <a:lnTo>
                      <a:pt x="53" y="68"/>
                    </a:lnTo>
                    <a:lnTo>
                      <a:pt x="59" y="70"/>
                    </a:lnTo>
                    <a:lnTo>
                      <a:pt x="65" y="73"/>
                    </a:lnTo>
                    <a:lnTo>
                      <a:pt x="71" y="76"/>
                    </a:lnTo>
                    <a:lnTo>
                      <a:pt x="75" y="78"/>
                    </a:lnTo>
                    <a:lnTo>
                      <a:pt x="69" y="71"/>
                    </a:lnTo>
                    <a:lnTo>
                      <a:pt x="65" y="63"/>
                    </a:lnTo>
                    <a:lnTo>
                      <a:pt x="60" y="55"/>
                    </a:lnTo>
                    <a:lnTo>
                      <a:pt x="56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80" name="Freeform 416"/>
              <p:cNvSpPr>
                <a:spLocks/>
              </p:cNvSpPr>
              <p:nvPr/>
            </p:nvSpPr>
            <p:spPr bwMode="auto">
              <a:xfrm>
                <a:off x="1230" y="3608"/>
                <a:ext cx="22" cy="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25"/>
                  </a:cxn>
                  <a:cxn ang="0">
                    <a:pos x="9" y="50"/>
                  </a:cxn>
                  <a:cxn ang="0">
                    <a:pos x="8" y="75"/>
                  </a:cxn>
                  <a:cxn ang="0">
                    <a:pos x="7" y="93"/>
                  </a:cxn>
                  <a:cxn ang="0">
                    <a:pos x="5" y="106"/>
                  </a:cxn>
                  <a:cxn ang="0">
                    <a:pos x="7" y="122"/>
                  </a:cxn>
                  <a:cxn ang="0">
                    <a:pos x="11" y="135"/>
                  </a:cxn>
                  <a:cxn ang="0">
                    <a:pos x="23" y="140"/>
                  </a:cxn>
                  <a:cxn ang="0">
                    <a:pos x="34" y="133"/>
                  </a:cxn>
                  <a:cxn ang="0">
                    <a:pos x="40" y="116"/>
                  </a:cxn>
                  <a:cxn ang="0">
                    <a:pos x="42" y="96"/>
                  </a:cxn>
                  <a:cxn ang="0">
                    <a:pos x="39" y="81"/>
                  </a:cxn>
                  <a:cxn ang="0">
                    <a:pos x="35" y="74"/>
                  </a:cxn>
                  <a:cxn ang="0">
                    <a:pos x="31" y="65"/>
                  </a:cxn>
                  <a:cxn ang="0">
                    <a:pos x="26" y="53"/>
                  </a:cxn>
                  <a:cxn ang="0">
                    <a:pos x="19" y="42"/>
                  </a:cxn>
                  <a:cxn ang="0">
                    <a:pos x="14" y="29"/>
                  </a:cxn>
                  <a:cxn ang="0">
                    <a:pos x="8" y="1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42" h="140">
                    <a:moveTo>
                      <a:pt x="0" y="0"/>
                    </a:moveTo>
                    <a:lnTo>
                      <a:pt x="5" y="25"/>
                    </a:lnTo>
                    <a:lnTo>
                      <a:pt x="9" y="50"/>
                    </a:lnTo>
                    <a:lnTo>
                      <a:pt x="8" y="75"/>
                    </a:lnTo>
                    <a:lnTo>
                      <a:pt x="7" y="93"/>
                    </a:lnTo>
                    <a:lnTo>
                      <a:pt x="5" y="106"/>
                    </a:lnTo>
                    <a:lnTo>
                      <a:pt x="7" y="122"/>
                    </a:lnTo>
                    <a:lnTo>
                      <a:pt x="11" y="135"/>
                    </a:lnTo>
                    <a:lnTo>
                      <a:pt x="23" y="140"/>
                    </a:lnTo>
                    <a:lnTo>
                      <a:pt x="34" y="133"/>
                    </a:lnTo>
                    <a:lnTo>
                      <a:pt x="40" y="116"/>
                    </a:lnTo>
                    <a:lnTo>
                      <a:pt x="42" y="96"/>
                    </a:lnTo>
                    <a:lnTo>
                      <a:pt x="39" y="81"/>
                    </a:lnTo>
                    <a:lnTo>
                      <a:pt x="35" y="74"/>
                    </a:lnTo>
                    <a:lnTo>
                      <a:pt x="31" y="65"/>
                    </a:lnTo>
                    <a:lnTo>
                      <a:pt x="26" y="53"/>
                    </a:lnTo>
                    <a:lnTo>
                      <a:pt x="19" y="42"/>
                    </a:lnTo>
                    <a:lnTo>
                      <a:pt x="14" y="29"/>
                    </a:lnTo>
                    <a:lnTo>
                      <a:pt x="8" y="18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81" name="Freeform 417"/>
              <p:cNvSpPr>
                <a:spLocks/>
              </p:cNvSpPr>
              <p:nvPr/>
            </p:nvSpPr>
            <p:spPr bwMode="auto">
              <a:xfrm>
                <a:off x="1403" y="3725"/>
                <a:ext cx="116" cy="88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44" y="6"/>
                  </a:cxn>
                  <a:cxn ang="0">
                    <a:pos x="24" y="19"/>
                  </a:cxn>
                  <a:cxn ang="0">
                    <a:pos x="7" y="35"/>
                  </a:cxn>
                  <a:cxn ang="0">
                    <a:pos x="10" y="41"/>
                  </a:cxn>
                  <a:cxn ang="0">
                    <a:pos x="23" y="42"/>
                  </a:cxn>
                  <a:cxn ang="0">
                    <a:pos x="35" y="43"/>
                  </a:cxn>
                  <a:cxn ang="0">
                    <a:pos x="46" y="43"/>
                  </a:cxn>
                  <a:cxn ang="0">
                    <a:pos x="54" y="51"/>
                  </a:cxn>
                  <a:cxn ang="0">
                    <a:pos x="57" y="69"/>
                  </a:cxn>
                  <a:cxn ang="0">
                    <a:pos x="65" y="81"/>
                  </a:cxn>
                  <a:cxn ang="0">
                    <a:pos x="72" y="92"/>
                  </a:cxn>
                  <a:cxn ang="0">
                    <a:pos x="72" y="104"/>
                  </a:cxn>
                  <a:cxn ang="0">
                    <a:pos x="71" y="114"/>
                  </a:cxn>
                  <a:cxn ang="0">
                    <a:pos x="76" y="122"/>
                  </a:cxn>
                  <a:cxn ang="0">
                    <a:pos x="91" y="132"/>
                  </a:cxn>
                  <a:cxn ang="0">
                    <a:pos x="105" y="144"/>
                  </a:cxn>
                  <a:cxn ang="0">
                    <a:pos x="115" y="155"/>
                  </a:cxn>
                  <a:cxn ang="0">
                    <a:pos x="126" y="155"/>
                  </a:cxn>
                  <a:cxn ang="0">
                    <a:pos x="133" y="138"/>
                  </a:cxn>
                  <a:cxn ang="0">
                    <a:pos x="129" y="128"/>
                  </a:cxn>
                  <a:cxn ang="0">
                    <a:pos x="119" y="117"/>
                  </a:cxn>
                  <a:cxn ang="0">
                    <a:pos x="109" y="103"/>
                  </a:cxn>
                  <a:cxn ang="0">
                    <a:pos x="106" y="89"/>
                  </a:cxn>
                  <a:cxn ang="0">
                    <a:pos x="120" y="80"/>
                  </a:cxn>
                  <a:cxn ang="0">
                    <a:pos x="142" y="95"/>
                  </a:cxn>
                  <a:cxn ang="0">
                    <a:pos x="163" y="125"/>
                  </a:cxn>
                  <a:cxn ang="0">
                    <a:pos x="175" y="155"/>
                  </a:cxn>
                  <a:cxn ang="0">
                    <a:pos x="181" y="172"/>
                  </a:cxn>
                  <a:cxn ang="0">
                    <a:pos x="195" y="175"/>
                  </a:cxn>
                  <a:cxn ang="0">
                    <a:pos x="205" y="171"/>
                  </a:cxn>
                  <a:cxn ang="0">
                    <a:pos x="204" y="160"/>
                  </a:cxn>
                  <a:cxn ang="0">
                    <a:pos x="209" y="155"/>
                  </a:cxn>
                  <a:cxn ang="0">
                    <a:pos x="218" y="145"/>
                  </a:cxn>
                  <a:cxn ang="0">
                    <a:pos x="227" y="128"/>
                  </a:cxn>
                  <a:cxn ang="0">
                    <a:pos x="232" y="100"/>
                  </a:cxn>
                  <a:cxn ang="0">
                    <a:pos x="232" y="80"/>
                  </a:cxn>
                  <a:cxn ang="0">
                    <a:pos x="230" y="60"/>
                  </a:cxn>
                  <a:cxn ang="0">
                    <a:pos x="223" y="49"/>
                  </a:cxn>
                  <a:cxn ang="0">
                    <a:pos x="209" y="37"/>
                  </a:cxn>
                  <a:cxn ang="0">
                    <a:pos x="195" y="30"/>
                  </a:cxn>
                  <a:cxn ang="0">
                    <a:pos x="180" y="26"/>
                  </a:cxn>
                  <a:cxn ang="0">
                    <a:pos x="162" y="20"/>
                  </a:cxn>
                  <a:cxn ang="0">
                    <a:pos x="143" y="14"/>
                  </a:cxn>
                  <a:cxn ang="0">
                    <a:pos x="129" y="12"/>
                  </a:cxn>
                  <a:cxn ang="0">
                    <a:pos x="112" y="7"/>
                  </a:cxn>
                  <a:cxn ang="0">
                    <a:pos x="95" y="4"/>
                  </a:cxn>
                  <a:cxn ang="0">
                    <a:pos x="80" y="0"/>
                  </a:cxn>
                </a:cxnLst>
                <a:rect l="0" t="0" r="r" b="b"/>
                <a:pathLst>
                  <a:path w="232" h="175">
                    <a:moveTo>
                      <a:pt x="74" y="0"/>
                    </a:moveTo>
                    <a:lnTo>
                      <a:pt x="65" y="0"/>
                    </a:lnTo>
                    <a:lnTo>
                      <a:pt x="54" y="2"/>
                    </a:lnTo>
                    <a:lnTo>
                      <a:pt x="44" y="6"/>
                    </a:lnTo>
                    <a:lnTo>
                      <a:pt x="34" y="12"/>
                    </a:lnTo>
                    <a:lnTo>
                      <a:pt x="24" y="19"/>
                    </a:lnTo>
                    <a:lnTo>
                      <a:pt x="15" y="27"/>
                    </a:lnTo>
                    <a:lnTo>
                      <a:pt x="7" y="35"/>
                    </a:lnTo>
                    <a:lnTo>
                      <a:pt x="0" y="43"/>
                    </a:lnTo>
                    <a:lnTo>
                      <a:pt x="10" y="41"/>
                    </a:lnTo>
                    <a:lnTo>
                      <a:pt x="16" y="41"/>
                    </a:lnTo>
                    <a:lnTo>
                      <a:pt x="23" y="42"/>
                    </a:lnTo>
                    <a:lnTo>
                      <a:pt x="30" y="44"/>
                    </a:lnTo>
                    <a:lnTo>
                      <a:pt x="35" y="43"/>
                    </a:lnTo>
                    <a:lnTo>
                      <a:pt x="41" y="43"/>
                    </a:lnTo>
                    <a:lnTo>
                      <a:pt x="46" y="43"/>
                    </a:lnTo>
                    <a:lnTo>
                      <a:pt x="51" y="45"/>
                    </a:lnTo>
                    <a:lnTo>
                      <a:pt x="54" y="51"/>
                    </a:lnTo>
                    <a:lnTo>
                      <a:pt x="57" y="59"/>
                    </a:lnTo>
                    <a:lnTo>
                      <a:pt x="57" y="69"/>
                    </a:lnTo>
                    <a:lnTo>
                      <a:pt x="57" y="82"/>
                    </a:lnTo>
                    <a:lnTo>
                      <a:pt x="65" y="81"/>
                    </a:lnTo>
                    <a:lnTo>
                      <a:pt x="69" y="85"/>
                    </a:lnTo>
                    <a:lnTo>
                      <a:pt x="72" y="92"/>
                    </a:lnTo>
                    <a:lnTo>
                      <a:pt x="72" y="100"/>
                    </a:lnTo>
                    <a:lnTo>
                      <a:pt x="72" y="104"/>
                    </a:lnTo>
                    <a:lnTo>
                      <a:pt x="71" y="108"/>
                    </a:lnTo>
                    <a:lnTo>
                      <a:pt x="71" y="114"/>
                    </a:lnTo>
                    <a:lnTo>
                      <a:pt x="69" y="120"/>
                    </a:lnTo>
                    <a:lnTo>
                      <a:pt x="76" y="122"/>
                    </a:lnTo>
                    <a:lnTo>
                      <a:pt x="83" y="127"/>
                    </a:lnTo>
                    <a:lnTo>
                      <a:pt x="91" y="132"/>
                    </a:lnTo>
                    <a:lnTo>
                      <a:pt x="98" y="137"/>
                    </a:lnTo>
                    <a:lnTo>
                      <a:pt x="105" y="144"/>
                    </a:lnTo>
                    <a:lnTo>
                      <a:pt x="111" y="150"/>
                    </a:lnTo>
                    <a:lnTo>
                      <a:pt x="115" y="155"/>
                    </a:lnTo>
                    <a:lnTo>
                      <a:pt x="118" y="159"/>
                    </a:lnTo>
                    <a:lnTo>
                      <a:pt x="126" y="155"/>
                    </a:lnTo>
                    <a:lnTo>
                      <a:pt x="130" y="146"/>
                    </a:lnTo>
                    <a:lnTo>
                      <a:pt x="133" y="138"/>
                    </a:lnTo>
                    <a:lnTo>
                      <a:pt x="132" y="132"/>
                    </a:lnTo>
                    <a:lnTo>
                      <a:pt x="129" y="128"/>
                    </a:lnTo>
                    <a:lnTo>
                      <a:pt x="125" y="123"/>
                    </a:lnTo>
                    <a:lnTo>
                      <a:pt x="119" y="117"/>
                    </a:lnTo>
                    <a:lnTo>
                      <a:pt x="113" y="110"/>
                    </a:lnTo>
                    <a:lnTo>
                      <a:pt x="109" y="103"/>
                    </a:lnTo>
                    <a:lnTo>
                      <a:pt x="106" y="96"/>
                    </a:lnTo>
                    <a:lnTo>
                      <a:pt x="106" y="89"/>
                    </a:lnTo>
                    <a:lnTo>
                      <a:pt x="111" y="83"/>
                    </a:lnTo>
                    <a:lnTo>
                      <a:pt x="120" y="80"/>
                    </a:lnTo>
                    <a:lnTo>
                      <a:pt x="132" y="84"/>
                    </a:lnTo>
                    <a:lnTo>
                      <a:pt x="142" y="95"/>
                    </a:lnTo>
                    <a:lnTo>
                      <a:pt x="152" y="108"/>
                    </a:lnTo>
                    <a:lnTo>
                      <a:pt x="163" y="125"/>
                    </a:lnTo>
                    <a:lnTo>
                      <a:pt x="170" y="141"/>
                    </a:lnTo>
                    <a:lnTo>
                      <a:pt x="175" y="155"/>
                    </a:lnTo>
                    <a:lnTo>
                      <a:pt x="179" y="165"/>
                    </a:lnTo>
                    <a:lnTo>
                      <a:pt x="181" y="172"/>
                    </a:lnTo>
                    <a:lnTo>
                      <a:pt x="188" y="174"/>
                    </a:lnTo>
                    <a:lnTo>
                      <a:pt x="195" y="175"/>
                    </a:lnTo>
                    <a:lnTo>
                      <a:pt x="203" y="174"/>
                    </a:lnTo>
                    <a:lnTo>
                      <a:pt x="205" y="171"/>
                    </a:lnTo>
                    <a:lnTo>
                      <a:pt x="205" y="165"/>
                    </a:lnTo>
                    <a:lnTo>
                      <a:pt x="204" y="160"/>
                    </a:lnTo>
                    <a:lnTo>
                      <a:pt x="203" y="157"/>
                    </a:lnTo>
                    <a:lnTo>
                      <a:pt x="209" y="155"/>
                    </a:lnTo>
                    <a:lnTo>
                      <a:pt x="215" y="150"/>
                    </a:lnTo>
                    <a:lnTo>
                      <a:pt x="218" y="145"/>
                    </a:lnTo>
                    <a:lnTo>
                      <a:pt x="223" y="140"/>
                    </a:lnTo>
                    <a:lnTo>
                      <a:pt x="227" y="128"/>
                    </a:lnTo>
                    <a:lnTo>
                      <a:pt x="231" y="114"/>
                    </a:lnTo>
                    <a:lnTo>
                      <a:pt x="232" y="100"/>
                    </a:lnTo>
                    <a:lnTo>
                      <a:pt x="232" y="88"/>
                    </a:lnTo>
                    <a:lnTo>
                      <a:pt x="232" y="80"/>
                    </a:lnTo>
                    <a:lnTo>
                      <a:pt x="232" y="69"/>
                    </a:lnTo>
                    <a:lnTo>
                      <a:pt x="230" y="60"/>
                    </a:lnTo>
                    <a:lnTo>
                      <a:pt x="227" y="53"/>
                    </a:lnTo>
                    <a:lnTo>
                      <a:pt x="223" y="49"/>
                    </a:lnTo>
                    <a:lnTo>
                      <a:pt x="217" y="43"/>
                    </a:lnTo>
                    <a:lnTo>
                      <a:pt x="209" y="37"/>
                    </a:lnTo>
                    <a:lnTo>
                      <a:pt x="201" y="32"/>
                    </a:lnTo>
                    <a:lnTo>
                      <a:pt x="195" y="30"/>
                    </a:lnTo>
                    <a:lnTo>
                      <a:pt x="188" y="28"/>
                    </a:lnTo>
                    <a:lnTo>
                      <a:pt x="180" y="26"/>
                    </a:lnTo>
                    <a:lnTo>
                      <a:pt x="171" y="22"/>
                    </a:lnTo>
                    <a:lnTo>
                      <a:pt x="162" y="20"/>
                    </a:lnTo>
                    <a:lnTo>
                      <a:pt x="152" y="16"/>
                    </a:lnTo>
                    <a:lnTo>
                      <a:pt x="143" y="14"/>
                    </a:lnTo>
                    <a:lnTo>
                      <a:pt x="136" y="13"/>
                    </a:lnTo>
                    <a:lnTo>
                      <a:pt x="129" y="12"/>
                    </a:lnTo>
                    <a:lnTo>
                      <a:pt x="121" y="9"/>
                    </a:lnTo>
                    <a:lnTo>
                      <a:pt x="112" y="7"/>
                    </a:lnTo>
                    <a:lnTo>
                      <a:pt x="104" y="5"/>
                    </a:lnTo>
                    <a:lnTo>
                      <a:pt x="95" y="4"/>
                    </a:lnTo>
                    <a:lnTo>
                      <a:pt x="87" y="1"/>
                    </a:lnTo>
                    <a:lnTo>
                      <a:pt x="80" y="0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82" name="Freeform 418"/>
              <p:cNvSpPr>
                <a:spLocks/>
              </p:cNvSpPr>
              <p:nvPr/>
            </p:nvSpPr>
            <p:spPr bwMode="auto">
              <a:xfrm>
                <a:off x="1418" y="3731"/>
                <a:ext cx="88" cy="82"/>
              </a:xfrm>
              <a:custGeom>
                <a:avLst/>
                <a:gdLst/>
                <a:ahLst/>
                <a:cxnLst>
                  <a:cxn ang="0">
                    <a:pos x="174" y="147"/>
                  </a:cxn>
                  <a:cxn ang="0">
                    <a:pos x="175" y="158"/>
                  </a:cxn>
                  <a:cxn ang="0">
                    <a:pos x="165" y="162"/>
                  </a:cxn>
                  <a:cxn ang="0">
                    <a:pos x="151" y="159"/>
                  </a:cxn>
                  <a:cxn ang="0">
                    <a:pos x="145" y="142"/>
                  </a:cxn>
                  <a:cxn ang="0">
                    <a:pos x="133" y="112"/>
                  </a:cxn>
                  <a:cxn ang="0">
                    <a:pos x="112" y="82"/>
                  </a:cxn>
                  <a:cxn ang="0">
                    <a:pos x="90" y="67"/>
                  </a:cxn>
                  <a:cxn ang="0">
                    <a:pos x="76" y="76"/>
                  </a:cxn>
                  <a:cxn ang="0">
                    <a:pos x="79" y="90"/>
                  </a:cxn>
                  <a:cxn ang="0">
                    <a:pos x="89" y="104"/>
                  </a:cxn>
                  <a:cxn ang="0">
                    <a:pos x="99" y="115"/>
                  </a:cxn>
                  <a:cxn ang="0">
                    <a:pos x="103" y="125"/>
                  </a:cxn>
                  <a:cxn ang="0">
                    <a:pos x="96" y="142"/>
                  </a:cxn>
                  <a:cxn ang="0">
                    <a:pos x="85" y="142"/>
                  </a:cxn>
                  <a:cxn ang="0">
                    <a:pos x="75" y="131"/>
                  </a:cxn>
                  <a:cxn ang="0">
                    <a:pos x="61" y="119"/>
                  </a:cxn>
                  <a:cxn ang="0">
                    <a:pos x="46" y="109"/>
                  </a:cxn>
                  <a:cxn ang="0">
                    <a:pos x="41" y="101"/>
                  </a:cxn>
                  <a:cxn ang="0">
                    <a:pos x="42" y="91"/>
                  </a:cxn>
                  <a:cxn ang="0">
                    <a:pos x="42" y="79"/>
                  </a:cxn>
                  <a:cxn ang="0">
                    <a:pos x="35" y="68"/>
                  </a:cxn>
                  <a:cxn ang="0">
                    <a:pos x="27" y="56"/>
                  </a:cxn>
                  <a:cxn ang="0">
                    <a:pos x="24" y="38"/>
                  </a:cxn>
                  <a:cxn ang="0">
                    <a:pos x="16" y="30"/>
                  </a:cxn>
                  <a:cxn ang="0">
                    <a:pos x="5" y="30"/>
                  </a:cxn>
                  <a:cxn ang="0">
                    <a:pos x="4" y="24"/>
                  </a:cxn>
                  <a:cxn ang="0">
                    <a:pos x="15" y="13"/>
                  </a:cxn>
                  <a:cxn ang="0">
                    <a:pos x="30" y="3"/>
                  </a:cxn>
                  <a:cxn ang="0">
                    <a:pos x="46" y="0"/>
                  </a:cxn>
                  <a:cxn ang="0">
                    <a:pos x="65" y="6"/>
                  </a:cxn>
                  <a:cxn ang="0">
                    <a:pos x="82" y="14"/>
                  </a:cxn>
                  <a:cxn ang="0">
                    <a:pos x="97" y="24"/>
                  </a:cxn>
                  <a:cxn ang="0">
                    <a:pos x="110" y="37"/>
                  </a:cxn>
                  <a:cxn ang="0">
                    <a:pos x="122" y="56"/>
                  </a:cxn>
                  <a:cxn ang="0">
                    <a:pos x="136" y="74"/>
                  </a:cxn>
                  <a:cxn ang="0">
                    <a:pos x="148" y="84"/>
                  </a:cxn>
                  <a:cxn ang="0">
                    <a:pos x="158" y="104"/>
                  </a:cxn>
                  <a:cxn ang="0">
                    <a:pos x="162" y="119"/>
                  </a:cxn>
                  <a:cxn ang="0">
                    <a:pos x="168" y="137"/>
                  </a:cxn>
                </a:cxnLst>
                <a:rect l="0" t="0" r="r" b="b"/>
                <a:pathLst>
                  <a:path w="175" h="162">
                    <a:moveTo>
                      <a:pt x="173" y="144"/>
                    </a:moveTo>
                    <a:lnTo>
                      <a:pt x="174" y="147"/>
                    </a:lnTo>
                    <a:lnTo>
                      <a:pt x="175" y="152"/>
                    </a:lnTo>
                    <a:lnTo>
                      <a:pt x="175" y="158"/>
                    </a:lnTo>
                    <a:lnTo>
                      <a:pt x="173" y="161"/>
                    </a:lnTo>
                    <a:lnTo>
                      <a:pt x="165" y="162"/>
                    </a:lnTo>
                    <a:lnTo>
                      <a:pt x="158" y="161"/>
                    </a:lnTo>
                    <a:lnTo>
                      <a:pt x="151" y="159"/>
                    </a:lnTo>
                    <a:lnTo>
                      <a:pt x="149" y="152"/>
                    </a:lnTo>
                    <a:lnTo>
                      <a:pt x="145" y="142"/>
                    </a:lnTo>
                    <a:lnTo>
                      <a:pt x="140" y="128"/>
                    </a:lnTo>
                    <a:lnTo>
                      <a:pt x="133" y="112"/>
                    </a:lnTo>
                    <a:lnTo>
                      <a:pt x="122" y="95"/>
                    </a:lnTo>
                    <a:lnTo>
                      <a:pt x="112" y="82"/>
                    </a:lnTo>
                    <a:lnTo>
                      <a:pt x="102" y="71"/>
                    </a:lnTo>
                    <a:lnTo>
                      <a:pt x="90" y="67"/>
                    </a:lnTo>
                    <a:lnTo>
                      <a:pt x="81" y="70"/>
                    </a:lnTo>
                    <a:lnTo>
                      <a:pt x="76" y="76"/>
                    </a:lnTo>
                    <a:lnTo>
                      <a:pt x="76" y="83"/>
                    </a:lnTo>
                    <a:lnTo>
                      <a:pt x="79" y="90"/>
                    </a:lnTo>
                    <a:lnTo>
                      <a:pt x="83" y="97"/>
                    </a:lnTo>
                    <a:lnTo>
                      <a:pt x="89" y="104"/>
                    </a:lnTo>
                    <a:lnTo>
                      <a:pt x="95" y="110"/>
                    </a:lnTo>
                    <a:lnTo>
                      <a:pt x="99" y="115"/>
                    </a:lnTo>
                    <a:lnTo>
                      <a:pt x="102" y="119"/>
                    </a:lnTo>
                    <a:lnTo>
                      <a:pt x="103" y="125"/>
                    </a:lnTo>
                    <a:lnTo>
                      <a:pt x="100" y="133"/>
                    </a:lnTo>
                    <a:lnTo>
                      <a:pt x="96" y="142"/>
                    </a:lnTo>
                    <a:lnTo>
                      <a:pt x="88" y="146"/>
                    </a:lnTo>
                    <a:lnTo>
                      <a:pt x="85" y="142"/>
                    </a:lnTo>
                    <a:lnTo>
                      <a:pt x="81" y="137"/>
                    </a:lnTo>
                    <a:lnTo>
                      <a:pt x="75" y="131"/>
                    </a:lnTo>
                    <a:lnTo>
                      <a:pt x="68" y="124"/>
                    </a:lnTo>
                    <a:lnTo>
                      <a:pt x="61" y="119"/>
                    </a:lnTo>
                    <a:lnTo>
                      <a:pt x="53" y="114"/>
                    </a:lnTo>
                    <a:lnTo>
                      <a:pt x="46" y="109"/>
                    </a:lnTo>
                    <a:lnTo>
                      <a:pt x="39" y="107"/>
                    </a:lnTo>
                    <a:lnTo>
                      <a:pt x="41" y="101"/>
                    </a:lnTo>
                    <a:lnTo>
                      <a:pt x="41" y="95"/>
                    </a:lnTo>
                    <a:lnTo>
                      <a:pt x="42" y="91"/>
                    </a:lnTo>
                    <a:lnTo>
                      <a:pt x="42" y="87"/>
                    </a:lnTo>
                    <a:lnTo>
                      <a:pt x="42" y="79"/>
                    </a:lnTo>
                    <a:lnTo>
                      <a:pt x="39" y="72"/>
                    </a:lnTo>
                    <a:lnTo>
                      <a:pt x="35" y="68"/>
                    </a:lnTo>
                    <a:lnTo>
                      <a:pt x="27" y="69"/>
                    </a:lnTo>
                    <a:lnTo>
                      <a:pt x="27" y="56"/>
                    </a:lnTo>
                    <a:lnTo>
                      <a:pt x="27" y="46"/>
                    </a:lnTo>
                    <a:lnTo>
                      <a:pt x="24" y="38"/>
                    </a:lnTo>
                    <a:lnTo>
                      <a:pt x="21" y="32"/>
                    </a:lnTo>
                    <a:lnTo>
                      <a:pt x="16" y="30"/>
                    </a:lnTo>
                    <a:lnTo>
                      <a:pt x="11" y="30"/>
                    </a:lnTo>
                    <a:lnTo>
                      <a:pt x="5" y="30"/>
                    </a:lnTo>
                    <a:lnTo>
                      <a:pt x="0" y="31"/>
                    </a:lnTo>
                    <a:lnTo>
                      <a:pt x="4" y="24"/>
                    </a:lnTo>
                    <a:lnTo>
                      <a:pt x="8" y="18"/>
                    </a:lnTo>
                    <a:lnTo>
                      <a:pt x="15" y="13"/>
                    </a:lnTo>
                    <a:lnTo>
                      <a:pt x="22" y="7"/>
                    </a:lnTo>
                    <a:lnTo>
                      <a:pt x="30" y="3"/>
                    </a:lnTo>
                    <a:lnTo>
                      <a:pt x="38" y="1"/>
                    </a:lnTo>
                    <a:lnTo>
                      <a:pt x="46" y="0"/>
                    </a:lnTo>
                    <a:lnTo>
                      <a:pt x="56" y="2"/>
                    </a:lnTo>
                    <a:lnTo>
                      <a:pt x="65" y="6"/>
                    </a:lnTo>
                    <a:lnTo>
                      <a:pt x="73" y="9"/>
                    </a:lnTo>
                    <a:lnTo>
                      <a:pt x="82" y="14"/>
                    </a:lnTo>
                    <a:lnTo>
                      <a:pt x="90" y="18"/>
                    </a:lnTo>
                    <a:lnTo>
                      <a:pt x="97" y="24"/>
                    </a:lnTo>
                    <a:lnTo>
                      <a:pt x="104" y="30"/>
                    </a:lnTo>
                    <a:lnTo>
                      <a:pt x="110" y="37"/>
                    </a:lnTo>
                    <a:lnTo>
                      <a:pt x="114" y="44"/>
                    </a:lnTo>
                    <a:lnTo>
                      <a:pt x="122" y="56"/>
                    </a:lnTo>
                    <a:lnTo>
                      <a:pt x="130" y="67"/>
                    </a:lnTo>
                    <a:lnTo>
                      <a:pt x="136" y="74"/>
                    </a:lnTo>
                    <a:lnTo>
                      <a:pt x="142" y="78"/>
                    </a:lnTo>
                    <a:lnTo>
                      <a:pt x="148" y="84"/>
                    </a:lnTo>
                    <a:lnTo>
                      <a:pt x="153" y="93"/>
                    </a:lnTo>
                    <a:lnTo>
                      <a:pt x="158" y="104"/>
                    </a:lnTo>
                    <a:lnTo>
                      <a:pt x="160" y="112"/>
                    </a:lnTo>
                    <a:lnTo>
                      <a:pt x="162" y="119"/>
                    </a:lnTo>
                    <a:lnTo>
                      <a:pt x="165" y="128"/>
                    </a:lnTo>
                    <a:lnTo>
                      <a:pt x="168" y="137"/>
                    </a:lnTo>
                    <a:lnTo>
                      <a:pt x="173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83" name="Freeform 419"/>
              <p:cNvSpPr>
                <a:spLocks/>
              </p:cNvSpPr>
              <p:nvPr/>
            </p:nvSpPr>
            <p:spPr bwMode="auto">
              <a:xfrm>
                <a:off x="1503" y="3741"/>
                <a:ext cx="16" cy="28"/>
              </a:xfrm>
              <a:custGeom>
                <a:avLst/>
                <a:gdLst/>
                <a:ahLst/>
                <a:cxnLst>
                  <a:cxn ang="0">
                    <a:pos x="31" y="56"/>
                  </a:cxn>
                  <a:cxn ang="0">
                    <a:pos x="31" y="48"/>
                  </a:cxn>
                  <a:cxn ang="0">
                    <a:pos x="31" y="37"/>
                  </a:cxn>
                  <a:cxn ang="0">
                    <a:pos x="29" y="28"/>
                  </a:cxn>
                  <a:cxn ang="0">
                    <a:pos x="26" y="21"/>
                  </a:cxn>
                  <a:cxn ang="0">
                    <a:pos x="22" y="17"/>
                  </a:cxn>
                  <a:cxn ang="0">
                    <a:pos x="16" y="11"/>
                  </a:cxn>
                  <a:cxn ang="0">
                    <a:pos x="8" y="5"/>
                  </a:cxn>
                  <a:cxn ang="0">
                    <a:pos x="0" y="0"/>
                  </a:cxn>
                  <a:cxn ang="0">
                    <a:pos x="4" y="10"/>
                  </a:cxn>
                  <a:cxn ang="0">
                    <a:pos x="10" y="20"/>
                  </a:cxn>
                  <a:cxn ang="0">
                    <a:pos x="16" y="30"/>
                  </a:cxn>
                  <a:cxn ang="0">
                    <a:pos x="19" y="37"/>
                  </a:cxn>
                  <a:cxn ang="0">
                    <a:pos x="23" y="43"/>
                  </a:cxn>
                  <a:cxn ang="0">
                    <a:pos x="26" y="48"/>
                  </a:cxn>
                  <a:cxn ang="0">
                    <a:pos x="29" y="52"/>
                  </a:cxn>
                  <a:cxn ang="0">
                    <a:pos x="31" y="56"/>
                  </a:cxn>
                </a:cxnLst>
                <a:rect l="0" t="0" r="r" b="b"/>
                <a:pathLst>
                  <a:path w="31" h="56">
                    <a:moveTo>
                      <a:pt x="31" y="56"/>
                    </a:moveTo>
                    <a:lnTo>
                      <a:pt x="31" y="48"/>
                    </a:lnTo>
                    <a:lnTo>
                      <a:pt x="31" y="37"/>
                    </a:lnTo>
                    <a:lnTo>
                      <a:pt x="29" y="28"/>
                    </a:lnTo>
                    <a:lnTo>
                      <a:pt x="26" y="21"/>
                    </a:lnTo>
                    <a:lnTo>
                      <a:pt x="22" y="17"/>
                    </a:lnTo>
                    <a:lnTo>
                      <a:pt x="16" y="11"/>
                    </a:lnTo>
                    <a:lnTo>
                      <a:pt x="8" y="5"/>
                    </a:lnTo>
                    <a:lnTo>
                      <a:pt x="0" y="0"/>
                    </a:lnTo>
                    <a:lnTo>
                      <a:pt x="4" y="10"/>
                    </a:lnTo>
                    <a:lnTo>
                      <a:pt x="10" y="20"/>
                    </a:lnTo>
                    <a:lnTo>
                      <a:pt x="16" y="30"/>
                    </a:lnTo>
                    <a:lnTo>
                      <a:pt x="19" y="37"/>
                    </a:lnTo>
                    <a:lnTo>
                      <a:pt x="23" y="43"/>
                    </a:lnTo>
                    <a:lnTo>
                      <a:pt x="26" y="48"/>
                    </a:lnTo>
                    <a:lnTo>
                      <a:pt x="29" y="52"/>
                    </a:lnTo>
                    <a:lnTo>
                      <a:pt x="31" y="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84" name="Freeform 420"/>
              <p:cNvSpPr>
                <a:spLocks/>
              </p:cNvSpPr>
              <p:nvPr/>
            </p:nvSpPr>
            <p:spPr bwMode="auto">
              <a:xfrm>
                <a:off x="1482" y="3747"/>
                <a:ext cx="25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3"/>
                  </a:cxn>
                  <a:cxn ang="0">
                    <a:pos x="14" y="9"/>
                  </a:cxn>
                  <a:cxn ang="0">
                    <a:pos x="22" y="17"/>
                  </a:cxn>
                  <a:cxn ang="0">
                    <a:pos x="30" y="25"/>
                  </a:cxn>
                  <a:cxn ang="0">
                    <a:pos x="37" y="35"/>
                  </a:cxn>
                  <a:cxn ang="0">
                    <a:pos x="44" y="41"/>
                  </a:cxn>
                  <a:cxn ang="0">
                    <a:pos x="47" y="47"/>
                  </a:cxn>
                  <a:cxn ang="0">
                    <a:pos x="50" y="51"/>
                  </a:cxn>
                  <a:cxn ang="0">
                    <a:pos x="50" y="59"/>
                  </a:cxn>
                  <a:cxn ang="0">
                    <a:pos x="50" y="71"/>
                  </a:cxn>
                  <a:cxn ang="0">
                    <a:pos x="48" y="86"/>
                  </a:cxn>
                  <a:cxn ang="0">
                    <a:pos x="46" y="96"/>
                  </a:cxn>
                  <a:cxn ang="0">
                    <a:pos x="43" y="81"/>
                  </a:cxn>
                  <a:cxn ang="0">
                    <a:pos x="38" y="66"/>
                  </a:cxn>
                  <a:cxn ang="0">
                    <a:pos x="32" y="53"/>
                  </a:cxn>
                  <a:cxn ang="0">
                    <a:pos x="29" y="46"/>
                  </a:cxn>
                  <a:cxn ang="0">
                    <a:pos x="24" y="40"/>
                  </a:cxn>
                  <a:cxn ang="0">
                    <a:pos x="17" y="31"/>
                  </a:cxn>
                  <a:cxn ang="0">
                    <a:pos x="10" y="23"/>
                  </a:cxn>
                  <a:cxn ang="0">
                    <a:pos x="6" y="17"/>
                  </a:cxn>
                  <a:cxn ang="0">
                    <a:pos x="5" y="14"/>
                  </a:cxn>
                  <a:cxn ang="0">
                    <a:pos x="4" y="10"/>
                  </a:cxn>
                  <a:cxn ang="0">
                    <a:pos x="2" y="6"/>
                  </a:cxn>
                  <a:cxn ang="0">
                    <a:pos x="0" y="0"/>
                  </a:cxn>
                </a:cxnLst>
                <a:rect l="0" t="0" r="r" b="b"/>
                <a:pathLst>
                  <a:path w="50" h="96">
                    <a:moveTo>
                      <a:pt x="0" y="0"/>
                    </a:moveTo>
                    <a:lnTo>
                      <a:pt x="7" y="3"/>
                    </a:lnTo>
                    <a:lnTo>
                      <a:pt x="14" y="9"/>
                    </a:lnTo>
                    <a:lnTo>
                      <a:pt x="22" y="17"/>
                    </a:lnTo>
                    <a:lnTo>
                      <a:pt x="30" y="25"/>
                    </a:lnTo>
                    <a:lnTo>
                      <a:pt x="37" y="35"/>
                    </a:lnTo>
                    <a:lnTo>
                      <a:pt x="44" y="41"/>
                    </a:lnTo>
                    <a:lnTo>
                      <a:pt x="47" y="47"/>
                    </a:lnTo>
                    <a:lnTo>
                      <a:pt x="50" y="51"/>
                    </a:lnTo>
                    <a:lnTo>
                      <a:pt x="50" y="59"/>
                    </a:lnTo>
                    <a:lnTo>
                      <a:pt x="50" y="71"/>
                    </a:lnTo>
                    <a:lnTo>
                      <a:pt x="48" y="86"/>
                    </a:lnTo>
                    <a:lnTo>
                      <a:pt x="46" y="96"/>
                    </a:lnTo>
                    <a:lnTo>
                      <a:pt x="43" y="81"/>
                    </a:lnTo>
                    <a:lnTo>
                      <a:pt x="38" y="66"/>
                    </a:lnTo>
                    <a:lnTo>
                      <a:pt x="32" y="53"/>
                    </a:lnTo>
                    <a:lnTo>
                      <a:pt x="29" y="46"/>
                    </a:lnTo>
                    <a:lnTo>
                      <a:pt x="24" y="40"/>
                    </a:lnTo>
                    <a:lnTo>
                      <a:pt x="17" y="31"/>
                    </a:lnTo>
                    <a:lnTo>
                      <a:pt x="10" y="23"/>
                    </a:lnTo>
                    <a:lnTo>
                      <a:pt x="6" y="17"/>
                    </a:lnTo>
                    <a:lnTo>
                      <a:pt x="5" y="14"/>
                    </a:lnTo>
                    <a:lnTo>
                      <a:pt x="4" y="10"/>
                    </a:lnTo>
                    <a:lnTo>
                      <a:pt x="2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7685" name="Rectangle 421"/>
            <p:cNvSpPr>
              <a:spLocks noChangeArrowheads="1"/>
            </p:cNvSpPr>
            <p:nvPr/>
          </p:nvSpPr>
          <p:spPr bwMode="auto">
            <a:xfrm>
              <a:off x="3644" y="2821"/>
              <a:ext cx="1798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marL="457200" indent="-457200"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Interpret Maps</a:t>
              </a:r>
            </a:p>
          </p:txBody>
        </p:sp>
      </p:grpSp>
      <p:sp>
        <p:nvSpPr>
          <p:cNvPr id="267686" name="Rectangle 422"/>
          <p:cNvSpPr>
            <a:spLocks noChangeArrowheads="1"/>
          </p:cNvSpPr>
          <p:nvPr/>
        </p:nvSpPr>
        <p:spPr bwMode="auto">
          <a:xfrm>
            <a:off x="4946650" y="3829050"/>
            <a:ext cx="33623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Compute Maps</a:t>
            </a:r>
          </a:p>
        </p:txBody>
      </p:sp>
      <p:sp>
        <p:nvSpPr>
          <p:cNvPr id="267687" name="Rectangle 423"/>
          <p:cNvSpPr>
            <a:spLocks noChangeArrowheads="1"/>
          </p:cNvSpPr>
          <p:nvPr/>
        </p:nvSpPr>
        <p:spPr bwMode="auto">
          <a:xfrm>
            <a:off x="4260850" y="3179763"/>
            <a:ext cx="31210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Structure Ideas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  <p:sp>
        <p:nvSpPr>
          <p:cNvPr id="267688" name="Rectangle 424"/>
          <p:cNvSpPr>
            <a:spLocks noChangeArrowheads="1"/>
          </p:cNvSpPr>
          <p:nvPr/>
        </p:nvSpPr>
        <p:spPr bwMode="auto">
          <a:xfrm>
            <a:off x="3422650" y="2530475"/>
            <a:ext cx="295116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Generate Ideas</a:t>
            </a:r>
          </a:p>
        </p:txBody>
      </p:sp>
      <p:sp>
        <p:nvSpPr>
          <p:cNvPr id="267689" name="Rectangle 425"/>
          <p:cNvSpPr>
            <a:spLocks noChangeArrowheads="1"/>
          </p:cNvSpPr>
          <p:nvPr/>
        </p:nvSpPr>
        <p:spPr bwMode="auto">
          <a:xfrm>
            <a:off x="1974850" y="1881188"/>
            <a:ext cx="4038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Identify the participants</a:t>
            </a:r>
          </a:p>
        </p:txBody>
      </p:sp>
      <p:sp>
        <p:nvSpPr>
          <p:cNvPr id="267690" name="Rectangle 426"/>
          <p:cNvSpPr>
            <a:spLocks noChangeArrowheads="1"/>
          </p:cNvSpPr>
          <p:nvPr/>
        </p:nvSpPr>
        <p:spPr bwMode="auto">
          <a:xfrm>
            <a:off x="1136650" y="1231900"/>
            <a:ext cx="2895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Develop a focus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dirty="0" smtClean="0"/>
              <a:t>Use Maps</a:t>
            </a:r>
            <a:endParaRPr lang="en-US" sz="3200" dirty="0"/>
          </a:p>
        </p:txBody>
      </p:sp>
      <p:sp>
        <p:nvSpPr>
          <p:cNvPr id="268291" name="Rectangle 3"/>
          <p:cNvSpPr>
            <a:spLocks noChangeArrowheads="1"/>
          </p:cNvSpPr>
          <p:nvPr/>
        </p:nvSpPr>
        <p:spPr bwMode="auto">
          <a:xfrm>
            <a:off x="5784850" y="4478338"/>
            <a:ext cx="28543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Interpret Maps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4946650" y="3829050"/>
            <a:ext cx="33623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Compute Maps</a:t>
            </a:r>
          </a:p>
        </p:txBody>
      </p:sp>
      <p:sp>
        <p:nvSpPr>
          <p:cNvPr id="268293" name="Rectangle 5"/>
          <p:cNvSpPr>
            <a:spLocks noChangeArrowheads="1"/>
          </p:cNvSpPr>
          <p:nvPr/>
        </p:nvSpPr>
        <p:spPr bwMode="auto">
          <a:xfrm>
            <a:off x="4260850" y="3179763"/>
            <a:ext cx="31210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Structure Ideas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3422650" y="2530475"/>
            <a:ext cx="295116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Generate Ideas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1974850" y="1881188"/>
            <a:ext cx="4038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Identify the participants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1136650" y="1231900"/>
            <a:ext cx="28956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49263" indent="-449263" algn="l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2400" b="1">
                <a:solidFill>
                  <a:srgbClr val="B2B2B2"/>
                </a:solidFill>
                <a:latin typeface="Tahoma" pitchFamily="34" charset="0"/>
              </a:rPr>
              <a:t>Develop a focus</a:t>
            </a:r>
            <a:endParaRPr lang="en-US" sz="1800" b="1">
              <a:solidFill>
                <a:srgbClr val="B2B2B2"/>
              </a:solidFill>
              <a:latin typeface="Tahoma" pitchFamily="34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676275" y="2330450"/>
            <a:ext cx="8145463" cy="3937000"/>
            <a:chOff x="426" y="1468"/>
            <a:chExt cx="5131" cy="2480"/>
          </a:xfrm>
        </p:grpSpPr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4268" y="3230"/>
              <a:ext cx="1289" cy="25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>
                  <a:solidFill>
                    <a:schemeClr val="tx2"/>
                  </a:solidFill>
                  <a:latin typeface="Tahoma" pitchFamily="34" charset="0"/>
                </a:rPr>
                <a:t>Utilize Maps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624" y="3494"/>
              <a:ext cx="3024" cy="45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 eaLnBrk="0" hangingPunct="0">
                <a:lnSpc>
                  <a:spcPct val="85000"/>
                </a:lnSpc>
                <a:spcBef>
                  <a:spcPct val="0"/>
                </a:spcBef>
              </a:pPr>
              <a:r>
                <a:rPr lang="en-US" sz="2400" b="1" dirty="0" smtClean="0">
                  <a:latin typeface="Tahoma" pitchFamily="34" charset="0"/>
                </a:rPr>
                <a:t>Provide initial roadmap for conference and the field</a:t>
              </a:r>
              <a:endParaRPr lang="en-US" sz="2400" b="1" dirty="0">
                <a:latin typeface="Tahoma" pitchFamily="34" charset="0"/>
              </a:endParaRPr>
            </a:p>
          </p:txBody>
        </p:sp>
        <p:pic>
          <p:nvPicPr>
            <p:cNvPr id="268299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8" y="1538"/>
              <a:ext cx="616" cy="7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grpSp>
          <p:nvGrpSpPr>
            <p:cNvPr id="3" name="Group 12"/>
            <p:cNvGrpSpPr>
              <a:grpSpLocks noChangeAspect="1"/>
            </p:cNvGrpSpPr>
            <p:nvPr/>
          </p:nvGrpSpPr>
          <p:grpSpPr bwMode="auto">
            <a:xfrm>
              <a:off x="712" y="2114"/>
              <a:ext cx="1883" cy="890"/>
              <a:chOff x="2544" y="1680"/>
              <a:chExt cx="3130" cy="1479"/>
            </a:xfrm>
          </p:grpSpPr>
          <p:sp>
            <p:nvSpPr>
              <p:cNvPr id="268301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4090" y="3080"/>
                <a:ext cx="193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r = .51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2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3590" y="1680"/>
                <a:ext cx="20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Area 1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3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4587" y="1680"/>
                <a:ext cx="203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Area 2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4" name="Rectangle 16"/>
              <p:cNvSpPr>
                <a:spLocks noChangeAspect="1" noChangeArrowheads="1"/>
              </p:cNvSpPr>
              <p:nvPr/>
            </p:nvSpPr>
            <p:spPr bwMode="auto">
              <a:xfrm>
                <a:off x="3457" y="1878"/>
                <a:ext cx="146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 4.22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5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3457" y="3019"/>
                <a:ext cx="146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 3.47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6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4692" y="1878"/>
                <a:ext cx="109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 4.4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7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4692" y="3019"/>
                <a:ext cx="146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99CC"/>
                    </a:solidFill>
                    <a:latin typeface="Arial" pitchFamily="34" charset="0"/>
                  </a:rPr>
                  <a:t> 3.56</a:t>
                </a:r>
                <a:endParaRPr lang="en-US" sz="700">
                  <a:solidFill>
                    <a:srgbClr val="0099CC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08" name="Line 20"/>
              <p:cNvSpPr>
                <a:spLocks noChangeAspect="1" noChangeShapeType="1"/>
              </p:cNvSpPr>
              <p:nvPr/>
            </p:nvSpPr>
            <p:spPr bwMode="auto">
              <a:xfrm>
                <a:off x="3654" y="2350"/>
                <a:ext cx="989" cy="198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09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3654" y="2034"/>
                <a:ext cx="989" cy="169"/>
              </a:xfrm>
              <a:prstGeom prst="line">
                <a:avLst/>
              </a:prstGeom>
              <a:noFill/>
              <a:ln w="6350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10" name="Line 22"/>
              <p:cNvSpPr>
                <a:spLocks noChangeAspect="1" noChangeShapeType="1"/>
              </p:cNvSpPr>
              <p:nvPr/>
            </p:nvSpPr>
            <p:spPr bwMode="auto">
              <a:xfrm flipV="1">
                <a:off x="3654" y="2321"/>
                <a:ext cx="989" cy="25"/>
              </a:xfrm>
              <a:prstGeom prst="line">
                <a:avLst/>
              </a:prstGeom>
              <a:noFill/>
              <a:ln w="635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11" name="Line 23"/>
              <p:cNvSpPr>
                <a:spLocks noChangeAspect="1" noChangeShapeType="1"/>
              </p:cNvSpPr>
              <p:nvPr/>
            </p:nvSpPr>
            <p:spPr bwMode="auto">
              <a:xfrm>
                <a:off x="3654" y="1878"/>
                <a:ext cx="989" cy="0"/>
              </a:xfrm>
              <a:prstGeom prst="line">
                <a:avLst/>
              </a:prstGeom>
              <a:noFill/>
              <a:ln w="6350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12" name="Line 24"/>
              <p:cNvSpPr>
                <a:spLocks noChangeAspect="1" noChangeShapeType="1"/>
              </p:cNvSpPr>
              <p:nvPr/>
            </p:nvSpPr>
            <p:spPr bwMode="auto">
              <a:xfrm>
                <a:off x="3654" y="2645"/>
                <a:ext cx="989" cy="375"/>
              </a:xfrm>
              <a:prstGeom prst="line">
                <a:avLst/>
              </a:prstGeom>
              <a:noFill/>
              <a:ln w="6350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13" name="Line 25"/>
              <p:cNvSpPr>
                <a:spLocks noChangeAspect="1" noChangeShapeType="1"/>
              </p:cNvSpPr>
              <p:nvPr/>
            </p:nvSpPr>
            <p:spPr bwMode="auto">
              <a:xfrm flipV="1">
                <a:off x="3654" y="2426"/>
                <a:ext cx="989" cy="59"/>
              </a:xfrm>
              <a:prstGeom prst="line">
                <a:avLst/>
              </a:prstGeom>
              <a:noFill/>
              <a:ln w="635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14" name="Line 26"/>
              <p:cNvSpPr>
                <a:spLocks noChangeAspect="1" noChangeShapeType="1"/>
              </p:cNvSpPr>
              <p:nvPr/>
            </p:nvSpPr>
            <p:spPr bwMode="auto">
              <a:xfrm flipV="1">
                <a:off x="3654" y="2241"/>
                <a:ext cx="989" cy="779"/>
              </a:xfrm>
              <a:prstGeom prst="line">
                <a:avLst/>
              </a:prstGeom>
              <a:noFill/>
              <a:ln w="635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15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4692" y="2876"/>
                <a:ext cx="982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FF00FF"/>
                    </a:solidFill>
                    <a:latin typeface="Arial" pitchFamily="34" charset="0"/>
                  </a:rPr>
                  <a:t>Community &amp; Consumer Views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16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4692" y="2734"/>
                <a:ext cx="402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FF0000"/>
                    </a:solidFill>
                    <a:latin typeface="Arial" pitchFamily="34" charset="0"/>
                  </a:rPr>
                  <a:t>Management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17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4692" y="2589"/>
                <a:ext cx="653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800000"/>
                    </a:solidFill>
                    <a:latin typeface="Arial" pitchFamily="34" charset="0"/>
                  </a:rPr>
                  <a:t>Information Services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18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4692" y="2451"/>
                <a:ext cx="485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00FF"/>
                    </a:solidFill>
                    <a:latin typeface="Arial" pitchFamily="34" charset="0"/>
                  </a:rPr>
                  <a:t>Regionalization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19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4692" y="2308"/>
                <a:ext cx="367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8000"/>
                    </a:solidFill>
                    <a:latin typeface="Arial" pitchFamily="34" charset="0"/>
                  </a:rPr>
                  <a:t>Technology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0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4692" y="2164"/>
                <a:ext cx="309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800080"/>
                    </a:solidFill>
                    <a:latin typeface="Arial" pitchFamily="34" charset="0"/>
                  </a:rPr>
                  <a:t>Financing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1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4692" y="2021"/>
                <a:ext cx="598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8080"/>
                    </a:solidFill>
                    <a:latin typeface="Arial" pitchFamily="34" charset="0"/>
                  </a:rPr>
                  <a:t>Mission &amp; Ideology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2" name="Rectangle 34"/>
              <p:cNvSpPr>
                <a:spLocks noChangeAspect="1" noChangeArrowheads="1"/>
              </p:cNvSpPr>
              <p:nvPr/>
            </p:nvSpPr>
            <p:spPr bwMode="auto">
              <a:xfrm>
                <a:off x="3209" y="2876"/>
                <a:ext cx="367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8000"/>
                    </a:solidFill>
                    <a:latin typeface="Arial" pitchFamily="34" charset="0"/>
                  </a:rPr>
                  <a:t>Technology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3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2544" y="2734"/>
                <a:ext cx="982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FF00FF"/>
                    </a:solidFill>
                    <a:latin typeface="Arial" pitchFamily="34" charset="0"/>
                  </a:rPr>
                  <a:t>Community &amp; Consumer Views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4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2900" y="2589"/>
                <a:ext cx="653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800000"/>
                    </a:solidFill>
                    <a:latin typeface="Arial" pitchFamily="34" charset="0"/>
                  </a:rPr>
                  <a:t>Information Services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5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3172" y="2451"/>
                <a:ext cx="403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FF0000"/>
                    </a:solidFill>
                    <a:latin typeface="Arial" pitchFamily="34" charset="0"/>
                  </a:rPr>
                  <a:t>Management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6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3081" y="2308"/>
                <a:ext cx="485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00FF"/>
                    </a:solidFill>
                    <a:latin typeface="Arial" pitchFamily="34" charset="0"/>
                  </a:rPr>
                  <a:t>Regionalization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7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3272" y="2164"/>
                <a:ext cx="309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800080"/>
                    </a:solidFill>
                    <a:latin typeface="Arial" pitchFamily="34" charset="0"/>
                  </a:rPr>
                  <a:t>Financing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8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2956" y="2021"/>
                <a:ext cx="599" cy="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>
                  <a:spcBef>
                    <a:spcPct val="0"/>
                  </a:spcBef>
                </a:pPr>
                <a:r>
                  <a:rPr lang="en-US" sz="500" b="1">
                    <a:solidFill>
                      <a:srgbClr val="008080"/>
                    </a:solidFill>
                    <a:latin typeface="Arial" pitchFamily="34" charset="0"/>
                  </a:rPr>
                  <a:t>Mission &amp; Ideology</a:t>
                </a:r>
                <a:endParaRPr lang="en-US" sz="800" b="1">
                  <a:latin typeface="Times New Roman" pitchFamily="18" charset="0"/>
                </a:endParaRPr>
              </a:p>
            </p:txBody>
          </p:sp>
          <p:sp>
            <p:nvSpPr>
              <p:cNvPr id="268329" name="Line 41"/>
              <p:cNvSpPr>
                <a:spLocks noChangeAspect="1" noChangeShapeType="1"/>
              </p:cNvSpPr>
              <p:nvPr/>
            </p:nvSpPr>
            <p:spPr bwMode="auto">
              <a:xfrm>
                <a:off x="3654" y="1764"/>
                <a:ext cx="0" cy="1370"/>
              </a:xfrm>
              <a:prstGeom prst="line">
                <a:avLst/>
              </a:prstGeom>
              <a:noFill/>
              <a:ln w="508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30" name="Line 42"/>
              <p:cNvSpPr>
                <a:spLocks noChangeAspect="1" noChangeShapeType="1"/>
              </p:cNvSpPr>
              <p:nvPr/>
            </p:nvSpPr>
            <p:spPr bwMode="auto">
              <a:xfrm>
                <a:off x="4651" y="1764"/>
                <a:ext cx="1" cy="1370"/>
              </a:xfrm>
              <a:prstGeom prst="line">
                <a:avLst/>
              </a:prstGeom>
              <a:noFill/>
              <a:ln w="50800">
                <a:solidFill>
                  <a:srgbClr val="0099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68331" name="Picture 4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6" y="1468"/>
              <a:ext cx="75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me-Based Process Evaluation for Research Transl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0070C0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Blank Presentat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Time-Based Process Evaluation for Research Translation</Template>
  <TotalTime>376</TotalTime>
  <Words>3681</Words>
  <Application>Microsoft Office PowerPoint</Application>
  <PresentationFormat>On-screen Show (4:3)</PresentationFormat>
  <Paragraphs>1504</Paragraphs>
  <Slides>54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Time-Based Process Evaluation for Research Translation</vt:lpstr>
      <vt:lpstr>Clip</vt:lpstr>
      <vt:lpstr>Science of Team Science A Concept Mapping Project</vt:lpstr>
      <vt:lpstr>Project Goals</vt:lpstr>
      <vt:lpstr>Define the Focus</vt:lpstr>
      <vt:lpstr>Identify Participants</vt:lpstr>
      <vt:lpstr>Brainstorm Outcomes</vt:lpstr>
      <vt:lpstr>Organize Outcomes</vt:lpstr>
      <vt:lpstr>Compute Maps</vt:lpstr>
      <vt:lpstr>Interpret Maps</vt:lpstr>
      <vt:lpstr>Use Maps</vt:lpstr>
      <vt:lpstr>Who participated?</vt:lpstr>
      <vt:lpstr>Gender</vt:lpstr>
      <vt:lpstr>Education</vt:lpstr>
      <vt:lpstr>Academic Discipline</vt:lpstr>
      <vt:lpstr>Employment</vt:lpstr>
      <vt:lpstr>Team Science Focus</vt:lpstr>
      <vt:lpstr>Experience with Team Science</vt:lpstr>
      <vt:lpstr>Professional Experience</vt:lpstr>
      <vt:lpstr>How did we obtain the results?</vt:lpstr>
      <vt:lpstr>This initial map shows all the potential outcomes in relation to one another</vt:lpstr>
      <vt:lpstr>Each point represents one of the brainstormed outcomes</vt:lpstr>
      <vt:lpstr>Conceptually similar outcomes are in close proximity</vt:lpstr>
      <vt:lpstr>Conceptually different outcomes are further apart</vt:lpstr>
      <vt:lpstr>The outcomes are organized into clusters</vt:lpstr>
      <vt:lpstr>The Map Results</vt:lpstr>
      <vt:lpstr>Measurement &amp; Evaluation of Team Science</vt:lpstr>
      <vt:lpstr>Structure &amp; Context for Teams</vt:lpstr>
      <vt:lpstr>Characteristics &amp; Dynamics of Teams</vt:lpstr>
      <vt:lpstr>Management &amp; Organization for Teams</vt:lpstr>
      <vt:lpstr>Institutional Support &amp;  Professional Development for Teams</vt:lpstr>
      <vt:lpstr>Disciplinary Dynamics &amp; Team Science</vt:lpstr>
      <vt:lpstr>Definitions &amp; Models of Team Science</vt:lpstr>
      <vt:lpstr>Cluster Map</vt:lpstr>
      <vt:lpstr>Regional Interpretation</vt:lpstr>
      <vt:lpstr>Ratings and Pattern Matches</vt:lpstr>
      <vt:lpstr>Importance Point Rating Map</vt:lpstr>
      <vt:lpstr>Importance Cluster Rating Map</vt:lpstr>
      <vt:lpstr>Top Ten Statements By Average Importance</vt:lpstr>
      <vt:lpstr>Gender</vt:lpstr>
      <vt:lpstr>Education</vt:lpstr>
      <vt:lpstr>Professional Experience</vt:lpstr>
      <vt:lpstr>Employment Sector</vt:lpstr>
      <vt:lpstr>Team Science Focus</vt:lpstr>
      <vt:lpstr>Experience with Teams</vt:lpstr>
      <vt:lpstr>Academic Discipline</vt:lpstr>
      <vt:lpstr>Using the Maps: The Science of Team Science Conference Program</vt:lpstr>
      <vt:lpstr>Regional Interpretation</vt:lpstr>
      <vt:lpstr>Regional Interpretation - Panel X1</vt:lpstr>
      <vt:lpstr>Regional Interpretation – Panel X2</vt:lpstr>
      <vt:lpstr>Regional Interpretation – Panel X3</vt:lpstr>
      <vt:lpstr>Regional Interpretation - Panel X4</vt:lpstr>
      <vt:lpstr>Regional Interpretation - Panel X5</vt:lpstr>
      <vt:lpstr>Regional Interpretation - Panel X6</vt:lpstr>
      <vt:lpstr>Regional Interpretation - Panel X7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of Team Science Concept Mapping Project</dc:title>
  <dc:creator>Bill Trochim</dc:creator>
  <cp:lastModifiedBy>Bill Trochim</cp:lastModifiedBy>
  <cp:revision>21</cp:revision>
  <dcterms:created xsi:type="dcterms:W3CDTF">2010-04-19T14:53:29Z</dcterms:created>
  <dcterms:modified xsi:type="dcterms:W3CDTF">2010-04-19T22:24:03Z</dcterms:modified>
</cp:coreProperties>
</file>